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104"/>
  </p:notesMasterIdLst>
  <p:handoutMasterIdLst>
    <p:handoutMasterId r:id="rId105"/>
  </p:handoutMasterIdLst>
  <p:sldIdLst>
    <p:sldId id="256" r:id="rId2"/>
    <p:sldId id="258" r:id="rId3"/>
    <p:sldId id="259" r:id="rId4"/>
    <p:sldId id="485" r:id="rId5"/>
    <p:sldId id="262" r:id="rId6"/>
    <p:sldId id="263" r:id="rId7"/>
    <p:sldId id="260" r:id="rId8"/>
    <p:sldId id="261" r:id="rId9"/>
    <p:sldId id="264" r:id="rId10"/>
    <p:sldId id="1499" r:id="rId11"/>
    <p:sldId id="1367" r:id="rId12"/>
    <p:sldId id="1500" r:id="rId13"/>
    <p:sldId id="1501" r:id="rId14"/>
    <p:sldId id="266" r:id="rId15"/>
    <p:sldId id="267" r:id="rId16"/>
    <p:sldId id="409" r:id="rId17"/>
    <p:sldId id="410" r:id="rId18"/>
    <p:sldId id="411" r:id="rId19"/>
    <p:sldId id="412" r:id="rId20"/>
    <p:sldId id="413" r:id="rId21"/>
    <p:sldId id="414" r:id="rId22"/>
    <p:sldId id="415" r:id="rId23"/>
    <p:sldId id="473" r:id="rId24"/>
    <p:sldId id="416" r:id="rId25"/>
    <p:sldId id="417" r:id="rId26"/>
    <p:sldId id="418" r:id="rId27"/>
    <p:sldId id="474" r:id="rId28"/>
    <p:sldId id="419" r:id="rId29"/>
    <p:sldId id="420" r:id="rId30"/>
    <p:sldId id="421" r:id="rId31"/>
    <p:sldId id="472" r:id="rId32"/>
    <p:sldId id="422" r:id="rId33"/>
    <p:sldId id="483" r:id="rId34"/>
    <p:sldId id="471" r:id="rId35"/>
    <p:sldId id="423" r:id="rId36"/>
    <p:sldId id="424" r:id="rId37"/>
    <p:sldId id="425" r:id="rId38"/>
    <p:sldId id="426" r:id="rId39"/>
    <p:sldId id="427" r:id="rId40"/>
    <p:sldId id="428" r:id="rId41"/>
    <p:sldId id="429" r:id="rId42"/>
    <p:sldId id="430" r:id="rId43"/>
    <p:sldId id="431" r:id="rId44"/>
    <p:sldId id="484" r:id="rId45"/>
    <p:sldId id="432" r:id="rId46"/>
    <p:sldId id="433" r:id="rId47"/>
    <p:sldId id="475" r:id="rId48"/>
    <p:sldId id="476" r:id="rId49"/>
    <p:sldId id="434" r:id="rId50"/>
    <p:sldId id="1502" r:id="rId51"/>
    <p:sldId id="1503" r:id="rId52"/>
    <p:sldId id="1536" r:id="rId53"/>
    <p:sldId id="1396" r:id="rId54"/>
    <p:sldId id="1399" r:id="rId55"/>
    <p:sldId id="1529" r:id="rId56"/>
    <p:sldId id="1397" r:id="rId57"/>
    <p:sldId id="1538" r:id="rId58"/>
    <p:sldId id="1400" r:id="rId59"/>
    <p:sldId id="1401" r:id="rId60"/>
    <p:sldId id="292" r:id="rId61"/>
    <p:sldId id="1531" r:id="rId62"/>
    <p:sldId id="268" r:id="rId63"/>
    <p:sldId id="1504" r:id="rId64"/>
    <p:sldId id="1505" r:id="rId65"/>
    <p:sldId id="1537" r:id="rId66"/>
    <p:sldId id="1539" r:id="rId67"/>
    <p:sldId id="1540" r:id="rId68"/>
    <p:sldId id="1402" r:id="rId69"/>
    <p:sldId id="1541" r:id="rId70"/>
    <p:sldId id="1517" r:id="rId71"/>
    <p:sldId id="1544" r:id="rId72"/>
    <p:sldId id="271" r:id="rId73"/>
    <p:sldId id="1506" r:id="rId74"/>
    <p:sldId id="278" r:id="rId75"/>
    <p:sldId id="1507" r:id="rId76"/>
    <p:sldId id="1508" r:id="rId77"/>
    <p:sldId id="276" r:id="rId78"/>
    <p:sldId id="1509" r:id="rId79"/>
    <p:sldId id="1510" r:id="rId80"/>
    <p:sldId id="1542" r:id="rId81"/>
    <p:sldId id="1543" r:id="rId82"/>
    <p:sldId id="269" r:id="rId83"/>
    <p:sldId id="270" r:id="rId84"/>
    <p:sldId id="1497" r:id="rId85"/>
    <p:sldId id="1515" r:id="rId86"/>
    <p:sldId id="1516" r:id="rId87"/>
    <p:sldId id="1511" r:id="rId88"/>
    <p:sldId id="1545" r:id="rId89"/>
    <p:sldId id="1518" r:id="rId90"/>
    <p:sldId id="1546" r:id="rId91"/>
    <p:sldId id="1519" r:id="rId92"/>
    <p:sldId id="1520" r:id="rId93"/>
    <p:sldId id="279" r:id="rId94"/>
    <p:sldId id="1485" r:id="rId95"/>
    <p:sldId id="275" r:id="rId96"/>
    <p:sldId id="1486" r:id="rId97"/>
    <p:sldId id="1487" r:id="rId98"/>
    <p:sldId id="274" r:id="rId99"/>
    <p:sldId id="1532" r:id="rId100"/>
    <p:sldId id="1533" r:id="rId101"/>
    <p:sldId id="1534" r:id="rId102"/>
    <p:sldId id="393" r:id="rId103"/>
  </p:sldIdLst>
  <p:sldSz cx="12192000" cy="6858000"/>
  <p:notesSz cx="6858000" cy="9144000"/>
  <p:custDataLst>
    <p:tags r:id="rId106"/>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65BB4A9-1D3D-446C-AD73-07A6DB8B8DAA}">
          <p14:sldIdLst>
            <p14:sldId id="256"/>
            <p14:sldId id="258"/>
            <p14:sldId id="259"/>
            <p14:sldId id="485"/>
            <p14:sldId id="262"/>
            <p14:sldId id="263"/>
            <p14:sldId id="260"/>
            <p14:sldId id="261"/>
            <p14:sldId id="264"/>
            <p14:sldId id="1499"/>
            <p14:sldId id="1367"/>
            <p14:sldId id="1500"/>
            <p14:sldId id="1501"/>
            <p14:sldId id="266"/>
            <p14:sldId id="267"/>
          </p14:sldIdLst>
        </p14:section>
        <p14:section name="4.2 向量体系结构" id="{470B5431-9B5E-41C5-946F-99AFB7C30712}">
          <p14:sldIdLst>
            <p14:sldId id="409"/>
            <p14:sldId id="410"/>
            <p14:sldId id="411"/>
            <p14:sldId id="412"/>
            <p14:sldId id="413"/>
            <p14:sldId id="414"/>
            <p14:sldId id="415"/>
            <p14:sldId id="473"/>
            <p14:sldId id="416"/>
            <p14:sldId id="417"/>
            <p14:sldId id="418"/>
            <p14:sldId id="474"/>
            <p14:sldId id="419"/>
            <p14:sldId id="420"/>
            <p14:sldId id="421"/>
            <p14:sldId id="472"/>
            <p14:sldId id="422"/>
            <p14:sldId id="483"/>
            <p14:sldId id="471"/>
            <p14:sldId id="423"/>
            <p14:sldId id="424"/>
            <p14:sldId id="425"/>
            <p14:sldId id="426"/>
            <p14:sldId id="427"/>
            <p14:sldId id="428"/>
            <p14:sldId id="429"/>
            <p14:sldId id="430"/>
            <p14:sldId id="431"/>
            <p14:sldId id="484"/>
            <p14:sldId id="432"/>
            <p14:sldId id="433"/>
            <p14:sldId id="475"/>
            <p14:sldId id="476"/>
            <p14:sldId id="434"/>
            <p14:sldId id="1502"/>
            <p14:sldId id="1503"/>
            <p14:sldId id="1536"/>
            <p14:sldId id="1396"/>
            <p14:sldId id="1399"/>
            <p14:sldId id="1529"/>
            <p14:sldId id="1397"/>
            <p14:sldId id="1538"/>
            <p14:sldId id="1400"/>
            <p14:sldId id="1401"/>
            <p14:sldId id="292"/>
            <p14:sldId id="1531"/>
            <p14:sldId id="268"/>
            <p14:sldId id="1504"/>
            <p14:sldId id="1505"/>
            <p14:sldId id="1537"/>
            <p14:sldId id="1539"/>
            <p14:sldId id="1540"/>
            <p14:sldId id="1402"/>
            <p14:sldId id="1541"/>
            <p14:sldId id="1517"/>
            <p14:sldId id="1544"/>
            <p14:sldId id="271"/>
            <p14:sldId id="1506"/>
            <p14:sldId id="278"/>
            <p14:sldId id="1507"/>
            <p14:sldId id="1508"/>
            <p14:sldId id="276"/>
            <p14:sldId id="1509"/>
            <p14:sldId id="1510"/>
            <p14:sldId id="1542"/>
            <p14:sldId id="1543"/>
            <p14:sldId id="269"/>
            <p14:sldId id="270"/>
            <p14:sldId id="1497"/>
            <p14:sldId id="1515"/>
            <p14:sldId id="1516"/>
            <p14:sldId id="1511"/>
            <p14:sldId id="1545"/>
            <p14:sldId id="1518"/>
            <p14:sldId id="1546"/>
            <p14:sldId id="1519"/>
            <p14:sldId id="1520"/>
            <p14:sldId id="279"/>
            <p14:sldId id="1485"/>
            <p14:sldId id="275"/>
            <p14:sldId id="1486"/>
            <p14:sldId id="1487"/>
            <p14:sldId id="274"/>
            <p14:sldId id="1532"/>
            <p14:sldId id="1533"/>
            <p14:sldId id="1534"/>
            <p14:sldId id="393"/>
          </p14:sldIdLst>
        </p14:section>
      </p14:sectionLst>
    </p:ext>
    <p:ext uri="{EFAFB233-063F-42B5-8137-9DF3F51BA10A}">
      <p15:sldGuideLst xmlns:p15="http://schemas.microsoft.com/office/powerpoint/2012/main">
        <p15:guide id="1" orient="horz" pos="33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29" autoAdjust="0"/>
    <p:restoredTop sz="58970" autoAdjust="0"/>
  </p:normalViewPr>
  <p:slideViewPr>
    <p:cSldViewPr snapToGrid="0" showGuides="1">
      <p:cViewPr varScale="1">
        <p:scale>
          <a:sx n="96" d="100"/>
          <a:sy n="96" d="100"/>
        </p:scale>
        <p:origin x="3352" y="64"/>
      </p:cViewPr>
      <p:guideLst>
        <p:guide orient="horz" pos="3360"/>
        <p:guide pos="3840"/>
      </p:guideLst>
    </p:cSldViewPr>
  </p:slideViewPr>
  <p:notesTextViewPr>
    <p:cViewPr>
      <p:scale>
        <a:sx n="3" d="2"/>
        <a:sy n="3" d="2"/>
      </p:scale>
      <p:origin x="0" y="0"/>
    </p:cViewPr>
  </p:notesTextViewPr>
  <p:notesViewPr>
    <p:cSldViewPr snapToGrid="0">
      <p:cViewPr>
        <p:scale>
          <a:sx n="1" d="2"/>
          <a:sy n="1" d="2"/>
        </p:scale>
        <p:origin x="4620" y="102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CF7363-46B3-4791-B1F1-74C9C73C71E6}" type="datetime1">
              <a:rPr lang="zh-CN" altLang="en-US" smtClean="0">
                <a:latin typeface="Microsoft YaHei UI" panose="020B0503020204020204" pitchFamily="34" charset="-122"/>
                <a:ea typeface="Microsoft YaHei UI" panose="020B0503020204020204" pitchFamily="34" charset="-122"/>
              </a:rPr>
              <a:t>2023/3/31</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51558A8-E2C3-4D4F-B74A-F34DB9A5CC63}" type="datetime1">
              <a:rPr lang="zh-CN" altLang="en-US" noProof="0" smtClean="0"/>
              <a:t>2023/3/31</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4B9A9E5-4F7F-4A7D-9DE1-899232329269}"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t>78</a:t>
            </a:fld>
            <a:endParaRPr lang="zh-CN" altLang="en-US" noProof="0"/>
          </a:p>
        </p:txBody>
      </p:sp>
    </p:spTree>
    <p:extLst>
      <p:ext uri="{BB962C8B-B14F-4D97-AF65-F5344CB8AC3E}">
        <p14:creationId xmlns:p14="http://schemas.microsoft.com/office/powerpoint/2010/main" val="937354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75846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t>3</a:t>
            </a:fld>
            <a:endParaRPr lang="zh-CN" altLang="en-US" noProof="0"/>
          </a:p>
        </p:txBody>
      </p:sp>
    </p:spTree>
    <p:extLst>
      <p:ext uri="{BB962C8B-B14F-4D97-AF65-F5344CB8AC3E}">
        <p14:creationId xmlns:p14="http://schemas.microsoft.com/office/powerpoint/2010/main" val="3503396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t>4</a:t>
            </a:fld>
            <a:endParaRPr lang="zh-CN" altLang="en-US" noProof="0"/>
          </a:p>
        </p:txBody>
      </p:sp>
    </p:spTree>
    <p:extLst>
      <p:ext uri="{BB962C8B-B14F-4D97-AF65-F5344CB8AC3E}">
        <p14:creationId xmlns:p14="http://schemas.microsoft.com/office/powerpoint/2010/main" val="86637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对于单核，</a:t>
            </a:r>
          </a:p>
        </p:txBody>
      </p:sp>
      <p:sp>
        <p:nvSpPr>
          <p:cNvPr id="4" name="幻灯片编号占位符 3"/>
          <p:cNvSpPr>
            <a:spLocks noGrp="1"/>
          </p:cNvSpPr>
          <p:nvPr>
            <p:ph type="sldNum" sz="quarter" idx="10"/>
          </p:nvPr>
        </p:nvSpPr>
        <p:spPr/>
        <p:txBody>
          <a:bodyPr/>
          <a:lstStyle/>
          <a:p>
            <a:fld id="{D4B9A9E5-4F7F-4A7D-9DE1-899232329269}" type="slidenum">
              <a:rPr lang="en-US" altLang="zh-CN" noProof="0" smtClean="0"/>
              <a:t>6</a:t>
            </a:fld>
            <a:endParaRPr lang="zh-CN" altLang="en-US" noProof="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t>11</a:t>
            </a:fld>
            <a:endParaRPr lang="zh-CN" altLang="en-US" noProof="0"/>
          </a:p>
        </p:txBody>
      </p:sp>
    </p:spTree>
    <p:extLst>
      <p:ext uri="{BB962C8B-B14F-4D97-AF65-F5344CB8AC3E}">
        <p14:creationId xmlns:p14="http://schemas.microsoft.com/office/powerpoint/2010/main" val="308216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假设：把向量数据元素送往向量功能部件以及把结果存入向量寄存器都需要</a:t>
            </a:r>
            <a:r>
              <a:rPr lang="en-US" altLang="zh-CN" dirty="0"/>
              <a:t>1</a:t>
            </a:r>
            <a:r>
              <a:rPr lang="zh-CN" altLang="en-US" dirty="0"/>
              <a:t>拍的时间。</a:t>
            </a:r>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t>42</a:t>
            </a:fld>
            <a:endParaRPr lang="zh-CN" altLang="en-US" noProof="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把几条能在一个时钟周期内同时开始执行的向量指令称为一个编队；同一个编队中的指令一定不存在功能部件冲突和数据相关。</a:t>
            </a:r>
          </a:p>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t>44</a:t>
            </a:fld>
            <a:endParaRPr lang="zh-CN" altLang="en-US" noProof="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t>45</a:t>
            </a:fld>
            <a:endParaRPr lang="zh-CN" altLang="en-US" noProof="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B9A9E5-4F7F-4A7D-9DE1-899232329269}" type="slidenum">
              <a:rPr lang="en-US" altLang="zh-CN" noProof="0" smtClean="0"/>
              <a:t>69</a:t>
            </a:fld>
            <a:endParaRPr lang="zh-CN" altLang="en-US" noProof="0"/>
          </a:p>
        </p:txBody>
      </p:sp>
    </p:spTree>
    <p:extLst>
      <p:ext uri="{BB962C8B-B14F-4D97-AF65-F5344CB8AC3E}">
        <p14:creationId xmlns:p14="http://schemas.microsoft.com/office/powerpoint/2010/main" val="2426103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416041" y="4434840"/>
            <a:ext cx="4941771" cy="1122202"/>
          </a:xfrm>
        </p:spPr>
        <p:txBody>
          <a:bodyPr rtlCol="0" anchor="b">
            <a:noAutofit/>
          </a:bodyPr>
          <a:lstStyle>
            <a:lvl1pPr algn="l">
              <a:defRPr sz="3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单击以编辑模板标题样式</a:t>
            </a:r>
          </a:p>
        </p:txBody>
      </p:sp>
      <p:sp>
        <p:nvSpPr>
          <p:cNvPr id="3" name="副标题 2"/>
          <p:cNvSpPr>
            <a:spLocks noGrp="1"/>
          </p:cNvSpPr>
          <p:nvPr>
            <p:ph type="subTitle" idx="1" hasCustomPrompt="1"/>
          </p:nvPr>
        </p:nvSpPr>
        <p:spPr>
          <a:xfrm>
            <a:off x="6416041" y="5586890"/>
            <a:ext cx="4941771" cy="396660"/>
          </a:xfrm>
        </p:spPr>
        <p:txBody>
          <a:bodyPr rtlCol="0">
            <a:normAutofit/>
          </a:bodyPr>
          <a:lstStyle>
            <a:lvl1pPr marL="0" indent="0" algn="l">
              <a:lnSpc>
                <a:spcPct val="100000"/>
              </a:lnSpc>
              <a:buNone/>
              <a:defRPr sz="16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 3 列">
    <p:spTree>
      <p:nvGrpSpPr>
        <p:cNvPr id="1" name=""/>
        <p:cNvGrpSpPr/>
        <p:nvPr/>
      </p:nvGrpSpPr>
      <p:grpSpPr>
        <a:xfrm>
          <a:off x="0" y="0"/>
          <a:ext cx="0" cy="0"/>
          <a:chOff x="0" y="0"/>
          <a:chExt cx="0" cy="0"/>
        </a:xfrm>
      </p:grpSpPr>
      <p:sp>
        <p:nvSpPr>
          <p:cNvPr id="14" name="标题 1"/>
          <p:cNvSpPr>
            <a:spLocks noGrp="1"/>
          </p:cNvSpPr>
          <p:nvPr>
            <p:ph type="title" hasCustomPrompt="1"/>
          </p:nvPr>
        </p:nvSpPr>
        <p:spPr>
          <a:xfrm>
            <a:off x="1447800" y="599925"/>
            <a:ext cx="9296400" cy="921933"/>
          </a:xfrm>
        </p:spPr>
        <p:txBody>
          <a:bodyPr rtlCol="0">
            <a:normAutofit/>
          </a:bodyPr>
          <a:lstStyle>
            <a:lvl1pPr algn="l">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dirty="0"/>
              <a:t>单击以编辑模板标题样式</a:t>
            </a:r>
          </a:p>
        </p:txBody>
      </p:sp>
      <p:cxnSp>
        <p:nvCxnSpPr>
          <p:cNvPr id="2" name="直接连接符​​(S) 1"/>
          <p:cNvCxnSpPr/>
          <p:nvPr userDrawn="1"/>
        </p:nvCxnSpPr>
        <p:spPr>
          <a:xfrm>
            <a:off x="8688389" y="2"/>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9720945" y="0"/>
            <a:ext cx="2471057" cy="26990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内容占位符 9"/>
          <p:cNvSpPr>
            <a:spLocks noGrp="1"/>
          </p:cNvSpPr>
          <p:nvPr>
            <p:ph sz="quarter" idx="23" hasCustomPrompt="1"/>
          </p:nvPr>
        </p:nvSpPr>
        <p:spPr>
          <a:xfrm>
            <a:off x="1447800" y="2121780"/>
            <a:ext cx="9296400" cy="3657320"/>
          </a:xfrm>
        </p:spPr>
        <p:txBody>
          <a:bodyPr/>
          <a:lstStyle>
            <a:lvl1pPr>
              <a:lnSpc>
                <a:spcPct val="100000"/>
              </a:lnSpc>
              <a:spcBef>
                <a:spcPts val="2000"/>
              </a:spcBef>
              <a:defRPr/>
            </a:lvl1pPr>
            <a:lvl2pPr>
              <a:lnSpc>
                <a:spcPct val="100000"/>
              </a:lnSpc>
              <a:spcBef>
                <a:spcPts val="2000"/>
              </a:spcBef>
              <a:defRPr/>
            </a:lvl2pPr>
            <a:lvl3pPr>
              <a:lnSpc>
                <a:spcPct val="100000"/>
              </a:lnSpc>
              <a:spcBef>
                <a:spcPts val="2000"/>
              </a:spcBef>
              <a:defRPr/>
            </a:lvl3pPr>
            <a:lvl4pPr>
              <a:lnSpc>
                <a:spcPct val="100000"/>
              </a:lnSpc>
              <a:spcBef>
                <a:spcPts val="2000"/>
              </a:spcBef>
              <a:defRPr/>
            </a:lvl4pPr>
            <a:lvl5pPr>
              <a:lnSpc>
                <a:spcPct val="100000"/>
              </a:lnSpc>
              <a:spcBef>
                <a:spcPts val="2000"/>
              </a:spcBef>
              <a:defRPr/>
            </a:lvl5pPr>
          </a:lstStyle>
          <a:p>
            <a:pPr lvl="0"/>
            <a:r>
              <a:rPr kumimoji="1" lang="zh-CN" altLang="en-US" dirty="0"/>
              <a:t>编辑母版文本样式</a:t>
            </a:r>
          </a:p>
          <a:p>
            <a:pPr lvl="1"/>
            <a:r>
              <a:rPr kumimoji="1" lang="zh-CN" altLang="en-US" dirty="0"/>
              <a:t>第二级</a:t>
            </a:r>
          </a:p>
          <a:p>
            <a:pPr lvl="2"/>
            <a:r>
              <a:rPr kumimoji="1" lang="zh-CN" altLang="en-US" dirty="0"/>
              <a:t>第三级</a:t>
            </a:r>
          </a:p>
          <a:p>
            <a:pPr lvl="3"/>
            <a:r>
              <a:rPr kumimoji="1" lang="zh-CN" altLang="en-US" dirty="0"/>
              <a:t>第四级</a:t>
            </a:r>
          </a:p>
          <a:p>
            <a:pPr lvl="4"/>
            <a:r>
              <a:rPr kumimoji="1" lang="zh-CN" altLang="en-US" dirty="0"/>
              <a:t>第五级</a:t>
            </a:r>
          </a:p>
        </p:txBody>
      </p:sp>
      <p:sp>
        <p:nvSpPr>
          <p:cNvPr id="16" name="页脚占位符 15"/>
          <p:cNvSpPr>
            <a:spLocks noGrp="1"/>
          </p:cNvSpPr>
          <p:nvPr>
            <p:ph type="ftr" sz="quarter" idx="25"/>
          </p:nvPr>
        </p:nvSpPr>
        <p:spPr/>
        <p:txBody>
          <a:bodyPr/>
          <a:lstStyle/>
          <a:p>
            <a:r>
              <a:rPr lang="zh-CN" altLang="en-US"/>
              <a:t>吉林大学◆计算机科学与技术学院                                 共</a:t>
            </a:r>
            <a:r>
              <a:rPr lang="en-US" altLang="zh-CN"/>
              <a:t>42</a:t>
            </a:r>
            <a:r>
              <a:rPr lang="zh-CN" altLang="en-US"/>
              <a:t>页</a:t>
            </a:r>
            <a:endParaRPr lang="zh-CN" altLang="en-US" dirty="0"/>
          </a:p>
        </p:txBody>
      </p:sp>
      <p:sp>
        <p:nvSpPr>
          <p:cNvPr id="18" name="幻灯片编号占位符 17"/>
          <p:cNvSpPr>
            <a:spLocks noGrp="1"/>
          </p:cNvSpPr>
          <p:nvPr>
            <p:ph type="sldNum" sz="quarter" idx="26"/>
          </p:nvPr>
        </p:nvSpPr>
        <p:spPr/>
        <p:txBody>
          <a:bodyPr/>
          <a:lstStyle/>
          <a:p>
            <a:fld id="{B5CEABB6-07DC-46E8-9B57-56EC44A396E5}" type="slidenum">
              <a:rPr lang="en-US" altLang="zh-CN" noProof="0" smtClean="0"/>
              <a:t>‹#›</a:t>
            </a:fld>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议程​​">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市场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9"/>
            <a:ext cx="8421688" cy="1325563"/>
          </a:xfrm>
        </p:spPr>
        <p:txBody>
          <a:bodyPr rtlCol="0">
            <a:normAutofit/>
          </a:bodyPr>
          <a:lstStyle>
            <a:lvl1pPr algn="ct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p:cNvSpPr>
            <a:spLocks noGrp="1"/>
          </p:cNvSpPr>
          <p:nvPr>
            <p:ph type="body" idx="1" hasCustomPrompt="1"/>
          </p:nvPr>
        </p:nvSpPr>
        <p:spPr>
          <a:xfrm>
            <a:off x="2063856" y="3064615"/>
            <a:ext cx="1240971" cy="823912"/>
          </a:xfrm>
        </p:spPr>
        <p:txBody>
          <a:bodyPr rtlCol="0" anchor="ctr">
            <a:noAutofit/>
          </a:bodyPr>
          <a:lstStyle>
            <a:lvl1pPr marL="0" indent="0" algn="ctr">
              <a:buNone/>
              <a:defRPr lang="en-US" sz="4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p>
        </p:txBody>
      </p:sp>
      <p:sp>
        <p:nvSpPr>
          <p:cNvPr id="23" name="文本占位符 2"/>
          <p:cNvSpPr>
            <a:spLocks noGrp="1"/>
          </p:cNvSpPr>
          <p:nvPr>
            <p:ph type="body" idx="15" hasCustomPrompt="1"/>
          </p:nvPr>
        </p:nvSpPr>
        <p:spPr>
          <a:xfrm>
            <a:off x="5475515" y="3064615"/>
            <a:ext cx="1240971" cy="823912"/>
          </a:xfrm>
        </p:spPr>
        <p:txBody>
          <a:bodyPr rtlCol="0" anchor="ctr">
            <a:noAutofit/>
          </a:bodyPr>
          <a:lstStyle>
            <a:lvl1pPr marL="0" indent="0" algn="ctr">
              <a:buNone/>
              <a:defRPr lang="en-US" sz="4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p>
        </p:txBody>
      </p:sp>
      <p:sp>
        <p:nvSpPr>
          <p:cNvPr id="24" name="文本占位符 2"/>
          <p:cNvSpPr>
            <a:spLocks noGrp="1"/>
          </p:cNvSpPr>
          <p:nvPr>
            <p:ph type="body" idx="16" hasCustomPrompt="1"/>
          </p:nvPr>
        </p:nvSpPr>
        <p:spPr>
          <a:xfrm>
            <a:off x="8887175" y="3064615"/>
            <a:ext cx="1240971" cy="823912"/>
          </a:xfrm>
        </p:spPr>
        <p:txBody>
          <a:bodyPr rtlCol="0" anchor="ctr">
            <a:noAutofit/>
          </a:bodyPr>
          <a:lstStyle>
            <a:lvl1pPr marL="0" indent="0" algn="ctr">
              <a:buNone/>
              <a:defRPr lang="en-US" sz="4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p>
        </p:txBody>
      </p:sp>
      <p:sp>
        <p:nvSpPr>
          <p:cNvPr id="4" name="内容占位符 3"/>
          <p:cNvSpPr>
            <a:spLocks noGrp="1"/>
          </p:cNvSpPr>
          <p:nvPr>
            <p:ph sz="half" idx="2" hasCustomPrompt="1"/>
          </p:nvPr>
        </p:nvSpPr>
        <p:spPr>
          <a:xfrm>
            <a:off x="1129699" y="4824190"/>
            <a:ext cx="3124093" cy="462927"/>
          </a:xfrm>
        </p:spPr>
        <p:txBody>
          <a:bodyPr rtlCol="0">
            <a:noAutofit/>
          </a:bodyPr>
          <a:lstStyle>
            <a:lvl1pPr marL="0" indent="0" algn="ctr">
              <a:lnSpc>
                <a:spcPct val="100000"/>
              </a:lnSpc>
              <a:buNone/>
              <a:defRPr sz="2000" cap="all"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1" baseline="0">
                <a:solidFill>
                  <a:schemeClr val="bg1"/>
                </a:solidFill>
              </a:defRPr>
            </a:lvl2pPr>
            <a:lvl3pPr marL="914400" indent="0">
              <a:lnSpc>
                <a:spcPct val="100000"/>
              </a:lnSpc>
              <a:buNone/>
              <a:defRPr sz="1400" spc="51" baseline="0">
                <a:solidFill>
                  <a:schemeClr val="bg1"/>
                </a:solidFill>
              </a:defRPr>
            </a:lvl3pPr>
            <a:lvl4pPr marL="1371600" indent="0">
              <a:lnSpc>
                <a:spcPct val="100000"/>
              </a:lnSpc>
              <a:buNone/>
              <a:defRPr sz="1400" spc="51" baseline="0">
                <a:solidFill>
                  <a:schemeClr val="bg1"/>
                </a:solidFill>
              </a:defRPr>
            </a:lvl4pPr>
            <a:lvl5pPr marL="1828800" indent="0">
              <a:lnSpc>
                <a:spcPct val="100000"/>
              </a:lnSpc>
              <a:buNone/>
              <a:defRPr sz="1400" spc="51" baseline="0">
                <a:solidFill>
                  <a:schemeClr val="bg1"/>
                </a:solidFill>
              </a:defRPr>
            </a:lvl5pPr>
          </a:lstStyle>
          <a:p>
            <a:pPr lvl="0" rtl="0"/>
            <a:r>
              <a:rPr lang="zh-CN" altLang="en-US" noProof="0"/>
              <a:t>单击以编辑</a:t>
            </a:r>
          </a:p>
        </p:txBody>
      </p:sp>
      <p:sp>
        <p:nvSpPr>
          <p:cNvPr id="6" name="内容占位符 5"/>
          <p:cNvSpPr>
            <a:spLocks noGrp="1"/>
          </p:cNvSpPr>
          <p:nvPr>
            <p:ph sz="quarter" idx="4" hasCustomPrompt="1"/>
          </p:nvPr>
        </p:nvSpPr>
        <p:spPr>
          <a:xfrm>
            <a:off x="4526262" y="4824190"/>
            <a:ext cx="3139479" cy="462927"/>
          </a:xfrm>
        </p:spPr>
        <p:txBody>
          <a:bodyPr rtlCol="0">
            <a:normAutofit/>
          </a:bodyPr>
          <a:lstStyle>
            <a:lvl1pPr marL="0" indent="0" algn="ctr">
              <a:lnSpc>
                <a:spcPct val="100000"/>
              </a:lnSpc>
              <a:buNone/>
              <a:defRPr sz="2000" cap="all"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2000" cap="all" spc="51" baseline="0">
                <a:solidFill>
                  <a:schemeClr val="bg1"/>
                </a:solidFill>
              </a:defRPr>
            </a:lvl2pPr>
            <a:lvl3pPr marL="914400" indent="0">
              <a:lnSpc>
                <a:spcPct val="100000"/>
              </a:lnSpc>
              <a:buNone/>
              <a:defRPr sz="1400" spc="51" baseline="0">
                <a:solidFill>
                  <a:schemeClr val="bg1"/>
                </a:solidFill>
              </a:defRPr>
            </a:lvl3pPr>
            <a:lvl4pPr marL="1371600" indent="0">
              <a:lnSpc>
                <a:spcPct val="100000"/>
              </a:lnSpc>
              <a:buNone/>
              <a:defRPr sz="1400" spc="51" baseline="0">
                <a:solidFill>
                  <a:schemeClr val="bg1"/>
                </a:solidFill>
              </a:defRPr>
            </a:lvl4pPr>
            <a:lvl5pPr marL="1828800" indent="0">
              <a:lnSpc>
                <a:spcPct val="100000"/>
              </a:lnSpc>
              <a:buNone/>
              <a:defRPr sz="1400" spc="51" baseline="0">
                <a:solidFill>
                  <a:schemeClr val="bg1"/>
                </a:solidFill>
              </a:defRPr>
            </a:lvl5pPr>
          </a:lstStyle>
          <a:p>
            <a:pPr lvl="0" rtl="0"/>
            <a:r>
              <a:rPr lang="zh-CN" altLang="en-US" noProof="0"/>
              <a:t>单击以编辑</a:t>
            </a:r>
          </a:p>
        </p:txBody>
      </p:sp>
      <p:sp>
        <p:nvSpPr>
          <p:cNvPr id="22" name="内容占位符 3"/>
          <p:cNvSpPr>
            <a:spLocks noGrp="1"/>
          </p:cNvSpPr>
          <p:nvPr>
            <p:ph sz="half" idx="14" hasCustomPrompt="1"/>
          </p:nvPr>
        </p:nvSpPr>
        <p:spPr>
          <a:xfrm>
            <a:off x="7938211" y="4824190"/>
            <a:ext cx="3124093" cy="462927"/>
          </a:xfrm>
        </p:spPr>
        <p:txBody>
          <a:bodyPr rtlCol="0">
            <a:noAutofit/>
          </a:bodyPr>
          <a:lstStyle>
            <a:lvl1pPr marL="0" indent="0" algn="ctr">
              <a:lnSpc>
                <a:spcPct val="100000"/>
              </a:lnSpc>
              <a:buNone/>
              <a:defRPr sz="2000" cap="all"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1" baseline="0">
                <a:solidFill>
                  <a:schemeClr val="bg1"/>
                </a:solidFill>
              </a:defRPr>
            </a:lvl2pPr>
            <a:lvl3pPr marL="914400" indent="0">
              <a:lnSpc>
                <a:spcPct val="100000"/>
              </a:lnSpc>
              <a:buNone/>
              <a:defRPr sz="1400" spc="51" baseline="0">
                <a:solidFill>
                  <a:schemeClr val="bg1"/>
                </a:solidFill>
              </a:defRPr>
            </a:lvl3pPr>
            <a:lvl4pPr marL="1371600" indent="0">
              <a:lnSpc>
                <a:spcPct val="100000"/>
              </a:lnSpc>
              <a:buNone/>
              <a:defRPr sz="1400" spc="51" baseline="0">
                <a:solidFill>
                  <a:schemeClr val="bg1"/>
                </a:solidFill>
              </a:defRPr>
            </a:lvl4pPr>
            <a:lvl5pPr marL="1828800" indent="0">
              <a:lnSpc>
                <a:spcPct val="100000"/>
              </a:lnSpc>
              <a:buNone/>
              <a:defRPr sz="1400" spc="51" baseline="0">
                <a:solidFill>
                  <a:schemeClr val="bg1"/>
                </a:solidFill>
              </a:defRPr>
            </a:lvl5pPr>
          </a:lstStyle>
          <a:p>
            <a:pPr lvl="0" rtl="0"/>
            <a:r>
              <a:rPr lang="zh-CN" altLang="en-US" noProof="0"/>
              <a:t>单击以编辑</a:t>
            </a:r>
          </a:p>
        </p:txBody>
      </p:sp>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图形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6" y="2531837"/>
            <a:ext cx="2190751" cy="1943100"/>
          </a:xfrm>
          <a:prstGeom prst="rect">
            <a:avLst/>
          </a:prstGeom>
        </p:spPr>
      </p:pic>
      <p:pic>
        <p:nvPicPr>
          <p:cNvPr id="15" name="图形 14"/>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9" y="2421056"/>
            <a:ext cx="2324100" cy="2057400"/>
          </a:xfrm>
          <a:prstGeom prst="rect">
            <a:avLst/>
          </a:prstGeom>
        </p:spPr>
      </p:pic>
      <p:sp>
        <p:nvSpPr>
          <p:cNvPr id="25" name="内容占位符 3"/>
          <p:cNvSpPr>
            <a:spLocks noGrp="1"/>
          </p:cNvSpPr>
          <p:nvPr>
            <p:ph sz="half" idx="17" hasCustomPrompt="1"/>
          </p:nvPr>
        </p:nvSpPr>
        <p:spPr>
          <a:xfrm>
            <a:off x="1129699" y="5280765"/>
            <a:ext cx="3124093" cy="462927"/>
          </a:xfrm>
        </p:spPr>
        <p:txBody>
          <a:bodyPr rtlCol="0">
            <a:normAutofit/>
          </a:bodyPr>
          <a:lstStyle>
            <a:lvl1pPr marL="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1" baseline="0">
                <a:solidFill>
                  <a:schemeClr val="bg1"/>
                </a:solidFill>
              </a:defRPr>
            </a:lvl2pPr>
            <a:lvl3pPr marL="914400" indent="0">
              <a:lnSpc>
                <a:spcPct val="100000"/>
              </a:lnSpc>
              <a:buNone/>
              <a:defRPr sz="1400" spc="51" baseline="0">
                <a:solidFill>
                  <a:schemeClr val="bg1"/>
                </a:solidFill>
              </a:defRPr>
            </a:lvl3pPr>
            <a:lvl4pPr marL="1371600" indent="0">
              <a:lnSpc>
                <a:spcPct val="100000"/>
              </a:lnSpc>
              <a:buNone/>
              <a:defRPr sz="1400" spc="51" baseline="0">
                <a:solidFill>
                  <a:schemeClr val="bg1"/>
                </a:solidFill>
              </a:defRPr>
            </a:lvl4pPr>
            <a:lvl5pPr marL="1828800" indent="0">
              <a:lnSpc>
                <a:spcPct val="100000"/>
              </a:lnSpc>
              <a:buNone/>
              <a:defRPr sz="1400" spc="51" baseline="0">
                <a:solidFill>
                  <a:schemeClr val="bg1"/>
                </a:solidFill>
              </a:defRPr>
            </a:lvl5pPr>
          </a:lstStyle>
          <a:p>
            <a:pPr lvl="0" rtl="0"/>
            <a:r>
              <a:rPr lang="zh-CN" altLang="en-US" noProof="0"/>
              <a:t>编辑母版文本样式</a:t>
            </a:r>
          </a:p>
        </p:txBody>
      </p:sp>
      <p:sp>
        <p:nvSpPr>
          <p:cNvPr id="26" name="内容占位符 5"/>
          <p:cNvSpPr>
            <a:spLocks noGrp="1"/>
          </p:cNvSpPr>
          <p:nvPr>
            <p:ph sz="quarter" idx="18" hasCustomPrompt="1"/>
          </p:nvPr>
        </p:nvSpPr>
        <p:spPr>
          <a:xfrm>
            <a:off x="4526262" y="5280765"/>
            <a:ext cx="3139479" cy="462927"/>
          </a:xfrm>
        </p:spPr>
        <p:txBody>
          <a:bodyPr rtlCol="0">
            <a:normAutofit/>
          </a:bodyPr>
          <a:lstStyle>
            <a:lvl1pPr marL="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1" baseline="0">
                <a:solidFill>
                  <a:schemeClr val="bg1"/>
                </a:solidFill>
              </a:defRPr>
            </a:lvl3pPr>
            <a:lvl4pPr marL="1371600" indent="0">
              <a:lnSpc>
                <a:spcPct val="100000"/>
              </a:lnSpc>
              <a:buNone/>
              <a:defRPr sz="1400" spc="51" baseline="0">
                <a:solidFill>
                  <a:schemeClr val="bg1"/>
                </a:solidFill>
              </a:defRPr>
            </a:lvl4pPr>
            <a:lvl5pPr marL="1828800" indent="0">
              <a:lnSpc>
                <a:spcPct val="100000"/>
              </a:lnSpc>
              <a:buNone/>
              <a:defRPr sz="1400" spc="51" baseline="0">
                <a:solidFill>
                  <a:schemeClr val="bg1"/>
                </a:solidFill>
              </a:defRPr>
            </a:lvl5pPr>
          </a:lstStyle>
          <a:p>
            <a:pPr lvl="0" rtl="0"/>
            <a:r>
              <a:rPr lang="zh-CN" altLang="en-US" noProof="0"/>
              <a:t>编辑母版文本样式</a:t>
            </a:r>
          </a:p>
          <a:p>
            <a:pPr lvl="1" rtl="0"/>
            <a:r>
              <a:rPr lang="zh-CN" altLang="en-US" noProof="0"/>
              <a:t>第二级</a:t>
            </a:r>
          </a:p>
        </p:txBody>
      </p:sp>
      <p:sp>
        <p:nvSpPr>
          <p:cNvPr id="27" name="内容占位符 3"/>
          <p:cNvSpPr>
            <a:spLocks noGrp="1"/>
          </p:cNvSpPr>
          <p:nvPr>
            <p:ph sz="half" idx="19" hasCustomPrompt="1"/>
          </p:nvPr>
        </p:nvSpPr>
        <p:spPr>
          <a:xfrm>
            <a:off x="7938211" y="5280765"/>
            <a:ext cx="3124093" cy="462927"/>
          </a:xfrm>
        </p:spPr>
        <p:txBody>
          <a:bodyPr rtlCol="0">
            <a:normAutofit/>
          </a:bodyPr>
          <a:lstStyle>
            <a:lvl1pPr marL="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1" baseline="0">
                <a:solidFill>
                  <a:schemeClr val="bg1"/>
                </a:solidFill>
              </a:defRPr>
            </a:lvl2pPr>
            <a:lvl3pPr marL="914400" indent="0">
              <a:lnSpc>
                <a:spcPct val="100000"/>
              </a:lnSpc>
              <a:buNone/>
              <a:defRPr sz="1400" spc="51" baseline="0">
                <a:solidFill>
                  <a:schemeClr val="bg1"/>
                </a:solidFill>
              </a:defRPr>
            </a:lvl3pPr>
            <a:lvl4pPr marL="1371600" indent="0">
              <a:lnSpc>
                <a:spcPct val="100000"/>
              </a:lnSpc>
              <a:buNone/>
              <a:defRPr sz="1400" spc="51" baseline="0">
                <a:solidFill>
                  <a:schemeClr val="bg1"/>
                </a:solidFill>
              </a:defRPr>
            </a:lvl4pPr>
            <a:lvl5pPr marL="1828800" indent="0">
              <a:lnSpc>
                <a:spcPct val="100000"/>
              </a:lnSpc>
              <a:buNone/>
              <a:defRPr sz="1400" spc="51" baseline="0">
                <a:solidFill>
                  <a:schemeClr val="bg1"/>
                </a:solidFill>
              </a:defRPr>
            </a:lvl5pPr>
          </a:lstStyle>
          <a:p>
            <a:pPr lvl="0" rtl="0"/>
            <a:r>
              <a:rPr lang="zh-CN" altLang="en-US" noProof="0"/>
              <a:t>编辑母版文本样式</a:t>
            </a:r>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t>‹#›</a:t>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47800" y="526653"/>
            <a:ext cx="9296400" cy="1325563"/>
          </a:xfrm>
        </p:spPr>
        <p:txBody>
          <a:bodyPr rtlCol="0">
            <a:normAutofit/>
          </a:bodyPr>
          <a:lstStyle>
            <a:lvl1pP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p:cNvSpPr>
            <a:spLocks noGrp="1"/>
          </p:cNvSpPr>
          <p:nvPr>
            <p:ph type="body" idx="1" hasCustomPrompt="1"/>
          </p:nvPr>
        </p:nvSpPr>
        <p:spPr>
          <a:xfrm>
            <a:off x="1447800" y="2250283"/>
            <a:ext cx="3924300" cy="823912"/>
          </a:xfrm>
        </p:spPr>
        <p:txBody>
          <a:bodyPr rtlCol="0" anchor="b">
            <a:noAutofit/>
          </a:bodyPr>
          <a:lstStyle>
            <a:lvl1pPr marL="0" indent="0">
              <a:buNone/>
              <a:defRPr lang="en-US" sz="2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dirty="0"/>
              <a:t>编辑母版文本样式</a:t>
            </a:r>
          </a:p>
        </p:txBody>
      </p:sp>
      <p:sp>
        <p:nvSpPr>
          <p:cNvPr id="4" name="内容占位符 3"/>
          <p:cNvSpPr>
            <a:spLocks noGrp="1"/>
          </p:cNvSpPr>
          <p:nvPr>
            <p:ph sz="half" idx="2" hasCustomPrompt="1"/>
          </p:nvPr>
        </p:nvSpPr>
        <p:spPr>
          <a:xfrm>
            <a:off x="1447800" y="3343276"/>
            <a:ext cx="3924300" cy="2508648"/>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800573" y="2250283"/>
            <a:ext cx="3943627" cy="823912"/>
          </a:xfrm>
        </p:spPr>
        <p:txBody>
          <a:bodyPr rtlCol="0" anchor="b">
            <a:noAutofit/>
          </a:bodyPr>
          <a:lstStyle>
            <a:lvl1pPr marL="0" indent="0">
              <a:buNone/>
              <a:defRPr lang="en-US" sz="2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编辑母版文本样式</a:t>
            </a:r>
          </a:p>
        </p:txBody>
      </p:sp>
      <p:sp>
        <p:nvSpPr>
          <p:cNvPr id="6" name="内容占位符 5"/>
          <p:cNvSpPr>
            <a:spLocks noGrp="1"/>
          </p:cNvSpPr>
          <p:nvPr>
            <p:ph sz="quarter" idx="4" hasCustomPrompt="1"/>
          </p:nvPr>
        </p:nvSpPr>
        <p:spPr>
          <a:xfrm>
            <a:off x="6800573" y="3343276"/>
            <a:ext cx="3943627" cy="2508648"/>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a:t>吉林大学◆计算机科学与技术学院                                 共</a:t>
            </a:r>
            <a:r>
              <a:rPr lang="en-US" altLang="zh-CN"/>
              <a:t>42</a:t>
            </a:r>
            <a:r>
              <a:rPr lang="zh-CN" altLang="en-US"/>
              <a:t>页</a:t>
            </a:r>
            <a:endParaRPr lang="zh-CN" altLang="en-US" dirty="0"/>
          </a:p>
        </p:txBody>
      </p:sp>
      <p:sp>
        <p:nvSpPr>
          <p:cNvPr id="6" name="幻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0" r:id="rId4"/>
    <p:sldLayoutId id="2147483661" r:id="rId5"/>
  </p:sldLayoutIdLst>
  <p:hf sldNum="0" hdr="0" ft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3-5-4&#23384;&#20648;&#22120;&#8212;&#8212;&#23384;&#20648;&#22120;&#22411;&#25805;&#20316;&#30340;&#36816;&#31639;&#27969;&#27700;&#32447;.exe"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3-5-7CRAY-1&#30340;&#22522;&#26412;&#32467;&#26500;.exe"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46914" y="2014330"/>
            <a:ext cx="5698171" cy="2438401"/>
          </a:xfrm>
        </p:spPr>
        <p:txBody>
          <a:bodyPr rtlCol="0"/>
          <a:lstStyle/>
          <a:p>
            <a:pPr algn="ctr" rtl="0">
              <a:lnSpc>
                <a:spcPct val="150000"/>
              </a:lnSpc>
            </a:pPr>
            <a:r>
              <a:rPr lang="zh-CN" altLang="en-US" sz="4400" dirty="0">
                <a:latin typeface="微软雅黑" panose="020B0503020204020204" pitchFamily="34" charset="-122"/>
                <a:ea typeface="微软雅黑" panose="020B0503020204020204" pitchFamily="34" charset="-122"/>
              </a:rPr>
              <a:t>计算机系统结构</a:t>
            </a:r>
            <a:br>
              <a:rPr lang="en-US" altLang="zh-CN" sz="4400" dirty="0">
                <a:latin typeface="微软雅黑" panose="020B0503020204020204" pitchFamily="34" charset="-122"/>
                <a:ea typeface="微软雅黑" panose="020B0503020204020204" pitchFamily="34" charset="-122"/>
              </a:rPr>
            </a:br>
            <a:r>
              <a:rPr lang="zh-CN" altLang="en-US" sz="4400" dirty="0">
                <a:solidFill>
                  <a:schemeClr val="tx1"/>
                </a:solidFill>
                <a:latin typeface="微软雅黑" panose="020B0503020204020204" pitchFamily="34" charset="-122"/>
                <a:ea typeface="微软雅黑" panose="020B0503020204020204" pitchFamily="34" charset="-122"/>
              </a:rPr>
              <a:t>第</a:t>
            </a:r>
            <a:r>
              <a:rPr lang="en-US" altLang="zh-CN" sz="4400" dirty="0">
                <a:solidFill>
                  <a:schemeClr val="tx1"/>
                </a:solidFill>
                <a:latin typeface="微软雅黑" panose="020B0503020204020204" pitchFamily="34" charset="-122"/>
                <a:ea typeface="微软雅黑" panose="020B0503020204020204" pitchFamily="34" charset="-122"/>
              </a:rPr>
              <a:t>4</a:t>
            </a:r>
            <a:r>
              <a:rPr lang="zh-CN" altLang="en-US" sz="4400" dirty="0">
                <a:solidFill>
                  <a:schemeClr val="tx1"/>
                </a:solidFill>
                <a:latin typeface="微软雅黑" panose="020B0503020204020204" pitchFamily="34" charset="-122"/>
                <a:ea typeface="微软雅黑" panose="020B0503020204020204" pitchFamily="34" charset="-122"/>
              </a:rPr>
              <a:t>章</a:t>
            </a:r>
            <a:r>
              <a:rPr lang="en-US" altLang="en-US" sz="4400" dirty="0">
                <a:solidFill>
                  <a:schemeClr val="tx1"/>
                </a:solidFill>
                <a:latin typeface="微软雅黑" panose="020B0503020204020204" pitchFamily="34" charset="-122"/>
                <a:ea typeface="微软雅黑" panose="020B0503020204020204" pitchFamily="34" charset="-122"/>
              </a:rPr>
              <a:t> - </a:t>
            </a:r>
            <a:r>
              <a:rPr lang="zh-CN" altLang="en-US" sz="4400" dirty="0">
                <a:solidFill>
                  <a:schemeClr val="tx1"/>
                </a:solidFill>
                <a:latin typeface="微软雅黑" panose="020B0503020204020204" pitchFamily="34" charset="-122"/>
                <a:ea typeface="微软雅黑" panose="020B0503020204020204" pitchFamily="34" charset="-122"/>
              </a:rPr>
              <a:t>数据级并行</a:t>
            </a:r>
            <a:br>
              <a:rPr lang="en-US" altLang="zh-CN" dirty="0">
                <a:solidFill>
                  <a:schemeClr val="tx1"/>
                </a:solidFill>
                <a:latin typeface="微软雅黑" panose="020B0503020204020204" pitchFamily="34" charset="-122"/>
                <a:ea typeface="微软雅黑" panose="020B0503020204020204" pitchFamily="34" charset="-122"/>
              </a:rPr>
            </a:br>
            <a:r>
              <a:rPr lang="zh-CN" altLang="en-US" sz="2400" dirty="0">
                <a:solidFill>
                  <a:srgbClr val="0070C0"/>
                </a:solidFill>
                <a:latin typeface="微软雅黑" panose="020B0503020204020204" pitchFamily="34" charset="-122"/>
                <a:ea typeface="微软雅黑" panose="020B0503020204020204" pitchFamily="34" charset="-122"/>
              </a:rPr>
              <a:t>向量体系结构和</a:t>
            </a:r>
            <a:r>
              <a:rPr lang="en-US" altLang="zh-CN" sz="2400" dirty="0">
                <a:solidFill>
                  <a:srgbClr val="0070C0"/>
                </a:solidFill>
                <a:latin typeface="微软雅黑" panose="020B0503020204020204" pitchFamily="34" charset="-122"/>
                <a:ea typeface="微软雅黑" panose="020B0503020204020204" pitchFamily="34" charset="-122"/>
              </a:rPr>
              <a:t>GPU</a:t>
            </a:r>
            <a:endParaRPr lang="zh-CN" altLang="en-US"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8955D6-E764-02AB-61DA-CF60087328F5}"/>
              </a:ext>
            </a:extLst>
          </p:cNvPr>
          <p:cNvSpPr>
            <a:spLocks noGrp="1"/>
          </p:cNvSpPr>
          <p:nvPr>
            <p:ph type="title" idx="4294967295"/>
          </p:nvPr>
        </p:nvSpPr>
        <p:spPr>
          <a:xfrm>
            <a:off x="1333501" y="589722"/>
            <a:ext cx="7651473" cy="974036"/>
          </a:xfrm>
        </p:spPr>
        <p:txBody>
          <a:bodyPr>
            <a:normAutofit/>
          </a:bodyPr>
          <a:lstStyle/>
          <a:p>
            <a:r>
              <a:rPr lang="zh-CN" altLang="en-US" sz="4400" dirty="0">
                <a:latin typeface="微软雅黑" panose="020B0503020204020204" pitchFamily="34" charset="-122"/>
                <a:ea typeface="微软雅黑" panose="020B0503020204020204" pitchFamily="34" charset="-122"/>
              </a:rPr>
              <a:t>单指令多数据（</a:t>
            </a:r>
            <a:r>
              <a:rPr lang="en-US" altLang="zh-CN" sz="4400" dirty="0">
                <a:latin typeface="微软雅黑" panose="020B0503020204020204" pitchFamily="34" charset="-122"/>
                <a:ea typeface="微软雅黑" panose="020B0503020204020204" pitchFamily="34" charset="-122"/>
              </a:rPr>
              <a:t>SIMD</a:t>
            </a:r>
            <a:r>
              <a:rPr lang="zh-CN" altLang="en-US" sz="4400" dirty="0">
                <a:latin typeface="微软雅黑" panose="020B0503020204020204" pitchFamily="34" charset="-122"/>
                <a:ea typeface="微软雅黑" panose="020B0503020204020204" pitchFamily="34" charset="-122"/>
              </a:rPr>
              <a:t>）处理</a:t>
            </a:r>
          </a:p>
        </p:txBody>
      </p:sp>
      <p:sp>
        <p:nvSpPr>
          <p:cNvPr id="3" name="内容占位符 2">
            <a:extLst>
              <a:ext uri="{FF2B5EF4-FFF2-40B4-BE49-F238E27FC236}">
                <a16:creationId xmlns:a16="http://schemas.microsoft.com/office/drawing/2014/main" id="{66D89831-DC71-100D-D49A-BBA48A444E2D}"/>
              </a:ext>
            </a:extLst>
          </p:cNvPr>
          <p:cNvSpPr>
            <a:spLocks noGrp="1"/>
          </p:cNvSpPr>
          <p:nvPr>
            <p:ph idx="4294967295"/>
          </p:nvPr>
        </p:nvSpPr>
        <p:spPr>
          <a:xfrm>
            <a:off x="1333501" y="1769165"/>
            <a:ext cx="9910969" cy="4499113"/>
          </a:xfrm>
        </p:spPr>
        <p:txBody>
          <a:bodyPr>
            <a:normAutofit/>
          </a:bodyPr>
          <a:lstStyle/>
          <a:p>
            <a:pPr marL="457200" indent="-457200">
              <a:buFont typeface="Arial" panose="020B0604020202020204" pitchFamily="34" charset="0"/>
              <a:buChar char="•"/>
            </a:pPr>
            <a:r>
              <a:rPr lang="zh-CN" altLang="en-US" sz="2800" dirty="0"/>
              <a:t>一条指令处理多个不同的数据</a:t>
            </a:r>
            <a:endParaRPr lang="en-US" altLang="zh-CN" sz="2800" dirty="0"/>
          </a:p>
          <a:p>
            <a:pPr marL="457200" indent="-457200">
              <a:buFont typeface="Arial" panose="020B0604020202020204" pitchFamily="34" charset="0"/>
              <a:buChar char="•"/>
            </a:pPr>
            <a:r>
              <a:rPr lang="zh-CN" altLang="en-US" sz="2800" dirty="0"/>
              <a:t>有多个处理单元</a:t>
            </a:r>
            <a:r>
              <a:rPr lang="en-US" altLang="zh-CN" sz="2800" dirty="0"/>
              <a:t>PE</a:t>
            </a:r>
            <a:r>
              <a:rPr lang="zh-CN" altLang="en-US" sz="2800" dirty="0"/>
              <a:t>（</a:t>
            </a:r>
            <a:r>
              <a:rPr lang="en-US" altLang="zh-CN" sz="2800" dirty="0"/>
              <a:t>Processing Elements</a:t>
            </a:r>
            <a:r>
              <a:rPr lang="zh-CN" altLang="en-US" sz="2800" dirty="0"/>
              <a:t>）</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阵列处理机：同一指令在</a:t>
            </a:r>
            <a:r>
              <a:rPr lang="zh-CN" altLang="en-US" sz="2800" dirty="0">
                <a:solidFill>
                  <a:srgbClr val="FF0000"/>
                </a:solidFill>
              </a:rPr>
              <a:t>同一时间</a:t>
            </a:r>
            <a:r>
              <a:rPr lang="zh-CN" altLang="en-US" sz="2800" dirty="0"/>
              <a:t>处理</a:t>
            </a:r>
            <a:r>
              <a:rPr lang="zh-CN" altLang="en-US" sz="2800" dirty="0">
                <a:solidFill>
                  <a:srgbClr val="FF0000"/>
                </a:solidFill>
              </a:rPr>
              <a:t>不同空间</a:t>
            </a:r>
            <a:r>
              <a:rPr lang="zh-CN" altLang="en-US" sz="2800" dirty="0"/>
              <a:t>上的不同数据元素</a:t>
            </a:r>
            <a:endParaRPr lang="en-US" altLang="zh-CN" sz="2800" dirty="0"/>
          </a:p>
          <a:p>
            <a:pPr marL="457200" indent="-457200">
              <a:buFont typeface="Arial" panose="020B0604020202020204" pitchFamily="34" charset="0"/>
              <a:buChar char="•"/>
            </a:pPr>
            <a:r>
              <a:rPr lang="zh-CN" altLang="en-US" sz="2800" dirty="0"/>
              <a:t>向量处理机：同一指令在</a:t>
            </a:r>
            <a:r>
              <a:rPr lang="zh-CN" altLang="en-US" sz="2800" dirty="0">
                <a:solidFill>
                  <a:srgbClr val="FF0000"/>
                </a:solidFill>
              </a:rPr>
              <a:t>连续的时间内</a:t>
            </a:r>
            <a:r>
              <a:rPr lang="zh-CN" altLang="en-US" sz="2800" dirty="0"/>
              <a:t>在</a:t>
            </a:r>
            <a:r>
              <a:rPr lang="zh-CN" altLang="en-US" sz="2800" dirty="0">
                <a:solidFill>
                  <a:srgbClr val="FF0000"/>
                </a:solidFill>
              </a:rPr>
              <a:t>同一空间</a:t>
            </a:r>
            <a:r>
              <a:rPr lang="zh-CN" altLang="en-US" sz="2800" dirty="0"/>
              <a:t>上处理不同的数据元素</a:t>
            </a:r>
          </a:p>
        </p:txBody>
      </p:sp>
    </p:spTree>
    <p:extLst>
      <p:ext uri="{BB962C8B-B14F-4D97-AF65-F5344CB8AC3E}">
        <p14:creationId xmlns:p14="http://schemas.microsoft.com/office/powerpoint/2010/main" val="10418013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247A7-6666-5AC8-609A-5256BE655C34}"/>
              </a:ext>
            </a:extLst>
          </p:cNvPr>
          <p:cNvSpPr>
            <a:spLocks noGrp="1"/>
          </p:cNvSpPr>
          <p:nvPr>
            <p:ph type="title" idx="4294967295"/>
          </p:nvPr>
        </p:nvSpPr>
        <p:spPr>
          <a:xfrm>
            <a:off x="1333501" y="1020447"/>
            <a:ext cx="3171825" cy="1325563"/>
          </a:xfrm>
        </p:spPr>
        <p:txBody>
          <a:bodyPr/>
          <a:lstStyle/>
          <a:p>
            <a:r>
              <a:rPr lang="en-US" altLang="zh-CN" dirty="0"/>
              <a:t>AMD GPU</a:t>
            </a:r>
            <a:endParaRPr lang="zh-CN" altLang="en-US" dirty="0"/>
          </a:p>
        </p:txBody>
      </p:sp>
      <p:sp>
        <p:nvSpPr>
          <p:cNvPr id="3" name="内容占位符 2">
            <a:extLst>
              <a:ext uri="{FF2B5EF4-FFF2-40B4-BE49-F238E27FC236}">
                <a16:creationId xmlns:a16="http://schemas.microsoft.com/office/drawing/2014/main" id="{704B78C4-0AAB-C33C-9044-BF51C47A1A93}"/>
              </a:ext>
            </a:extLst>
          </p:cNvPr>
          <p:cNvSpPr>
            <a:spLocks noGrp="1"/>
          </p:cNvSpPr>
          <p:nvPr>
            <p:ph idx="4294967295"/>
          </p:nvPr>
        </p:nvSpPr>
        <p:spPr>
          <a:xfrm>
            <a:off x="1333501" y="2924177"/>
            <a:ext cx="3171825" cy="2519363"/>
          </a:xfrm>
        </p:spPr>
        <p:txBody>
          <a:bodyPr>
            <a:normAutofit lnSpcReduction="10000"/>
          </a:bodyPr>
          <a:lstStyle/>
          <a:p>
            <a:r>
              <a:rPr lang="en-US" altLang="zh-CN" dirty="0"/>
              <a:t>AMD GCN Architecture</a:t>
            </a:r>
          </a:p>
          <a:p>
            <a:r>
              <a:rPr lang="en-US" altLang="zh-CN" dirty="0"/>
              <a:t>Wavefront size = 64</a:t>
            </a:r>
          </a:p>
          <a:p>
            <a:r>
              <a:rPr lang="zh-CN" altLang="en-US" dirty="0"/>
              <a:t>每个</a:t>
            </a:r>
            <a:r>
              <a:rPr lang="en-US" altLang="zh-CN" dirty="0"/>
              <a:t>SIMD Unit </a:t>
            </a:r>
            <a:r>
              <a:rPr lang="zh-CN" altLang="en-US" dirty="0"/>
              <a:t>中有 </a:t>
            </a:r>
            <a:r>
              <a:rPr lang="en-US" altLang="zh-CN" dirty="0"/>
              <a:t>16 ALU</a:t>
            </a:r>
            <a:endParaRPr lang="zh-CN" altLang="en-US" dirty="0"/>
          </a:p>
        </p:txBody>
      </p:sp>
      <p:sp>
        <p:nvSpPr>
          <p:cNvPr id="4" name="灯片编号占位符 3">
            <a:extLst>
              <a:ext uri="{FF2B5EF4-FFF2-40B4-BE49-F238E27FC236}">
                <a16:creationId xmlns:a16="http://schemas.microsoft.com/office/drawing/2014/main" id="{0663914A-8FF0-E3FE-69BA-5939CA7795A3}"/>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100</a:t>
            </a:fld>
            <a:endParaRPr lang="zh-CN" altLang="en-US"/>
          </a:p>
        </p:txBody>
      </p:sp>
      <p:pic>
        <p:nvPicPr>
          <p:cNvPr id="11" name="图片 10">
            <a:extLst>
              <a:ext uri="{FF2B5EF4-FFF2-40B4-BE49-F238E27FC236}">
                <a16:creationId xmlns:a16="http://schemas.microsoft.com/office/drawing/2014/main" id="{727272FA-4398-129D-66C9-ABD5F2CAB9DF}"/>
              </a:ext>
            </a:extLst>
          </p:cNvPr>
          <p:cNvPicPr>
            <a:picLocks noChangeAspect="1"/>
          </p:cNvPicPr>
          <p:nvPr/>
        </p:nvPicPr>
        <p:blipFill>
          <a:blip r:embed="rId2"/>
          <a:stretch>
            <a:fillRect/>
          </a:stretch>
        </p:blipFill>
        <p:spPr>
          <a:xfrm>
            <a:off x="5379435" y="551067"/>
            <a:ext cx="4444181" cy="5987845"/>
          </a:xfrm>
          <a:prstGeom prst="rect">
            <a:avLst/>
          </a:prstGeom>
        </p:spPr>
      </p:pic>
      <p:sp>
        <p:nvSpPr>
          <p:cNvPr id="9" name="矩形 8">
            <a:extLst>
              <a:ext uri="{FF2B5EF4-FFF2-40B4-BE49-F238E27FC236}">
                <a16:creationId xmlns:a16="http://schemas.microsoft.com/office/drawing/2014/main" id="{C2B2DA57-31BC-3E44-D01A-02037AB3C4C3}"/>
              </a:ext>
            </a:extLst>
          </p:cNvPr>
          <p:cNvSpPr/>
          <p:nvPr/>
        </p:nvSpPr>
        <p:spPr>
          <a:xfrm>
            <a:off x="9423400" y="3800501"/>
            <a:ext cx="1117600" cy="2506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54990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64375-BBA3-CF4E-C2EE-DA7CA22742AD}"/>
              </a:ext>
            </a:extLst>
          </p:cNvPr>
          <p:cNvSpPr>
            <a:spLocks noGrp="1"/>
          </p:cNvSpPr>
          <p:nvPr>
            <p:ph type="title" idx="4294967295"/>
          </p:nvPr>
        </p:nvSpPr>
        <p:spPr>
          <a:xfrm>
            <a:off x="1333501" y="1020447"/>
            <a:ext cx="3171825" cy="1325563"/>
          </a:xfrm>
        </p:spPr>
        <p:txBody>
          <a:bodyPr/>
          <a:lstStyle/>
          <a:p>
            <a:r>
              <a:rPr lang="en-US" altLang="zh-CN" dirty="0"/>
              <a:t>AMD GPU</a:t>
            </a:r>
            <a:endParaRPr lang="zh-CN" altLang="en-US" dirty="0"/>
          </a:p>
        </p:txBody>
      </p:sp>
      <p:sp>
        <p:nvSpPr>
          <p:cNvPr id="3" name="内容占位符 2">
            <a:extLst>
              <a:ext uri="{FF2B5EF4-FFF2-40B4-BE49-F238E27FC236}">
                <a16:creationId xmlns:a16="http://schemas.microsoft.com/office/drawing/2014/main" id="{BEB9DC0E-5D1B-4994-15ED-3E6252D3A2D5}"/>
              </a:ext>
            </a:extLst>
          </p:cNvPr>
          <p:cNvSpPr>
            <a:spLocks noGrp="1"/>
          </p:cNvSpPr>
          <p:nvPr>
            <p:ph idx="4294967295"/>
          </p:nvPr>
        </p:nvSpPr>
        <p:spPr>
          <a:xfrm>
            <a:off x="854765" y="2924177"/>
            <a:ext cx="4611757" cy="2519363"/>
          </a:xfrm>
        </p:spPr>
        <p:txBody>
          <a:bodyPr/>
          <a:lstStyle/>
          <a:p>
            <a:r>
              <a:rPr lang="en-US" altLang="zh-CN" dirty="0"/>
              <a:t>AMD RDNA Architecture</a:t>
            </a:r>
          </a:p>
          <a:p>
            <a:r>
              <a:rPr lang="en-US" altLang="zh-CN" dirty="0"/>
              <a:t>Wavefront size = 32</a:t>
            </a:r>
          </a:p>
          <a:p>
            <a:r>
              <a:rPr lang="zh-CN" altLang="en-US" dirty="0"/>
              <a:t>每个</a:t>
            </a:r>
            <a:r>
              <a:rPr lang="en-US" altLang="zh-CN" dirty="0"/>
              <a:t>SIMD unit</a:t>
            </a:r>
            <a:r>
              <a:rPr lang="zh-CN" altLang="en-US" dirty="0"/>
              <a:t>中有</a:t>
            </a:r>
            <a:r>
              <a:rPr lang="en-US" altLang="zh-CN" dirty="0"/>
              <a:t>32</a:t>
            </a:r>
            <a:r>
              <a:rPr lang="zh-CN" altLang="en-US" dirty="0"/>
              <a:t>个</a:t>
            </a:r>
            <a:r>
              <a:rPr lang="en-US" altLang="zh-CN" dirty="0"/>
              <a:t>ALU</a:t>
            </a:r>
            <a:endParaRPr lang="zh-CN" altLang="en-US" dirty="0"/>
          </a:p>
        </p:txBody>
      </p:sp>
      <p:sp>
        <p:nvSpPr>
          <p:cNvPr id="4" name="灯片编号占位符 3">
            <a:extLst>
              <a:ext uri="{FF2B5EF4-FFF2-40B4-BE49-F238E27FC236}">
                <a16:creationId xmlns:a16="http://schemas.microsoft.com/office/drawing/2014/main" id="{D9A61901-F209-0122-F243-7A9B4EADFBF9}"/>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101</a:t>
            </a:fld>
            <a:endParaRPr lang="zh-CN" altLang="en-US"/>
          </a:p>
        </p:txBody>
      </p:sp>
      <p:pic>
        <p:nvPicPr>
          <p:cNvPr id="6" name="图片 5">
            <a:extLst>
              <a:ext uri="{FF2B5EF4-FFF2-40B4-BE49-F238E27FC236}">
                <a16:creationId xmlns:a16="http://schemas.microsoft.com/office/drawing/2014/main" id="{676C9A1C-2E5F-7E89-4ED6-FA7E64665C12}"/>
              </a:ext>
            </a:extLst>
          </p:cNvPr>
          <p:cNvPicPr>
            <a:picLocks noChangeAspect="1"/>
          </p:cNvPicPr>
          <p:nvPr/>
        </p:nvPicPr>
        <p:blipFill>
          <a:blip r:embed="rId2"/>
          <a:stretch>
            <a:fillRect/>
          </a:stretch>
        </p:blipFill>
        <p:spPr>
          <a:xfrm>
            <a:off x="5863228" y="201356"/>
            <a:ext cx="5860026" cy="6154994"/>
          </a:xfrm>
          <a:prstGeom prst="rect">
            <a:avLst/>
          </a:prstGeom>
        </p:spPr>
      </p:pic>
      <p:sp>
        <p:nvSpPr>
          <p:cNvPr id="7" name="矩形 6">
            <a:extLst>
              <a:ext uri="{FF2B5EF4-FFF2-40B4-BE49-F238E27FC236}">
                <a16:creationId xmlns:a16="http://schemas.microsoft.com/office/drawing/2014/main" id="{BA829D01-A019-EDB2-3F52-D9A71B432D1E}"/>
              </a:ext>
            </a:extLst>
          </p:cNvPr>
          <p:cNvSpPr/>
          <p:nvPr/>
        </p:nvSpPr>
        <p:spPr>
          <a:xfrm>
            <a:off x="5609359" y="365125"/>
            <a:ext cx="973282" cy="32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3157179-15D9-4CA2-09DD-F3E6EA4D418E}"/>
              </a:ext>
            </a:extLst>
          </p:cNvPr>
          <p:cNvSpPr txBox="1"/>
          <p:nvPr/>
        </p:nvSpPr>
        <p:spPr>
          <a:xfrm>
            <a:off x="448812" y="6356350"/>
            <a:ext cx="3028393" cy="369332"/>
          </a:xfrm>
          <a:prstGeom prst="rect">
            <a:avLst/>
          </a:prstGeom>
          <a:noFill/>
        </p:spPr>
        <p:txBody>
          <a:bodyPr wrap="none" rtlCol="0">
            <a:spAutoFit/>
          </a:bodyPr>
          <a:lstStyle/>
          <a:p>
            <a:r>
              <a:rPr lang="en-US" altLang="zh-CN" dirty="0"/>
              <a:t>Source: Bao et al. PACT’2022</a:t>
            </a:r>
            <a:endParaRPr lang="zh-CN" altLang="en-US" dirty="0"/>
          </a:p>
        </p:txBody>
      </p:sp>
    </p:spTree>
    <p:extLst>
      <p:ext uri="{BB962C8B-B14F-4D97-AF65-F5344CB8AC3E}">
        <p14:creationId xmlns:p14="http://schemas.microsoft.com/office/powerpoint/2010/main" val="31378427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536" y="852774"/>
            <a:ext cx="6192882"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891580" y="217784"/>
            <a:ext cx="374333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楷体_GB2312" pitchFamily="49" charset="-122"/>
                <a:cs typeface="+mn-cs"/>
              </a:rPr>
              <a:t>GPGPU Virtualization</a:t>
            </a:r>
            <a:r>
              <a:rPr kumimoji="0" lang="zh-CN" altLang="en-US" sz="2400" b="0" i="0" u="none" strike="noStrike" kern="1200" cap="none" spc="0" normalizeH="0" baseline="0" noProof="0" dirty="0">
                <a:ln>
                  <a:noFill/>
                </a:ln>
                <a:solidFill>
                  <a:srgbClr val="FF0000"/>
                </a:solidFill>
                <a:effectLst/>
                <a:uLnTx/>
                <a:uFillTx/>
                <a:latin typeface="Calibri"/>
                <a:ea typeface="楷体_GB2312" pitchFamily="49" charset="-122"/>
                <a:cs typeface="+mn-cs"/>
              </a:rPr>
              <a:t>虚拟化</a:t>
            </a:r>
            <a:endParaRPr kumimoji="0" lang="en-US" altLang="zh-CN" sz="2400" b="0" i="0" u="none" strike="noStrike" kern="1200" cap="none" spc="0" normalizeH="0" baseline="0" noProof="0" dirty="0">
              <a:ln>
                <a:noFill/>
              </a:ln>
              <a:solidFill>
                <a:srgbClr val="FF0000"/>
              </a:solidFill>
              <a:effectLst/>
              <a:uLnTx/>
              <a:uFillTx/>
              <a:latin typeface="Calibri"/>
              <a:ea typeface="楷体_GB2312" pitchFamily="49" charset="-122"/>
              <a:cs typeface="+mn-cs"/>
            </a:endParaRPr>
          </a:p>
        </p:txBody>
      </p:sp>
      <p:sp>
        <p:nvSpPr>
          <p:cNvPr id="4" name="矩形 3"/>
          <p:cNvSpPr/>
          <p:nvPr/>
        </p:nvSpPr>
        <p:spPr>
          <a:xfrm>
            <a:off x="376382" y="1083024"/>
            <a:ext cx="5257799" cy="2745623"/>
          </a:xfrm>
          <a:prstGeom prst="rect">
            <a:avLst/>
          </a:prstGeom>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企业级做云计算时常常采用虚拟化技术：</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一个</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GPU</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的</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SM</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很多，但是对于单用户只能用很少的</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SM,</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这样利用率很低；</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硬件上把多个</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SM</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进行分割成多个切片；</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软件上为每个用户分配一个</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SM</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切片；</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使得每个用户都能满负荷使用</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SM;</a:t>
            </a:r>
          </a:p>
          <a:p>
            <a:pPr marL="28575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每个用户感觉自己拥有了一个</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GPU</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p>
        </p:txBody>
      </p:sp>
      <p:sp>
        <p:nvSpPr>
          <p:cNvPr id="6" name="灯片编号占位符 5">
            <a:extLst>
              <a:ext uri="{FF2B5EF4-FFF2-40B4-BE49-F238E27FC236}">
                <a16:creationId xmlns:a16="http://schemas.microsoft.com/office/drawing/2014/main" id="{40AC1DD1-C6F9-6FF3-CBFB-82635C2AB5F3}"/>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102</a:t>
            </a:fld>
            <a:endParaRPr lang="zh-CN" altLang="en-US"/>
          </a:p>
        </p:txBody>
      </p:sp>
    </p:spTree>
    <p:extLst>
      <p:ext uri="{BB962C8B-B14F-4D97-AF65-F5344CB8AC3E}">
        <p14:creationId xmlns:p14="http://schemas.microsoft.com/office/powerpoint/2010/main" val="1095696736"/>
      </p:ext>
    </p:extLst>
  </p:cSld>
  <p:clrMapOvr>
    <a:masterClrMapping/>
  </p:clrMapOvr>
  <p:transition advTm="2939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CD0D6-8A5F-96AE-6435-0200F530A0EB}"/>
              </a:ext>
            </a:extLst>
          </p:cNvPr>
          <p:cNvSpPr>
            <a:spLocks noGrp="1"/>
          </p:cNvSpPr>
          <p:nvPr>
            <p:ph type="title" idx="4294967295"/>
          </p:nvPr>
        </p:nvSpPr>
        <p:spPr>
          <a:xfrm>
            <a:off x="667419" y="584342"/>
            <a:ext cx="7552082" cy="705166"/>
          </a:xfrm>
        </p:spPr>
        <p:txBody>
          <a:bodyPr>
            <a:normAutofit/>
          </a:bodyPr>
          <a:lstStyle/>
          <a:p>
            <a:r>
              <a:rPr lang="zh-CN" altLang="en-US" sz="4400" dirty="0"/>
              <a:t>数据级并行两种执行方式</a:t>
            </a:r>
          </a:p>
        </p:txBody>
      </p:sp>
      <p:sp>
        <p:nvSpPr>
          <p:cNvPr id="3" name="内容占位符 2">
            <a:extLst>
              <a:ext uri="{FF2B5EF4-FFF2-40B4-BE49-F238E27FC236}">
                <a16:creationId xmlns:a16="http://schemas.microsoft.com/office/drawing/2014/main" id="{6CAF16DB-7BEA-CDDE-C6EE-7A66DD953BBF}"/>
              </a:ext>
            </a:extLst>
          </p:cNvPr>
          <p:cNvSpPr>
            <a:spLocks noGrp="1"/>
          </p:cNvSpPr>
          <p:nvPr>
            <p:ph idx="4294967295"/>
          </p:nvPr>
        </p:nvSpPr>
        <p:spPr>
          <a:xfrm>
            <a:off x="730635" y="1470977"/>
            <a:ext cx="3401928" cy="535623"/>
          </a:xfrm>
        </p:spPr>
        <p:txBody>
          <a:bodyPr>
            <a:normAutofit/>
          </a:bodyPr>
          <a:lstStyle/>
          <a:p>
            <a:r>
              <a:rPr lang="zh-CN" altLang="en-US" sz="2000" dirty="0"/>
              <a:t>阵列处理机</a:t>
            </a:r>
            <a:r>
              <a:rPr lang="en-US" altLang="zh-CN" sz="2000" dirty="0"/>
              <a:t>vs</a:t>
            </a:r>
            <a:r>
              <a:rPr lang="zh-CN" altLang="en-US" sz="2000" dirty="0"/>
              <a:t>向量处理机</a:t>
            </a:r>
          </a:p>
        </p:txBody>
      </p:sp>
      <p:sp>
        <p:nvSpPr>
          <p:cNvPr id="5" name="TextBox 81">
            <a:extLst>
              <a:ext uri="{FF2B5EF4-FFF2-40B4-BE49-F238E27FC236}">
                <a16:creationId xmlns:a16="http://schemas.microsoft.com/office/drawing/2014/main" id="{AA026506-2E7F-F024-B57C-037602080BE8}"/>
              </a:ext>
            </a:extLst>
          </p:cNvPr>
          <p:cNvSpPr txBox="1">
            <a:spLocks noChangeArrowheads="1"/>
          </p:cNvSpPr>
          <p:nvPr/>
        </p:nvSpPr>
        <p:spPr bwMode="auto">
          <a:xfrm>
            <a:off x="4455010" y="1811160"/>
            <a:ext cx="2497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dirty="0">
                <a:solidFill>
                  <a:srgbClr val="000000"/>
                </a:solidFill>
                <a:latin typeface="Arial" panose="020B0604020202020204" pitchFamily="34" charset="0"/>
              </a:rPr>
              <a:t>ARRAY PROCESSOR</a:t>
            </a:r>
          </a:p>
        </p:txBody>
      </p:sp>
      <p:sp>
        <p:nvSpPr>
          <p:cNvPr id="6" name="TextBox 82">
            <a:extLst>
              <a:ext uri="{FF2B5EF4-FFF2-40B4-BE49-F238E27FC236}">
                <a16:creationId xmlns:a16="http://schemas.microsoft.com/office/drawing/2014/main" id="{C02D911E-F5B3-B3C4-AFF8-122D818E892B}"/>
              </a:ext>
            </a:extLst>
          </p:cNvPr>
          <p:cNvSpPr txBox="1">
            <a:spLocks noChangeArrowheads="1"/>
          </p:cNvSpPr>
          <p:nvPr/>
        </p:nvSpPr>
        <p:spPr bwMode="auto">
          <a:xfrm>
            <a:off x="7471260" y="1811160"/>
            <a:ext cx="2681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dirty="0">
                <a:solidFill>
                  <a:srgbClr val="000000"/>
                </a:solidFill>
                <a:latin typeface="Arial" panose="020B0604020202020204" pitchFamily="34" charset="0"/>
              </a:rPr>
              <a:t>VECTOR PROCESSOR</a:t>
            </a:r>
          </a:p>
        </p:txBody>
      </p:sp>
      <p:cxnSp>
        <p:nvCxnSpPr>
          <p:cNvPr id="7" name="Straight Arrow Connector 86">
            <a:extLst>
              <a:ext uri="{FF2B5EF4-FFF2-40B4-BE49-F238E27FC236}">
                <a16:creationId xmlns:a16="http://schemas.microsoft.com/office/drawing/2014/main" id="{4DD2B8BE-B656-93B7-2B0F-822518A1389C}"/>
              </a:ext>
            </a:extLst>
          </p:cNvPr>
          <p:cNvCxnSpPr>
            <a:cxnSpLocks noChangeShapeType="1"/>
          </p:cNvCxnSpPr>
          <p:nvPr/>
        </p:nvCxnSpPr>
        <p:spPr bwMode="auto">
          <a:xfrm rot="5400000">
            <a:off x="2909578" y="4582142"/>
            <a:ext cx="2174875"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TextBox 88">
            <a:extLst>
              <a:ext uri="{FF2B5EF4-FFF2-40B4-BE49-F238E27FC236}">
                <a16:creationId xmlns:a16="http://schemas.microsoft.com/office/drawing/2014/main" id="{8CA4C00A-E980-E898-2906-8463FA3E109B}"/>
              </a:ext>
            </a:extLst>
          </p:cNvPr>
          <p:cNvSpPr txBox="1">
            <a:spLocks noChangeArrowheads="1"/>
          </p:cNvSpPr>
          <p:nvPr/>
        </p:nvSpPr>
        <p:spPr bwMode="auto">
          <a:xfrm>
            <a:off x="4361347" y="3514548"/>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LD0</a:t>
            </a:r>
          </a:p>
        </p:txBody>
      </p:sp>
      <p:sp>
        <p:nvSpPr>
          <p:cNvPr id="9" name="TextBox 89">
            <a:extLst>
              <a:ext uri="{FF2B5EF4-FFF2-40B4-BE49-F238E27FC236}">
                <a16:creationId xmlns:a16="http://schemas.microsoft.com/office/drawing/2014/main" id="{20EA38CB-04F5-D36D-DDC2-F7D7BC3A65B9}"/>
              </a:ext>
            </a:extLst>
          </p:cNvPr>
          <p:cNvSpPr txBox="1">
            <a:spLocks noChangeArrowheads="1"/>
          </p:cNvSpPr>
          <p:nvPr/>
        </p:nvSpPr>
        <p:spPr bwMode="auto">
          <a:xfrm>
            <a:off x="5001110" y="3514548"/>
            <a:ext cx="608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LD1</a:t>
            </a:r>
          </a:p>
        </p:txBody>
      </p:sp>
      <p:sp>
        <p:nvSpPr>
          <p:cNvPr id="10" name="TextBox 90">
            <a:extLst>
              <a:ext uri="{FF2B5EF4-FFF2-40B4-BE49-F238E27FC236}">
                <a16:creationId xmlns:a16="http://schemas.microsoft.com/office/drawing/2014/main" id="{52080EBD-F324-FD7C-7E3C-511A28F8DC91}"/>
              </a:ext>
            </a:extLst>
          </p:cNvPr>
          <p:cNvSpPr txBox="1">
            <a:spLocks noChangeArrowheads="1"/>
          </p:cNvSpPr>
          <p:nvPr/>
        </p:nvSpPr>
        <p:spPr bwMode="auto">
          <a:xfrm>
            <a:off x="5636110" y="3512960"/>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LD2</a:t>
            </a:r>
          </a:p>
        </p:txBody>
      </p:sp>
      <p:sp>
        <p:nvSpPr>
          <p:cNvPr id="11" name="TextBox 91">
            <a:extLst>
              <a:ext uri="{FF2B5EF4-FFF2-40B4-BE49-F238E27FC236}">
                <a16:creationId xmlns:a16="http://schemas.microsoft.com/office/drawing/2014/main" id="{3568BF48-F0D0-B2FD-6E66-27167F366DC1}"/>
              </a:ext>
            </a:extLst>
          </p:cNvPr>
          <p:cNvSpPr txBox="1">
            <a:spLocks noChangeArrowheads="1"/>
          </p:cNvSpPr>
          <p:nvPr/>
        </p:nvSpPr>
        <p:spPr bwMode="auto">
          <a:xfrm>
            <a:off x="6328260" y="3516135"/>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LD3</a:t>
            </a:r>
          </a:p>
        </p:txBody>
      </p:sp>
      <p:sp>
        <p:nvSpPr>
          <p:cNvPr id="12" name="TextBox 92">
            <a:extLst>
              <a:ext uri="{FF2B5EF4-FFF2-40B4-BE49-F238E27FC236}">
                <a16:creationId xmlns:a16="http://schemas.microsoft.com/office/drawing/2014/main" id="{FBE85006-9CE7-C72E-B00A-0DF4503EC967}"/>
              </a:ext>
            </a:extLst>
          </p:cNvPr>
          <p:cNvSpPr txBox="1">
            <a:spLocks noChangeArrowheads="1"/>
          </p:cNvSpPr>
          <p:nvPr/>
        </p:nvSpPr>
        <p:spPr bwMode="auto">
          <a:xfrm>
            <a:off x="4358172" y="3878085"/>
            <a:ext cx="63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AD0</a:t>
            </a:r>
          </a:p>
        </p:txBody>
      </p:sp>
      <p:sp>
        <p:nvSpPr>
          <p:cNvPr id="13" name="TextBox 93">
            <a:extLst>
              <a:ext uri="{FF2B5EF4-FFF2-40B4-BE49-F238E27FC236}">
                <a16:creationId xmlns:a16="http://schemas.microsoft.com/office/drawing/2014/main" id="{839F1CC3-5A55-9D2D-FC3D-12902880677B}"/>
              </a:ext>
            </a:extLst>
          </p:cNvPr>
          <p:cNvSpPr txBox="1">
            <a:spLocks noChangeArrowheads="1"/>
          </p:cNvSpPr>
          <p:nvPr/>
        </p:nvSpPr>
        <p:spPr bwMode="auto">
          <a:xfrm>
            <a:off x="4997935" y="3878085"/>
            <a:ext cx="633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AD1</a:t>
            </a:r>
          </a:p>
        </p:txBody>
      </p:sp>
      <p:sp>
        <p:nvSpPr>
          <p:cNvPr id="14" name="TextBox 94">
            <a:extLst>
              <a:ext uri="{FF2B5EF4-FFF2-40B4-BE49-F238E27FC236}">
                <a16:creationId xmlns:a16="http://schemas.microsoft.com/office/drawing/2014/main" id="{8AF16008-2F3B-139E-6CA1-18FFF10951A5}"/>
              </a:ext>
            </a:extLst>
          </p:cNvPr>
          <p:cNvSpPr txBox="1">
            <a:spLocks noChangeArrowheads="1"/>
          </p:cNvSpPr>
          <p:nvPr/>
        </p:nvSpPr>
        <p:spPr bwMode="auto">
          <a:xfrm>
            <a:off x="5632935" y="3876498"/>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AD2</a:t>
            </a:r>
          </a:p>
        </p:txBody>
      </p:sp>
      <p:sp>
        <p:nvSpPr>
          <p:cNvPr id="15" name="TextBox 95">
            <a:extLst>
              <a:ext uri="{FF2B5EF4-FFF2-40B4-BE49-F238E27FC236}">
                <a16:creationId xmlns:a16="http://schemas.microsoft.com/office/drawing/2014/main" id="{A0C68B9E-FF10-32A0-F6FC-C0C81FCBDE43}"/>
              </a:ext>
            </a:extLst>
          </p:cNvPr>
          <p:cNvSpPr txBox="1">
            <a:spLocks noChangeArrowheads="1"/>
          </p:cNvSpPr>
          <p:nvPr/>
        </p:nvSpPr>
        <p:spPr bwMode="auto">
          <a:xfrm>
            <a:off x="6325085" y="387967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AD3</a:t>
            </a:r>
          </a:p>
        </p:txBody>
      </p:sp>
      <p:sp>
        <p:nvSpPr>
          <p:cNvPr id="16" name="TextBox 96">
            <a:extLst>
              <a:ext uri="{FF2B5EF4-FFF2-40B4-BE49-F238E27FC236}">
                <a16:creationId xmlns:a16="http://schemas.microsoft.com/office/drawing/2014/main" id="{B75A784E-E897-F843-58B9-01542F274EE0}"/>
              </a:ext>
            </a:extLst>
          </p:cNvPr>
          <p:cNvSpPr txBox="1">
            <a:spLocks noChangeArrowheads="1"/>
          </p:cNvSpPr>
          <p:nvPr/>
        </p:nvSpPr>
        <p:spPr bwMode="auto">
          <a:xfrm>
            <a:off x="4358172" y="4246385"/>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MU0</a:t>
            </a:r>
          </a:p>
        </p:txBody>
      </p:sp>
      <p:sp>
        <p:nvSpPr>
          <p:cNvPr id="17" name="TextBox 97">
            <a:extLst>
              <a:ext uri="{FF2B5EF4-FFF2-40B4-BE49-F238E27FC236}">
                <a16:creationId xmlns:a16="http://schemas.microsoft.com/office/drawing/2014/main" id="{28807720-117E-48BE-ADA1-E0BAF558903E}"/>
              </a:ext>
            </a:extLst>
          </p:cNvPr>
          <p:cNvSpPr txBox="1">
            <a:spLocks noChangeArrowheads="1"/>
          </p:cNvSpPr>
          <p:nvPr/>
        </p:nvSpPr>
        <p:spPr bwMode="auto">
          <a:xfrm>
            <a:off x="4997935" y="4246385"/>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MU1</a:t>
            </a:r>
          </a:p>
        </p:txBody>
      </p:sp>
      <p:sp>
        <p:nvSpPr>
          <p:cNvPr id="18" name="TextBox 98">
            <a:extLst>
              <a:ext uri="{FF2B5EF4-FFF2-40B4-BE49-F238E27FC236}">
                <a16:creationId xmlns:a16="http://schemas.microsoft.com/office/drawing/2014/main" id="{D5F8D776-1637-84E5-A1F5-44F18E14BE1A}"/>
              </a:ext>
            </a:extLst>
          </p:cNvPr>
          <p:cNvSpPr txBox="1">
            <a:spLocks noChangeArrowheads="1"/>
          </p:cNvSpPr>
          <p:nvPr/>
        </p:nvSpPr>
        <p:spPr bwMode="auto">
          <a:xfrm>
            <a:off x="5632935" y="4243210"/>
            <a:ext cx="67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MU2</a:t>
            </a:r>
          </a:p>
        </p:txBody>
      </p:sp>
      <p:sp>
        <p:nvSpPr>
          <p:cNvPr id="19" name="TextBox 99">
            <a:extLst>
              <a:ext uri="{FF2B5EF4-FFF2-40B4-BE49-F238E27FC236}">
                <a16:creationId xmlns:a16="http://schemas.microsoft.com/office/drawing/2014/main" id="{2E7BD4F4-96B8-7BEF-76B7-B1B493333A4F}"/>
              </a:ext>
            </a:extLst>
          </p:cNvPr>
          <p:cNvSpPr txBox="1">
            <a:spLocks noChangeArrowheads="1"/>
          </p:cNvSpPr>
          <p:nvPr/>
        </p:nvSpPr>
        <p:spPr bwMode="auto">
          <a:xfrm>
            <a:off x="6325085" y="4247973"/>
            <a:ext cx="671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MU3</a:t>
            </a:r>
          </a:p>
        </p:txBody>
      </p:sp>
      <p:sp>
        <p:nvSpPr>
          <p:cNvPr id="20" name="TextBox 100">
            <a:extLst>
              <a:ext uri="{FF2B5EF4-FFF2-40B4-BE49-F238E27FC236}">
                <a16:creationId xmlns:a16="http://schemas.microsoft.com/office/drawing/2014/main" id="{76E4531B-8FCB-BC1F-672E-B195761308CC}"/>
              </a:ext>
            </a:extLst>
          </p:cNvPr>
          <p:cNvSpPr txBox="1">
            <a:spLocks noChangeArrowheads="1"/>
          </p:cNvSpPr>
          <p:nvPr/>
        </p:nvSpPr>
        <p:spPr bwMode="auto">
          <a:xfrm>
            <a:off x="4353410" y="4617860"/>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ST0</a:t>
            </a:r>
          </a:p>
        </p:txBody>
      </p:sp>
      <p:sp>
        <p:nvSpPr>
          <p:cNvPr id="21" name="TextBox 101">
            <a:extLst>
              <a:ext uri="{FF2B5EF4-FFF2-40B4-BE49-F238E27FC236}">
                <a16:creationId xmlns:a16="http://schemas.microsoft.com/office/drawing/2014/main" id="{1EAB4B7A-48DE-1D09-484C-5402A4AC7BBA}"/>
              </a:ext>
            </a:extLst>
          </p:cNvPr>
          <p:cNvSpPr txBox="1">
            <a:spLocks noChangeArrowheads="1"/>
          </p:cNvSpPr>
          <p:nvPr/>
        </p:nvSpPr>
        <p:spPr bwMode="auto">
          <a:xfrm>
            <a:off x="4993172" y="461786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ST1</a:t>
            </a:r>
          </a:p>
        </p:txBody>
      </p:sp>
      <p:sp>
        <p:nvSpPr>
          <p:cNvPr id="22" name="TextBox 102">
            <a:extLst>
              <a:ext uri="{FF2B5EF4-FFF2-40B4-BE49-F238E27FC236}">
                <a16:creationId xmlns:a16="http://schemas.microsoft.com/office/drawing/2014/main" id="{18E05EFF-915F-86A6-2046-B193F2ABBCD8}"/>
              </a:ext>
            </a:extLst>
          </p:cNvPr>
          <p:cNvSpPr txBox="1">
            <a:spLocks noChangeArrowheads="1"/>
          </p:cNvSpPr>
          <p:nvPr/>
        </p:nvSpPr>
        <p:spPr bwMode="auto">
          <a:xfrm>
            <a:off x="5626585" y="4616273"/>
            <a:ext cx="608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ST2</a:t>
            </a:r>
          </a:p>
        </p:txBody>
      </p:sp>
      <p:sp>
        <p:nvSpPr>
          <p:cNvPr id="23" name="TextBox 103">
            <a:extLst>
              <a:ext uri="{FF2B5EF4-FFF2-40B4-BE49-F238E27FC236}">
                <a16:creationId xmlns:a16="http://schemas.microsoft.com/office/drawing/2014/main" id="{710831B5-3139-3296-B266-E36967CAEA3F}"/>
              </a:ext>
            </a:extLst>
          </p:cNvPr>
          <p:cNvSpPr txBox="1">
            <a:spLocks noChangeArrowheads="1"/>
          </p:cNvSpPr>
          <p:nvPr/>
        </p:nvSpPr>
        <p:spPr bwMode="auto">
          <a:xfrm>
            <a:off x="6320322" y="4619448"/>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ST3</a:t>
            </a:r>
          </a:p>
        </p:txBody>
      </p:sp>
      <p:sp>
        <p:nvSpPr>
          <p:cNvPr id="24" name="TextBox 104">
            <a:extLst>
              <a:ext uri="{FF2B5EF4-FFF2-40B4-BE49-F238E27FC236}">
                <a16:creationId xmlns:a16="http://schemas.microsoft.com/office/drawing/2014/main" id="{EC8FD76A-E0D7-596D-FB90-F1AF33923512}"/>
              </a:ext>
            </a:extLst>
          </p:cNvPr>
          <p:cNvSpPr txBox="1">
            <a:spLocks noChangeArrowheads="1"/>
          </p:cNvSpPr>
          <p:nvPr/>
        </p:nvSpPr>
        <p:spPr bwMode="auto">
          <a:xfrm>
            <a:off x="7471260" y="3516135"/>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LD0</a:t>
            </a:r>
          </a:p>
        </p:txBody>
      </p:sp>
      <p:sp>
        <p:nvSpPr>
          <p:cNvPr id="25" name="TextBox 105">
            <a:extLst>
              <a:ext uri="{FF2B5EF4-FFF2-40B4-BE49-F238E27FC236}">
                <a16:creationId xmlns:a16="http://schemas.microsoft.com/office/drawing/2014/main" id="{5E5E0FB8-12AB-3665-C73D-2F445257B9D9}"/>
              </a:ext>
            </a:extLst>
          </p:cNvPr>
          <p:cNvSpPr txBox="1">
            <a:spLocks noChangeArrowheads="1"/>
          </p:cNvSpPr>
          <p:nvPr/>
        </p:nvSpPr>
        <p:spPr bwMode="auto">
          <a:xfrm>
            <a:off x="7472847" y="389396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LD1</a:t>
            </a:r>
          </a:p>
        </p:txBody>
      </p:sp>
      <p:sp>
        <p:nvSpPr>
          <p:cNvPr id="26" name="TextBox 106">
            <a:extLst>
              <a:ext uri="{FF2B5EF4-FFF2-40B4-BE49-F238E27FC236}">
                <a16:creationId xmlns:a16="http://schemas.microsoft.com/office/drawing/2014/main" id="{83C733EE-8395-9984-2C2F-F72D381540E0}"/>
              </a:ext>
            </a:extLst>
          </p:cNvPr>
          <p:cNvSpPr txBox="1">
            <a:spLocks noChangeArrowheads="1"/>
          </p:cNvSpPr>
          <p:nvPr/>
        </p:nvSpPr>
        <p:spPr bwMode="auto">
          <a:xfrm>
            <a:off x="8112610" y="3893960"/>
            <a:ext cx="633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AD0</a:t>
            </a:r>
          </a:p>
        </p:txBody>
      </p:sp>
      <p:sp>
        <p:nvSpPr>
          <p:cNvPr id="27" name="TextBox 107">
            <a:extLst>
              <a:ext uri="{FF2B5EF4-FFF2-40B4-BE49-F238E27FC236}">
                <a16:creationId xmlns:a16="http://schemas.microsoft.com/office/drawing/2014/main" id="{ED36552F-2B8F-2F8A-A849-1A3428D7A3F8}"/>
              </a:ext>
            </a:extLst>
          </p:cNvPr>
          <p:cNvSpPr txBox="1">
            <a:spLocks noChangeArrowheads="1"/>
          </p:cNvSpPr>
          <p:nvPr/>
        </p:nvSpPr>
        <p:spPr bwMode="auto">
          <a:xfrm>
            <a:off x="7463322" y="4263848"/>
            <a:ext cx="606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LD2</a:t>
            </a:r>
          </a:p>
        </p:txBody>
      </p:sp>
      <p:sp>
        <p:nvSpPr>
          <p:cNvPr id="28" name="TextBox 108">
            <a:extLst>
              <a:ext uri="{FF2B5EF4-FFF2-40B4-BE49-F238E27FC236}">
                <a16:creationId xmlns:a16="http://schemas.microsoft.com/office/drawing/2014/main" id="{7580159B-AD89-719C-B693-3254F614360A}"/>
              </a:ext>
            </a:extLst>
          </p:cNvPr>
          <p:cNvSpPr txBox="1">
            <a:spLocks noChangeArrowheads="1"/>
          </p:cNvSpPr>
          <p:nvPr/>
        </p:nvSpPr>
        <p:spPr bwMode="auto">
          <a:xfrm>
            <a:off x="8101497" y="4263848"/>
            <a:ext cx="63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AD1</a:t>
            </a:r>
          </a:p>
        </p:txBody>
      </p:sp>
      <p:sp>
        <p:nvSpPr>
          <p:cNvPr id="29" name="TextBox 109">
            <a:extLst>
              <a:ext uri="{FF2B5EF4-FFF2-40B4-BE49-F238E27FC236}">
                <a16:creationId xmlns:a16="http://schemas.microsoft.com/office/drawing/2014/main" id="{637B9B9C-9790-DF69-5728-7A3E8F518DEB}"/>
              </a:ext>
            </a:extLst>
          </p:cNvPr>
          <p:cNvSpPr txBox="1">
            <a:spLocks noChangeArrowheads="1"/>
          </p:cNvSpPr>
          <p:nvPr/>
        </p:nvSpPr>
        <p:spPr bwMode="auto">
          <a:xfrm>
            <a:off x="8736497" y="4262260"/>
            <a:ext cx="671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MU0</a:t>
            </a:r>
          </a:p>
        </p:txBody>
      </p:sp>
      <p:sp>
        <p:nvSpPr>
          <p:cNvPr id="30" name="TextBox 110">
            <a:extLst>
              <a:ext uri="{FF2B5EF4-FFF2-40B4-BE49-F238E27FC236}">
                <a16:creationId xmlns:a16="http://schemas.microsoft.com/office/drawing/2014/main" id="{04B76602-F2B4-2835-A244-5DD7CE16F9D1}"/>
              </a:ext>
            </a:extLst>
          </p:cNvPr>
          <p:cNvSpPr txBox="1">
            <a:spLocks noChangeArrowheads="1"/>
          </p:cNvSpPr>
          <p:nvPr/>
        </p:nvSpPr>
        <p:spPr bwMode="auto">
          <a:xfrm>
            <a:off x="7461735" y="4622623"/>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LD3</a:t>
            </a:r>
          </a:p>
        </p:txBody>
      </p:sp>
      <p:sp>
        <p:nvSpPr>
          <p:cNvPr id="31" name="TextBox 111">
            <a:extLst>
              <a:ext uri="{FF2B5EF4-FFF2-40B4-BE49-F238E27FC236}">
                <a16:creationId xmlns:a16="http://schemas.microsoft.com/office/drawing/2014/main" id="{8BBE98FF-4B6A-F244-F1FD-E147883EEC9C}"/>
              </a:ext>
            </a:extLst>
          </p:cNvPr>
          <p:cNvSpPr txBox="1">
            <a:spLocks noChangeArrowheads="1"/>
          </p:cNvSpPr>
          <p:nvPr/>
        </p:nvSpPr>
        <p:spPr bwMode="auto">
          <a:xfrm>
            <a:off x="8101497" y="4622623"/>
            <a:ext cx="633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AD2</a:t>
            </a:r>
          </a:p>
        </p:txBody>
      </p:sp>
      <p:sp>
        <p:nvSpPr>
          <p:cNvPr id="32" name="TextBox 112">
            <a:extLst>
              <a:ext uri="{FF2B5EF4-FFF2-40B4-BE49-F238E27FC236}">
                <a16:creationId xmlns:a16="http://schemas.microsoft.com/office/drawing/2014/main" id="{90646897-5CDB-557C-BFBE-AD070EC4407E}"/>
              </a:ext>
            </a:extLst>
          </p:cNvPr>
          <p:cNvSpPr txBox="1">
            <a:spLocks noChangeArrowheads="1"/>
          </p:cNvSpPr>
          <p:nvPr/>
        </p:nvSpPr>
        <p:spPr bwMode="auto">
          <a:xfrm>
            <a:off x="8736497" y="4621035"/>
            <a:ext cx="671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MU1</a:t>
            </a:r>
          </a:p>
        </p:txBody>
      </p:sp>
      <p:sp>
        <p:nvSpPr>
          <p:cNvPr id="33" name="TextBox 113">
            <a:extLst>
              <a:ext uri="{FF2B5EF4-FFF2-40B4-BE49-F238E27FC236}">
                <a16:creationId xmlns:a16="http://schemas.microsoft.com/office/drawing/2014/main" id="{133F07F3-F9CD-18D3-E4BD-747FA738EA37}"/>
              </a:ext>
            </a:extLst>
          </p:cNvPr>
          <p:cNvSpPr txBox="1">
            <a:spLocks noChangeArrowheads="1"/>
          </p:cNvSpPr>
          <p:nvPr/>
        </p:nvSpPr>
        <p:spPr bwMode="auto">
          <a:xfrm>
            <a:off x="9396897" y="4616273"/>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ST0</a:t>
            </a:r>
          </a:p>
        </p:txBody>
      </p:sp>
      <p:sp>
        <p:nvSpPr>
          <p:cNvPr id="34" name="TextBox 114">
            <a:extLst>
              <a:ext uri="{FF2B5EF4-FFF2-40B4-BE49-F238E27FC236}">
                <a16:creationId xmlns:a16="http://schemas.microsoft.com/office/drawing/2014/main" id="{7C30CA7D-F9CF-0338-D0EE-A22DAB9E3778}"/>
              </a:ext>
            </a:extLst>
          </p:cNvPr>
          <p:cNvSpPr txBox="1">
            <a:spLocks noChangeArrowheads="1"/>
          </p:cNvSpPr>
          <p:nvPr/>
        </p:nvSpPr>
        <p:spPr bwMode="auto">
          <a:xfrm>
            <a:off x="8084035" y="499727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AD3</a:t>
            </a:r>
          </a:p>
        </p:txBody>
      </p:sp>
      <p:sp>
        <p:nvSpPr>
          <p:cNvPr id="35" name="TextBox 115">
            <a:extLst>
              <a:ext uri="{FF2B5EF4-FFF2-40B4-BE49-F238E27FC236}">
                <a16:creationId xmlns:a16="http://schemas.microsoft.com/office/drawing/2014/main" id="{2E3DE48B-2EFC-03FC-4045-13D260C2C23E}"/>
              </a:ext>
            </a:extLst>
          </p:cNvPr>
          <p:cNvSpPr txBox="1">
            <a:spLocks noChangeArrowheads="1"/>
          </p:cNvSpPr>
          <p:nvPr/>
        </p:nvSpPr>
        <p:spPr bwMode="auto">
          <a:xfrm>
            <a:off x="8717447" y="4995685"/>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MU2</a:t>
            </a:r>
          </a:p>
        </p:txBody>
      </p:sp>
      <p:sp>
        <p:nvSpPr>
          <p:cNvPr id="36" name="TextBox 116">
            <a:extLst>
              <a:ext uri="{FF2B5EF4-FFF2-40B4-BE49-F238E27FC236}">
                <a16:creationId xmlns:a16="http://schemas.microsoft.com/office/drawing/2014/main" id="{153C85B2-D81C-80DE-31E5-059ECC2296DC}"/>
              </a:ext>
            </a:extLst>
          </p:cNvPr>
          <p:cNvSpPr txBox="1">
            <a:spLocks noChangeArrowheads="1"/>
          </p:cNvSpPr>
          <p:nvPr/>
        </p:nvSpPr>
        <p:spPr bwMode="auto">
          <a:xfrm>
            <a:off x="9379435" y="4990923"/>
            <a:ext cx="608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ST1</a:t>
            </a:r>
          </a:p>
        </p:txBody>
      </p:sp>
      <p:sp>
        <p:nvSpPr>
          <p:cNvPr id="37" name="TextBox 117">
            <a:extLst>
              <a:ext uri="{FF2B5EF4-FFF2-40B4-BE49-F238E27FC236}">
                <a16:creationId xmlns:a16="http://schemas.microsoft.com/office/drawing/2014/main" id="{35B4B221-2C4A-E90B-AC74-04509C225FC0}"/>
              </a:ext>
            </a:extLst>
          </p:cNvPr>
          <p:cNvSpPr txBox="1">
            <a:spLocks noChangeArrowheads="1"/>
          </p:cNvSpPr>
          <p:nvPr/>
        </p:nvSpPr>
        <p:spPr bwMode="auto">
          <a:xfrm>
            <a:off x="8709510" y="5360810"/>
            <a:ext cx="67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MU3</a:t>
            </a:r>
          </a:p>
        </p:txBody>
      </p:sp>
      <p:sp>
        <p:nvSpPr>
          <p:cNvPr id="38" name="TextBox 118">
            <a:extLst>
              <a:ext uri="{FF2B5EF4-FFF2-40B4-BE49-F238E27FC236}">
                <a16:creationId xmlns:a16="http://schemas.microsoft.com/office/drawing/2014/main" id="{FD6BD8EA-D1CC-0C31-4D85-DCF5674F2D9A}"/>
              </a:ext>
            </a:extLst>
          </p:cNvPr>
          <p:cNvSpPr txBox="1">
            <a:spLocks noChangeArrowheads="1"/>
          </p:cNvSpPr>
          <p:nvPr/>
        </p:nvSpPr>
        <p:spPr bwMode="auto">
          <a:xfrm>
            <a:off x="9369910" y="5357635"/>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ST2</a:t>
            </a:r>
          </a:p>
        </p:txBody>
      </p:sp>
      <p:sp>
        <p:nvSpPr>
          <p:cNvPr id="39" name="TextBox 119">
            <a:extLst>
              <a:ext uri="{FF2B5EF4-FFF2-40B4-BE49-F238E27FC236}">
                <a16:creationId xmlns:a16="http://schemas.microsoft.com/office/drawing/2014/main" id="{5BD653CB-E07D-8E3C-1BF5-05D471E3BE7E}"/>
              </a:ext>
            </a:extLst>
          </p:cNvPr>
          <p:cNvSpPr txBox="1">
            <a:spLocks noChangeArrowheads="1"/>
          </p:cNvSpPr>
          <p:nvPr/>
        </p:nvSpPr>
        <p:spPr bwMode="auto">
          <a:xfrm>
            <a:off x="9363560" y="5697360"/>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ST3</a:t>
            </a:r>
          </a:p>
        </p:txBody>
      </p:sp>
      <p:cxnSp>
        <p:nvCxnSpPr>
          <p:cNvPr id="40" name="Straight Arrow Connector 121">
            <a:extLst>
              <a:ext uri="{FF2B5EF4-FFF2-40B4-BE49-F238E27FC236}">
                <a16:creationId xmlns:a16="http://schemas.microsoft.com/office/drawing/2014/main" id="{622A5A82-C432-13DD-0584-952244B71901}"/>
              </a:ext>
            </a:extLst>
          </p:cNvPr>
          <p:cNvCxnSpPr>
            <a:cxnSpLocks noChangeShapeType="1"/>
          </p:cNvCxnSpPr>
          <p:nvPr/>
        </p:nvCxnSpPr>
        <p:spPr bwMode="auto">
          <a:xfrm>
            <a:off x="5952022" y="6495873"/>
            <a:ext cx="890588" cy="1587"/>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1" name="TextBox 123">
            <a:extLst>
              <a:ext uri="{FF2B5EF4-FFF2-40B4-BE49-F238E27FC236}">
                <a16:creationId xmlns:a16="http://schemas.microsoft.com/office/drawing/2014/main" id="{FD43564F-125C-DC24-244D-E5C649112C5C}"/>
              </a:ext>
            </a:extLst>
          </p:cNvPr>
          <p:cNvSpPr txBox="1">
            <a:spLocks noChangeArrowheads="1"/>
          </p:cNvSpPr>
          <p:nvPr/>
        </p:nvSpPr>
        <p:spPr bwMode="auto">
          <a:xfrm>
            <a:off x="5213835" y="6311723"/>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Space</a:t>
            </a:r>
          </a:p>
        </p:txBody>
      </p:sp>
      <p:cxnSp>
        <p:nvCxnSpPr>
          <p:cNvPr id="42" name="Straight Arrow Connector 124">
            <a:extLst>
              <a:ext uri="{FF2B5EF4-FFF2-40B4-BE49-F238E27FC236}">
                <a16:creationId xmlns:a16="http://schemas.microsoft.com/office/drawing/2014/main" id="{A192BB79-3CEC-E038-8330-1C342032BF58}"/>
              </a:ext>
            </a:extLst>
          </p:cNvPr>
          <p:cNvCxnSpPr>
            <a:cxnSpLocks noChangeShapeType="1"/>
          </p:cNvCxnSpPr>
          <p:nvPr/>
        </p:nvCxnSpPr>
        <p:spPr bwMode="auto">
          <a:xfrm rot="10800000">
            <a:off x="4361347" y="6494285"/>
            <a:ext cx="947738"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3" name="Straight Arrow Connector 127">
            <a:extLst>
              <a:ext uri="{FF2B5EF4-FFF2-40B4-BE49-F238E27FC236}">
                <a16:creationId xmlns:a16="http://schemas.microsoft.com/office/drawing/2014/main" id="{8C0DBFFD-EA48-CFBD-EE23-D312930DD390}"/>
              </a:ext>
            </a:extLst>
          </p:cNvPr>
          <p:cNvCxnSpPr>
            <a:cxnSpLocks noChangeShapeType="1"/>
          </p:cNvCxnSpPr>
          <p:nvPr/>
        </p:nvCxnSpPr>
        <p:spPr bwMode="auto">
          <a:xfrm>
            <a:off x="9095272" y="6492698"/>
            <a:ext cx="892175" cy="1587"/>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4" name="TextBox 128">
            <a:extLst>
              <a:ext uri="{FF2B5EF4-FFF2-40B4-BE49-F238E27FC236}">
                <a16:creationId xmlns:a16="http://schemas.microsoft.com/office/drawing/2014/main" id="{9080AE92-7D55-71E1-0A93-1EA2DA2B1EC5}"/>
              </a:ext>
            </a:extLst>
          </p:cNvPr>
          <p:cNvSpPr txBox="1">
            <a:spLocks noChangeArrowheads="1"/>
          </p:cNvSpPr>
          <p:nvPr/>
        </p:nvSpPr>
        <p:spPr bwMode="auto">
          <a:xfrm>
            <a:off x="8357085" y="6308548"/>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Space</a:t>
            </a:r>
          </a:p>
        </p:txBody>
      </p:sp>
      <p:cxnSp>
        <p:nvCxnSpPr>
          <p:cNvPr id="45" name="Straight Arrow Connector 129">
            <a:extLst>
              <a:ext uri="{FF2B5EF4-FFF2-40B4-BE49-F238E27FC236}">
                <a16:creationId xmlns:a16="http://schemas.microsoft.com/office/drawing/2014/main" id="{C27C6352-ECE6-3A3C-B849-CE995C32DE73}"/>
              </a:ext>
            </a:extLst>
          </p:cNvPr>
          <p:cNvCxnSpPr>
            <a:cxnSpLocks noChangeShapeType="1"/>
          </p:cNvCxnSpPr>
          <p:nvPr/>
        </p:nvCxnSpPr>
        <p:spPr bwMode="auto">
          <a:xfrm rot="10800000">
            <a:off x="7506185" y="6491110"/>
            <a:ext cx="946150"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6" name="Rounded Rectangle 130">
            <a:extLst>
              <a:ext uri="{FF2B5EF4-FFF2-40B4-BE49-F238E27FC236}">
                <a16:creationId xmlns:a16="http://schemas.microsoft.com/office/drawing/2014/main" id="{1AA47899-5237-69C1-93DD-734DF5C53C0F}"/>
              </a:ext>
            </a:extLst>
          </p:cNvPr>
          <p:cNvSpPr>
            <a:spLocks noChangeArrowheads="1"/>
          </p:cNvSpPr>
          <p:nvPr/>
        </p:nvSpPr>
        <p:spPr bwMode="auto">
          <a:xfrm>
            <a:off x="4424847" y="3495498"/>
            <a:ext cx="2435225" cy="38100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47" name="Rounded Rectangle 131">
            <a:extLst>
              <a:ext uri="{FF2B5EF4-FFF2-40B4-BE49-F238E27FC236}">
                <a16:creationId xmlns:a16="http://schemas.microsoft.com/office/drawing/2014/main" id="{718626A0-3BD8-F886-912B-53669822748D}"/>
              </a:ext>
            </a:extLst>
          </p:cNvPr>
          <p:cNvSpPr>
            <a:spLocks noChangeArrowheads="1"/>
          </p:cNvSpPr>
          <p:nvPr/>
        </p:nvSpPr>
        <p:spPr bwMode="auto">
          <a:xfrm>
            <a:off x="7520472" y="4622623"/>
            <a:ext cx="2436813" cy="38100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48" name="Rounded Rectangle 132">
            <a:extLst>
              <a:ext uri="{FF2B5EF4-FFF2-40B4-BE49-F238E27FC236}">
                <a16:creationId xmlns:a16="http://schemas.microsoft.com/office/drawing/2014/main" id="{E635D0E7-1E78-400B-FCB3-42C844C87999}"/>
              </a:ext>
            </a:extLst>
          </p:cNvPr>
          <p:cNvSpPr>
            <a:spLocks noChangeArrowheads="1"/>
          </p:cNvSpPr>
          <p:nvPr/>
        </p:nvSpPr>
        <p:spPr bwMode="auto">
          <a:xfrm>
            <a:off x="4958247" y="3397073"/>
            <a:ext cx="712788" cy="160655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49" name="Rounded Rectangle 133">
            <a:extLst>
              <a:ext uri="{FF2B5EF4-FFF2-40B4-BE49-F238E27FC236}">
                <a16:creationId xmlns:a16="http://schemas.microsoft.com/office/drawing/2014/main" id="{F5CD5053-39F9-DD11-6D70-3B488318BFD1}"/>
              </a:ext>
            </a:extLst>
          </p:cNvPr>
          <p:cNvSpPr>
            <a:spLocks noChangeArrowheads="1"/>
          </p:cNvSpPr>
          <p:nvPr/>
        </p:nvSpPr>
        <p:spPr bwMode="auto">
          <a:xfrm>
            <a:off x="8066572" y="3827285"/>
            <a:ext cx="712788" cy="160655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50" name="TextBox 134">
            <a:extLst>
              <a:ext uri="{FF2B5EF4-FFF2-40B4-BE49-F238E27FC236}">
                <a16:creationId xmlns:a16="http://schemas.microsoft.com/office/drawing/2014/main" id="{B268283E-858F-C879-30F2-585391B138D0}"/>
              </a:ext>
            </a:extLst>
          </p:cNvPr>
          <p:cNvSpPr txBox="1">
            <a:spLocks noChangeArrowheads="1"/>
          </p:cNvSpPr>
          <p:nvPr/>
        </p:nvSpPr>
        <p:spPr bwMode="auto">
          <a:xfrm>
            <a:off x="4704247" y="3043060"/>
            <a:ext cx="2276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600">
                <a:solidFill>
                  <a:srgbClr val="FF0000"/>
                </a:solidFill>
                <a:latin typeface="Arial" panose="020B0604020202020204" pitchFamily="34" charset="0"/>
              </a:rPr>
              <a:t>Same op @ same time</a:t>
            </a:r>
          </a:p>
        </p:txBody>
      </p:sp>
      <p:sp>
        <p:nvSpPr>
          <p:cNvPr id="51" name="TextBox 135">
            <a:extLst>
              <a:ext uri="{FF2B5EF4-FFF2-40B4-BE49-F238E27FC236}">
                <a16:creationId xmlns:a16="http://schemas.microsoft.com/office/drawing/2014/main" id="{EC709715-5F6E-C81D-88CD-ACAEA66B9B52}"/>
              </a:ext>
            </a:extLst>
          </p:cNvPr>
          <p:cNvSpPr txBox="1">
            <a:spLocks noChangeArrowheads="1"/>
          </p:cNvSpPr>
          <p:nvPr/>
        </p:nvSpPr>
        <p:spPr bwMode="auto">
          <a:xfrm>
            <a:off x="4669322" y="5095698"/>
            <a:ext cx="2774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600">
                <a:solidFill>
                  <a:srgbClr val="FF0000"/>
                </a:solidFill>
                <a:latin typeface="Arial" panose="020B0604020202020204" pitchFamily="34" charset="0"/>
              </a:rPr>
              <a:t>Different ops @ same space</a:t>
            </a:r>
          </a:p>
        </p:txBody>
      </p:sp>
      <p:sp>
        <p:nvSpPr>
          <p:cNvPr id="52" name="TextBox 136">
            <a:extLst>
              <a:ext uri="{FF2B5EF4-FFF2-40B4-BE49-F238E27FC236}">
                <a16:creationId xmlns:a16="http://schemas.microsoft.com/office/drawing/2014/main" id="{1BCAF0BF-1349-0670-7747-452F20247F39}"/>
              </a:ext>
            </a:extLst>
          </p:cNvPr>
          <p:cNvSpPr txBox="1">
            <a:spLocks noChangeArrowheads="1"/>
          </p:cNvSpPr>
          <p:nvPr/>
        </p:nvSpPr>
        <p:spPr bwMode="auto">
          <a:xfrm>
            <a:off x="8112610" y="3365323"/>
            <a:ext cx="2055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600">
                <a:solidFill>
                  <a:srgbClr val="FF0000"/>
                </a:solidFill>
                <a:latin typeface="Arial" panose="020B0604020202020204" pitchFamily="34" charset="0"/>
              </a:rPr>
              <a:t>Different ops @ time</a:t>
            </a:r>
          </a:p>
        </p:txBody>
      </p:sp>
      <p:sp>
        <p:nvSpPr>
          <p:cNvPr id="53" name="TextBox 137">
            <a:extLst>
              <a:ext uri="{FF2B5EF4-FFF2-40B4-BE49-F238E27FC236}">
                <a16:creationId xmlns:a16="http://schemas.microsoft.com/office/drawing/2014/main" id="{1803CBD0-57BB-6475-E608-4FD3560F820D}"/>
              </a:ext>
            </a:extLst>
          </p:cNvPr>
          <p:cNvSpPr txBox="1">
            <a:spLocks noChangeArrowheads="1"/>
          </p:cNvSpPr>
          <p:nvPr/>
        </p:nvSpPr>
        <p:spPr bwMode="auto">
          <a:xfrm>
            <a:off x="7223610" y="5702123"/>
            <a:ext cx="187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zh-CN" sz="1600">
                <a:solidFill>
                  <a:srgbClr val="FF0000"/>
                </a:solidFill>
                <a:latin typeface="Arial" panose="020B0604020202020204" pitchFamily="34" charset="0"/>
              </a:rPr>
              <a:t>Same op @ space</a:t>
            </a:r>
          </a:p>
        </p:txBody>
      </p:sp>
      <p:pic>
        <p:nvPicPr>
          <p:cNvPr id="54" name="Picture 120">
            <a:extLst>
              <a:ext uri="{FF2B5EF4-FFF2-40B4-BE49-F238E27FC236}">
                <a16:creationId xmlns:a16="http://schemas.microsoft.com/office/drawing/2014/main" id="{C2933AAA-7E71-B2E0-5D8C-8FD0EF1737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0072" y="2182635"/>
            <a:ext cx="58070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83">
            <a:extLst>
              <a:ext uri="{FF2B5EF4-FFF2-40B4-BE49-F238E27FC236}">
                <a16:creationId xmlns:a16="http://schemas.microsoft.com/office/drawing/2014/main" id="{3B60A06C-1CB0-3ECC-51E7-979E3863150D}"/>
              </a:ext>
            </a:extLst>
          </p:cNvPr>
          <p:cNvSpPr txBox="1">
            <a:spLocks noChangeArrowheads="1"/>
          </p:cNvSpPr>
          <p:nvPr/>
        </p:nvSpPr>
        <p:spPr bwMode="auto">
          <a:xfrm>
            <a:off x="1094053" y="2903538"/>
            <a:ext cx="21161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800">
                <a:solidFill>
                  <a:srgbClr val="000000"/>
                </a:solidFill>
              </a:rPr>
              <a:t>LD     VR </a:t>
            </a:r>
            <a:r>
              <a:rPr lang="en-US" altLang="zh-CN" sz="1800">
                <a:solidFill>
                  <a:srgbClr val="000000"/>
                </a:solidFill>
                <a:sym typeface="Wingdings" panose="05000000000000000000" pitchFamily="2" charset="2"/>
              </a:rPr>
              <a:t></a:t>
            </a:r>
            <a:r>
              <a:rPr lang="en-US" altLang="zh-CN" sz="1800">
                <a:solidFill>
                  <a:srgbClr val="000000"/>
                </a:solidFill>
              </a:rPr>
              <a:t> A[3:0]</a:t>
            </a:r>
          </a:p>
          <a:p>
            <a:pPr eaLnBrk="1" hangingPunct="1"/>
            <a:r>
              <a:rPr lang="en-US" altLang="zh-CN" sz="1800">
                <a:solidFill>
                  <a:srgbClr val="000000"/>
                </a:solidFill>
              </a:rPr>
              <a:t>ADD  VR </a:t>
            </a:r>
            <a:r>
              <a:rPr lang="en-US" altLang="zh-CN" sz="1800">
                <a:solidFill>
                  <a:srgbClr val="000000"/>
                </a:solidFill>
                <a:sym typeface="Wingdings" panose="05000000000000000000" pitchFamily="2" charset="2"/>
              </a:rPr>
              <a:t></a:t>
            </a:r>
            <a:r>
              <a:rPr lang="en-US" altLang="zh-CN" sz="1800">
                <a:solidFill>
                  <a:srgbClr val="000000"/>
                </a:solidFill>
              </a:rPr>
              <a:t> VR, 1 </a:t>
            </a:r>
          </a:p>
          <a:p>
            <a:pPr eaLnBrk="1" hangingPunct="1"/>
            <a:r>
              <a:rPr lang="en-US" altLang="zh-CN" sz="1800">
                <a:solidFill>
                  <a:srgbClr val="000000"/>
                </a:solidFill>
              </a:rPr>
              <a:t>MUL  VR </a:t>
            </a:r>
            <a:r>
              <a:rPr lang="en-US" altLang="zh-CN" sz="1800">
                <a:solidFill>
                  <a:srgbClr val="000000"/>
                </a:solidFill>
                <a:sym typeface="Wingdings" panose="05000000000000000000" pitchFamily="2" charset="2"/>
              </a:rPr>
              <a:t> VR</a:t>
            </a:r>
            <a:r>
              <a:rPr lang="en-US" altLang="zh-CN" sz="1800">
                <a:solidFill>
                  <a:srgbClr val="000000"/>
                </a:solidFill>
              </a:rPr>
              <a:t>, 2</a:t>
            </a:r>
          </a:p>
          <a:p>
            <a:pPr eaLnBrk="1" hangingPunct="1"/>
            <a:r>
              <a:rPr lang="en-US" altLang="zh-CN" sz="1800">
                <a:solidFill>
                  <a:srgbClr val="000000"/>
                </a:solidFill>
              </a:rPr>
              <a:t>ST     A[3:0] </a:t>
            </a:r>
            <a:r>
              <a:rPr lang="en-US" altLang="zh-CN" sz="1800">
                <a:solidFill>
                  <a:srgbClr val="000000"/>
                </a:solidFill>
                <a:sym typeface="Wingdings" panose="05000000000000000000" pitchFamily="2" charset="2"/>
              </a:rPr>
              <a:t> VR</a:t>
            </a:r>
            <a:endParaRPr lang="en-US" altLang="zh-CN" sz="1800">
              <a:solidFill>
                <a:srgbClr val="000000"/>
              </a:solidFill>
            </a:endParaRPr>
          </a:p>
        </p:txBody>
      </p:sp>
      <p:sp>
        <p:nvSpPr>
          <p:cNvPr id="57" name="TextBox 84">
            <a:extLst>
              <a:ext uri="{FF2B5EF4-FFF2-40B4-BE49-F238E27FC236}">
                <a16:creationId xmlns:a16="http://schemas.microsoft.com/office/drawing/2014/main" id="{698DA26B-5BF2-B07B-2E9B-646D18C6AFAB}"/>
              </a:ext>
            </a:extLst>
          </p:cNvPr>
          <p:cNvSpPr txBox="1">
            <a:spLocks noChangeArrowheads="1"/>
          </p:cNvSpPr>
          <p:nvPr/>
        </p:nvSpPr>
        <p:spPr bwMode="auto">
          <a:xfrm>
            <a:off x="1094053" y="2436813"/>
            <a:ext cx="2055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800">
                <a:solidFill>
                  <a:srgbClr val="000000"/>
                </a:solidFill>
              </a:rPr>
              <a:t>Instruction Stream</a:t>
            </a:r>
          </a:p>
        </p:txBody>
      </p:sp>
    </p:spTree>
    <p:extLst>
      <p:ext uri="{BB962C8B-B14F-4D97-AF65-F5344CB8AC3E}">
        <p14:creationId xmlns:p14="http://schemas.microsoft.com/office/powerpoint/2010/main" val="14207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1" grpId="0"/>
      <p:bldP spid="44" grpId="0"/>
      <p:bldP spid="46" grpId="0" animBg="1"/>
      <p:bldP spid="47" grpId="0" animBg="1"/>
      <p:bldP spid="48" grpId="0" animBg="1"/>
      <p:bldP spid="49" grpId="0" animBg="1"/>
      <p:bldP spid="50" grpId="0"/>
      <p:bldP spid="51" grpId="0"/>
      <p:bldP spid="5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3">
            <a:extLst>
              <a:ext uri="{FF2B5EF4-FFF2-40B4-BE49-F238E27FC236}">
                <a16:creationId xmlns:a16="http://schemas.microsoft.com/office/drawing/2014/main" id="{2E07DE73-6249-1C8C-B167-F6DA0C7CF2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498" y="1913697"/>
            <a:ext cx="7612062"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3B5D8ED2-731F-0A08-CFAF-821A301DE805}"/>
              </a:ext>
            </a:extLst>
          </p:cNvPr>
          <p:cNvSpPr>
            <a:spLocks noGrp="1"/>
          </p:cNvSpPr>
          <p:nvPr>
            <p:ph type="title" idx="4294967295"/>
          </p:nvPr>
        </p:nvSpPr>
        <p:spPr>
          <a:xfrm>
            <a:off x="1366631" y="662609"/>
            <a:ext cx="4954655" cy="722243"/>
          </a:xfrm>
        </p:spPr>
        <p:txBody>
          <a:bodyPr>
            <a:normAutofit/>
          </a:bodyPr>
          <a:lstStyle/>
          <a:p>
            <a:r>
              <a:rPr lang="en-US" altLang="zh-CN" sz="4400" dirty="0"/>
              <a:t>SIMD vs. VLIW</a:t>
            </a:r>
            <a:endParaRPr lang="zh-CN" altLang="en-US" sz="4400" dirty="0"/>
          </a:p>
        </p:txBody>
      </p:sp>
      <p:sp>
        <p:nvSpPr>
          <p:cNvPr id="3" name="内容占位符 2">
            <a:extLst>
              <a:ext uri="{FF2B5EF4-FFF2-40B4-BE49-F238E27FC236}">
                <a16:creationId xmlns:a16="http://schemas.microsoft.com/office/drawing/2014/main" id="{5911C2B5-37C1-1C1F-C605-00450CEE7F55}"/>
              </a:ext>
            </a:extLst>
          </p:cNvPr>
          <p:cNvSpPr>
            <a:spLocks noGrp="1"/>
          </p:cNvSpPr>
          <p:nvPr>
            <p:ph idx="4294967295"/>
          </p:nvPr>
        </p:nvSpPr>
        <p:spPr>
          <a:xfrm>
            <a:off x="1022074" y="1486317"/>
            <a:ext cx="8492987" cy="2519363"/>
          </a:xfrm>
        </p:spPr>
        <p:txBody>
          <a:bodyPr>
            <a:normAutofit/>
          </a:bodyPr>
          <a:lstStyle/>
          <a:p>
            <a:r>
              <a:rPr lang="zh-CN" altLang="en-US" sz="2800" dirty="0"/>
              <a:t>阵列处理机：对不同数据进行同一操作</a:t>
            </a:r>
          </a:p>
        </p:txBody>
      </p:sp>
      <p:sp>
        <p:nvSpPr>
          <p:cNvPr id="4" name="灯片编号占位符 3">
            <a:extLst>
              <a:ext uri="{FF2B5EF4-FFF2-40B4-BE49-F238E27FC236}">
                <a16:creationId xmlns:a16="http://schemas.microsoft.com/office/drawing/2014/main" id="{DDE086E0-C249-7DFD-DD87-268B44E4FE9C}"/>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12</a:t>
            </a:fld>
            <a:endParaRPr lang="zh-CN" altLang="en-US"/>
          </a:p>
        </p:txBody>
      </p:sp>
    </p:spTree>
    <p:extLst>
      <p:ext uri="{BB962C8B-B14F-4D97-AF65-F5344CB8AC3E}">
        <p14:creationId xmlns:p14="http://schemas.microsoft.com/office/powerpoint/2010/main" val="624941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44AA0-FA4A-EF6E-FF95-16EB296B9A73}"/>
              </a:ext>
            </a:extLst>
          </p:cNvPr>
          <p:cNvSpPr>
            <a:spLocks noGrp="1"/>
          </p:cNvSpPr>
          <p:nvPr>
            <p:ph type="title" idx="4294967295"/>
          </p:nvPr>
        </p:nvSpPr>
        <p:spPr>
          <a:xfrm>
            <a:off x="1333501" y="398977"/>
            <a:ext cx="6114221" cy="855059"/>
          </a:xfrm>
        </p:spPr>
        <p:txBody>
          <a:bodyPr>
            <a:normAutofit/>
          </a:bodyPr>
          <a:lstStyle/>
          <a:p>
            <a:r>
              <a:rPr lang="en-US" altLang="zh-CN" sz="4000" dirty="0"/>
              <a:t>SIMD vs. VLIW</a:t>
            </a:r>
            <a:endParaRPr lang="zh-CN" altLang="en-US" sz="4000" dirty="0"/>
          </a:p>
        </p:txBody>
      </p:sp>
      <p:sp>
        <p:nvSpPr>
          <p:cNvPr id="3" name="内容占位符 2">
            <a:extLst>
              <a:ext uri="{FF2B5EF4-FFF2-40B4-BE49-F238E27FC236}">
                <a16:creationId xmlns:a16="http://schemas.microsoft.com/office/drawing/2014/main" id="{4736C36F-9A93-890A-C4DD-6DAC182F1625}"/>
              </a:ext>
            </a:extLst>
          </p:cNvPr>
          <p:cNvSpPr>
            <a:spLocks noGrp="1"/>
          </p:cNvSpPr>
          <p:nvPr>
            <p:ph idx="4294967295"/>
          </p:nvPr>
        </p:nvSpPr>
        <p:spPr>
          <a:xfrm>
            <a:off x="1333501" y="1373674"/>
            <a:ext cx="5862430" cy="673788"/>
          </a:xfrm>
        </p:spPr>
        <p:txBody>
          <a:bodyPr>
            <a:normAutofit fontScale="92500"/>
          </a:bodyPr>
          <a:lstStyle/>
          <a:p>
            <a:r>
              <a:rPr lang="en-US" altLang="zh-CN" sz="2400" dirty="0"/>
              <a:t>VLIW</a:t>
            </a:r>
            <a:r>
              <a:rPr lang="zh-CN" altLang="en-US" sz="2400" dirty="0"/>
              <a:t>：多个独立操作由编译器捆绑在一起</a:t>
            </a:r>
          </a:p>
        </p:txBody>
      </p:sp>
      <p:sp>
        <p:nvSpPr>
          <p:cNvPr id="4" name="灯片编号占位符 3">
            <a:extLst>
              <a:ext uri="{FF2B5EF4-FFF2-40B4-BE49-F238E27FC236}">
                <a16:creationId xmlns:a16="http://schemas.microsoft.com/office/drawing/2014/main" id="{3B6B6E1B-8997-FB48-7B62-D60526B111D5}"/>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13</a:t>
            </a:fld>
            <a:endParaRPr lang="zh-CN" altLang="en-US"/>
          </a:p>
        </p:txBody>
      </p:sp>
      <p:pic>
        <p:nvPicPr>
          <p:cNvPr id="5" name="Picture 69">
            <a:extLst>
              <a:ext uri="{FF2B5EF4-FFF2-40B4-BE49-F238E27FC236}">
                <a16:creationId xmlns:a16="http://schemas.microsoft.com/office/drawing/2014/main" id="{A82D517E-5E18-08CA-B943-87A4E56C08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2425" y="2241861"/>
            <a:ext cx="81915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4225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323748"/>
            <a:ext cx="9296400" cy="921933"/>
          </a:xfrm>
        </p:spPr>
        <p:txBody>
          <a:bodyPr/>
          <a:lstStyle/>
          <a:p>
            <a:r>
              <a:rPr kumimoji="1" lang="zh-CN" altLang="en-US" dirty="0"/>
              <a:t>数据级并行</a:t>
            </a:r>
            <a:r>
              <a:rPr kumimoji="1" lang="en-US" altLang="zh-CN" dirty="0"/>
              <a:t>——</a:t>
            </a:r>
            <a:r>
              <a:rPr kumimoji="1" lang="zh-CN" altLang="en-US" dirty="0"/>
              <a:t>向量体系结构和</a:t>
            </a:r>
            <a:r>
              <a:rPr kumimoji="1" lang="en-US" altLang="zh-CN" dirty="0"/>
              <a:t>GPU</a:t>
            </a:r>
            <a:endParaRPr kumimoji="1" lang="zh-CN" altLang="en-US" dirty="0"/>
          </a:p>
        </p:txBody>
      </p:sp>
      <p:pic>
        <p:nvPicPr>
          <p:cNvPr id="7" name="内容占位符 6"/>
          <p:cNvPicPr>
            <a:picLocks noGrp="1" noChangeAspect="1"/>
          </p:cNvPicPr>
          <p:nvPr>
            <p:ph sz="quarter" idx="23"/>
          </p:nvPr>
        </p:nvPicPr>
        <p:blipFill>
          <a:blip r:embed="rId2">
            <a:clrChange>
              <a:clrFrom>
                <a:srgbClr val="FFFFFF"/>
              </a:clrFrom>
              <a:clrTo>
                <a:srgbClr val="FFFFFF">
                  <a:alpha val="0"/>
                </a:srgbClr>
              </a:clrTo>
            </a:clrChange>
          </a:blip>
          <a:stretch>
            <a:fillRect/>
          </a:stretch>
        </p:blipFill>
        <p:spPr>
          <a:xfrm>
            <a:off x="1192160" y="1303767"/>
            <a:ext cx="4441723" cy="4908751"/>
          </a:xfrm>
          <a:prstGeom prst="rect">
            <a:avLst/>
          </a:prstGeom>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6243211" y="1303767"/>
            <a:ext cx="5437512" cy="4508022"/>
          </a:xfrm>
          <a:prstGeom prst="rect">
            <a:avLst/>
          </a:prstGeom>
        </p:spPr>
      </p:pic>
      <p:sp>
        <p:nvSpPr>
          <p:cNvPr id="9" name="文本框 8"/>
          <p:cNvSpPr txBox="1"/>
          <p:nvPr/>
        </p:nvSpPr>
        <p:spPr>
          <a:xfrm>
            <a:off x="2317056" y="6268227"/>
            <a:ext cx="1569660" cy="369332"/>
          </a:xfrm>
          <a:prstGeom prst="rect">
            <a:avLst/>
          </a:prstGeom>
          <a:noFill/>
        </p:spPr>
        <p:txBody>
          <a:bodyPr wrap="none" rtlCol="0">
            <a:spAutoFit/>
          </a:bodyPr>
          <a:lstStyle/>
          <a:p>
            <a:r>
              <a:rPr kumimoji="1" lang="zh-CN" altLang="en-US" dirty="0"/>
              <a:t>向量体系结构</a:t>
            </a:r>
          </a:p>
        </p:txBody>
      </p:sp>
      <p:sp>
        <p:nvSpPr>
          <p:cNvPr id="10" name="文本框 9"/>
          <p:cNvSpPr txBox="1"/>
          <p:nvPr/>
        </p:nvSpPr>
        <p:spPr>
          <a:xfrm>
            <a:off x="8663648" y="6085938"/>
            <a:ext cx="596638" cy="369332"/>
          </a:xfrm>
          <a:prstGeom prst="rect">
            <a:avLst/>
          </a:prstGeom>
          <a:noFill/>
        </p:spPr>
        <p:txBody>
          <a:bodyPr wrap="none" rtlCol="0">
            <a:spAutoFit/>
          </a:bodyPr>
          <a:lstStyle/>
          <a:p>
            <a:r>
              <a:rPr kumimoji="1" lang="en-US" altLang="zh-CN" dirty="0"/>
              <a:t>GPU</a:t>
            </a:r>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数据级并行</a:t>
            </a:r>
            <a:r>
              <a:rPr kumimoji="1" lang="en-US" altLang="zh-CN" dirty="0"/>
              <a:t>——</a:t>
            </a:r>
            <a:r>
              <a:rPr kumimoji="1" lang="zh-CN" altLang="en-US" dirty="0"/>
              <a:t>向量体系结构和</a:t>
            </a:r>
            <a:r>
              <a:rPr kumimoji="1" lang="en-US" altLang="zh-CN" dirty="0"/>
              <a:t>GPU</a:t>
            </a:r>
            <a:endParaRPr kumimoji="1" lang="zh-CN" altLang="en-US" dirty="0"/>
          </a:p>
        </p:txBody>
      </p:sp>
      <p:sp>
        <p:nvSpPr>
          <p:cNvPr id="3" name="内容占位符 2"/>
          <p:cNvSpPr>
            <a:spLocks noGrp="1"/>
          </p:cNvSpPr>
          <p:nvPr>
            <p:ph sz="quarter" idx="23"/>
          </p:nvPr>
        </p:nvSpPr>
        <p:spPr>
          <a:xfrm>
            <a:off x="1264920" y="2121780"/>
            <a:ext cx="4526280" cy="3657320"/>
          </a:xfrm>
        </p:spPr>
        <p:txBody>
          <a:bodyPr>
            <a:normAutofit/>
          </a:bodyPr>
          <a:lstStyle/>
          <a:p>
            <a:pPr marL="0" indent="0">
              <a:buNone/>
            </a:pPr>
            <a:r>
              <a:rPr kumimoji="1" lang="zh-CN" altLang="en-US" dirty="0"/>
              <a:t>向量体系结构</a:t>
            </a:r>
            <a:endParaRPr kumimoji="1" lang="en-US" altLang="zh-CN" dirty="0"/>
          </a:p>
          <a:p>
            <a:r>
              <a:rPr kumimoji="1" lang="zh-CN" altLang="en-US" dirty="0"/>
              <a:t>“窄而深”</a:t>
            </a:r>
            <a:endParaRPr kumimoji="1" lang="en-US" altLang="zh-CN" dirty="0"/>
          </a:p>
          <a:p>
            <a:r>
              <a:rPr kumimoji="1" lang="zh-CN" altLang="en-US" dirty="0"/>
              <a:t>指令流水线深，</a:t>
            </a:r>
            <a:r>
              <a:rPr kumimoji="1" lang="en-US" altLang="zh-CN" dirty="0"/>
              <a:t>ALU</a:t>
            </a:r>
            <a:r>
              <a:rPr kumimoji="1" lang="zh-CN" altLang="en-US" dirty="0"/>
              <a:t>宽度窄</a:t>
            </a:r>
            <a:endParaRPr kumimoji="1" lang="en-US" altLang="zh-CN" dirty="0"/>
          </a:p>
          <a:p>
            <a:r>
              <a:rPr kumimoji="1" lang="zh-CN" altLang="en-US" dirty="0"/>
              <a:t>单次指令流水后能处理更多数据，掩盖不必要的流水线时间</a:t>
            </a:r>
          </a:p>
        </p:txBody>
      </p:sp>
      <p:sp>
        <p:nvSpPr>
          <p:cNvPr id="7" name="内容占位符 2"/>
          <p:cNvSpPr txBox="1"/>
          <p:nvPr/>
        </p:nvSpPr>
        <p:spPr>
          <a:xfrm>
            <a:off x="6316133" y="2121780"/>
            <a:ext cx="4428067" cy="36573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2000"/>
              </a:spcBef>
              <a:buFont typeface="Arial" panose="020B0604020202020204" pitchFamily="34" charset="0"/>
              <a:buChar char="•"/>
              <a:defRPr sz="2800" kern="1200">
                <a:solidFill>
                  <a:schemeClr val="tx1">
                    <a:lumMod val="75000"/>
                    <a:lumOff val="25000"/>
                  </a:schemeClr>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2000"/>
              </a:spcBef>
              <a:buFont typeface="Arial" panose="020B0604020202020204" pitchFamily="34" charset="0"/>
              <a:buChar char="•"/>
              <a:defRPr sz="2400" kern="1200">
                <a:solidFill>
                  <a:schemeClr val="tx1">
                    <a:lumMod val="75000"/>
                    <a:lumOff val="25000"/>
                  </a:schemeClr>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2000"/>
              </a:spcBef>
              <a:buFont typeface="Arial" panose="020B0604020202020204" pitchFamily="34" charset="0"/>
              <a:buChar char="•"/>
              <a:defRPr sz="2000" kern="1200">
                <a:solidFill>
                  <a:schemeClr val="tx1">
                    <a:lumMod val="75000"/>
                    <a:lumOff val="25000"/>
                  </a:schemeClr>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5pPr>
          </a:lstStyle>
          <a:p>
            <a:pPr marL="0" indent="0">
              <a:buNone/>
            </a:pPr>
            <a:r>
              <a:rPr kumimoji="1" lang="en-US" altLang="zh-CN" dirty="0"/>
              <a:t>GPU</a:t>
            </a:r>
          </a:p>
          <a:p>
            <a:r>
              <a:rPr kumimoji="1" lang="zh-CN" altLang="en-US" dirty="0"/>
              <a:t>“宽而浅”</a:t>
            </a:r>
            <a:endParaRPr kumimoji="1" lang="en-US" altLang="zh-CN" dirty="0"/>
          </a:p>
          <a:p>
            <a:r>
              <a:rPr kumimoji="1" lang="zh-CN" altLang="en-US" dirty="0"/>
              <a:t>指令流水线浅，</a:t>
            </a:r>
            <a:r>
              <a:rPr kumimoji="1" lang="en-US" altLang="zh-CN" dirty="0"/>
              <a:t>ALU</a:t>
            </a:r>
            <a:r>
              <a:rPr kumimoji="1" lang="zh-CN" altLang="en-US" dirty="0"/>
              <a:t>宽度宽</a:t>
            </a:r>
            <a:endParaRPr kumimoji="1" lang="en-US" altLang="zh-CN" dirty="0"/>
          </a:p>
          <a:p>
            <a:r>
              <a:rPr kumimoji="1" lang="zh-CN" altLang="en-US" dirty="0"/>
              <a:t>流水本身比较简单，直接对更多的数据进行并行计算，同一时刻处理更多数据</a:t>
            </a:r>
            <a:endParaRPr kumimoji="1"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1046965"/>
            <a:ext cx="2994152" cy="921933"/>
          </a:xfrm>
        </p:spPr>
        <p:txBody>
          <a:bodyPr/>
          <a:lstStyle/>
          <a:p>
            <a:r>
              <a:rPr kumimoji="1" lang="zh-CN" altLang="en-US" dirty="0"/>
              <a:t>向量</a:t>
            </a:r>
            <a:r>
              <a:rPr kumimoji="1" lang="en-US" altLang="en-US" dirty="0"/>
              <a:t> vector</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23"/>
              </p:nvPr>
            </p:nvSpPr>
            <p:spPr>
              <a:xfrm>
                <a:off x="1374648" y="2479412"/>
                <a:ext cx="4317569" cy="3657320"/>
              </a:xfrm>
            </p:spPr>
            <p:txBody>
              <a:bodyPr>
                <a:normAutofit/>
              </a:bodyPr>
              <a:lstStyle/>
              <a:p>
                <a14:m>
                  <m:oMath xmlns:m="http://schemas.openxmlformats.org/officeDocument/2006/math">
                    <m:r>
                      <a:rPr kumimoji="1" lang="en-US" altLang="zh-CN" b="1" i="1" smtClean="0">
                        <a:latin typeface="Cambria Math" panose="02040503050406030204" pitchFamily="18" charset="0"/>
                      </a:rPr>
                      <m:t>𝒙</m:t>
                    </m:r>
                    <m:r>
                      <a:rPr kumimoji="1" lang="en-US" altLang="zh-CN" b="0" i="1" smtClean="0">
                        <a:latin typeface="Cambria Math" panose="02040503050406030204" pitchFamily="18" charset="0"/>
                      </a:rPr>
                      <m:t>=</m:t>
                    </m:r>
                    <m:d>
                      <m:dPr>
                        <m:begChr m:val="["/>
                        <m:endChr m:val="]"/>
                        <m:ctrlPr>
                          <a:rPr kumimoji="1" lang="en-US" altLang="zh-CN" i="1" smtClean="0">
                            <a:latin typeface="Cambria Math" panose="02040503050406030204" pitchFamily="18" charset="0"/>
                          </a:rPr>
                        </m:ctrlPr>
                      </m:dPr>
                      <m:e>
                        <m:m>
                          <m:mPr>
                            <m:mcs>
                              <m:mc>
                                <m:mcPr>
                                  <m:count m:val="1"/>
                                  <m:mcJc m:val="center"/>
                                </m:mcPr>
                              </m:mc>
                            </m:mcs>
                            <m:ctrlPr>
                              <a:rPr kumimoji="1" lang="en-US" altLang="zh-CN"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2</m:t>
                              </m:r>
                            </m:e>
                          </m:mr>
                          <m:mr>
                            <m:e>
                              <m:r>
                                <a:rPr kumimoji="1" lang="en-US" altLang="zh-CN" b="0" i="1" smtClean="0">
                                  <a:latin typeface="Cambria Math" panose="02040503050406030204" pitchFamily="18" charset="0"/>
                                </a:rPr>
                                <m:t>3</m:t>
                              </m:r>
                            </m:e>
                          </m:mr>
                        </m:m>
                      </m:e>
                    </m:d>
                  </m:oMath>
                </a14:m>
                <a:r>
                  <a:rPr kumimoji="1" lang="en-US" altLang="zh-CN" dirty="0"/>
                  <a:t>	 </a:t>
                </a:r>
                <a14:m>
                  <m:oMath xmlns:m="http://schemas.openxmlformats.org/officeDocument/2006/math">
                    <m:r>
                      <a:rPr kumimoji="1" lang="en-US" altLang="zh-CN" b="1" i="1" smtClean="0">
                        <a:latin typeface="Cambria Math" panose="02040503050406030204" pitchFamily="18" charset="0"/>
                      </a:rPr>
                      <m:t>𝒚</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CN" b="0" i="1" smtClean="0">
                                  <a:latin typeface="Cambria Math" panose="02040503050406030204" pitchFamily="18" charset="0"/>
                                </a:rPr>
                                <m:t>4</m:t>
                              </m:r>
                            </m:e>
                          </m:mr>
                          <m:mr>
                            <m:e>
                              <m:r>
                                <a:rPr kumimoji="1" lang="en-US" altLang="zh-CN" b="0" i="1" smtClean="0">
                                  <a:latin typeface="Cambria Math" panose="02040503050406030204" pitchFamily="18" charset="0"/>
                                </a:rPr>
                                <m:t>5</m:t>
                              </m:r>
                            </m:e>
                          </m:mr>
                          <m:mr>
                            <m:e>
                              <m:r>
                                <a:rPr kumimoji="1" lang="en-US" altLang="zh-CN" b="0" i="1" smtClean="0">
                                  <a:latin typeface="Cambria Math" panose="02040503050406030204" pitchFamily="18" charset="0"/>
                                </a:rPr>
                                <m:t>6</m:t>
                              </m:r>
                            </m:e>
                          </m:mr>
                        </m:m>
                      </m:e>
                    </m:d>
                  </m:oMath>
                </a14:m>
                <a:endParaRPr kumimoji="1" lang="en-US" altLang="zh-CN" dirty="0"/>
              </a:p>
              <a:p>
                <a:endParaRPr kumimoji="1" lang="en-US" altLang="zh-CN" dirty="0"/>
              </a:p>
              <a:p>
                <a:r>
                  <a:rPr kumimoji="1" lang="zh-CN" altLang="en-US" dirty="0"/>
                  <a:t>在向量体系结构中，我们将</a:t>
                </a:r>
                <a14:m>
                  <m:oMath xmlns:m="http://schemas.openxmlformats.org/officeDocument/2006/math">
                    <m:r>
                      <a:rPr kumimoji="1" lang="en-US" altLang="zh-CN" b="1" i="1" dirty="0">
                        <a:latin typeface="Cambria Math" panose="02040503050406030204" pitchFamily="18" charset="0"/>
                      </a:rPr>
                      <m:t>𝒙</m:t>
                    </m:r>
                    <m:r>
                      <a:rPr kumimoji="1" lang="zh-CN" altLang="en-US" i="0" dirty="0" smtClean="0">
                        <a:latin typeface="Cambria Math" panose="02040503050406030204" pitchFamily="18" charset="0"/>
                      </a:rPr>
                      <m:t>或</m:t>
                    </m:r>
                    <m:r>
                      <a:rPr kumimoji="1" lang="en-US" altLang="zh-CN" b="1" i="1" dirty="0">
                        <a:latin typeface="Cambria Math" panose="02040503050406030204" pitchFamily="18" charset="0"/>
                      </a:rPr>
                      <m:t>𝒚</m:t>
                    </m:r>
                  </m:oMath>
                </a14:m>
                <a:r>
                  <a:rPr kumimoji="1" lang="zh-CN" altLang="en-US" dirty="0"/>
                  <a:t>这样的数据序列称为向量</a:t>
                </a:r>
                <a:endParaRPr kumimoji="1" lang="en-US" altLang="zh-CN" dirty="0"/>
              </a:p>
            </p:txBody>
          </p:sp>
        </mc:Choice>
        <mc:Fallback xmlns="">
          <p:sp>
            <p:nvSpPr>
              <p:cNvPr id="3" name="内容占位符 2"/>
              <p:cNvSpPr>
                <a:spLocks noRot="1" noChangeAspect="1" noMove="1" noResize="1" noEditPoints="1" noAdjustHandles="1" noChangeArrowheads="1" noChangeShapeType="1" noTextEdit="1"/>
              </p:cNvSpPr>
              <p:nvPr>
                <p:ph sz="quarter" idx="23"/>
              </p:nvPr>
            </p:nvSpPr>
            <p:spPr>
              <a:xfrm>
                <a:off x="1374648" y="2479412"/>
                <a:ext cx="4317569" cy="3657320"/>
              </a:xfrm>
              <a:blipFill rotWithShape="1">
                <a:blip r:embed="rId2"/>
                <a:stretch>
                  <a:fillRect l="-12" t="-10" r="2"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p:cNvSpPr txBox="1"/>
              <p:nvPr/>
            </p:nvSpPr>
            <p:spPr>
              <a:xfrm>
                <a:off x="6426631" y="853439"/>
                <a:ext cx="5330521" cy="563308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2000"/>
                  </a:spcBef>
                  <a:buFont typeface="Arial" panose="020B0604020202020204" pitchFamily="34" charset="0"/>
                  <a:buChar char="•"/>
                  <a:defRPr sz="2800" kern="1200">
                    <a:solidFill>
                      <a:schemeClr val="tx1">
                        <a:lumMod val="75000"/>
                        <a:lumOff val="25000"/>
                      </a:schemeClr>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2000"/>
                  </a:spcBef>
                  <a:buFont typeface="Arial" panose="020B0604020202020204" pitchFamily="34" charset="0"/>
                  <a:buChar char="•"/>
                  <a:defRPr sz="2400" kern="1200">
                    <a:solidFill>
                      <a:schemeClr val="tx1">
                        <a:lumMod val="75000"/>
                        <a:lumOff val="25000"/>
                      </a:schemeClr>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2000"/>
                  </a:spcBef>
                  <a:buFont typeface="Arial" panose="020B0604020202020204" pitchFamily="34" charset="0"/>
                  <a:buChar char="•"/>
                  <a:defRPr sz="2000" kern="1200">
                    <a:solidFill>
                      <a:schemeClr val="tx1">
                        <a:lumMod val="75000"/>
                        <a:lumOff val="25000"/>
                      </a:schemeClr>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5pPr>
              </a:lstStyle>
              <a:p>
                <a:r>
                  <a:rPr kumimoji="1" lang="zh-CN" altLang="en-US" dirty="0"/>
                  <a:t>矢量加法：</a:t>
                </a:r>
                <a:br>
                  <a:rPr kumimoji="1" lang="en-US" altLang="zh-CN" b="1" i="1" dirty="0">
                    <a:latin typeface="Cambria Math" panose="02040503050406030204" pitchFamily="18" charset="0"/>
                  </a:rPr>
                </a:br>
                <a14:m>
                  <m:oMath xmlns:m="http://schemas.openxmlformats.org/officeDocument/2006/math">
                    <m:r>
                      <a:rPr kumimoji="1" lang="en-US" altLang="zh-CN" b="1" i="1" smtClean="0">
                        <a:latin typeface="Cambria Math" panose="02040503050406030204" pitchFamily="18" charset="0"/>
                      </a:rPr>
                      <m:t>𝒙</m:t>
                    </m:r>
                    <m:r>
                      <a:rPr kumimoji="1" lang="en-US" altLang="en-US" b="0" i="1" smtClean="0">
                        <a:latin typeface="Cambria Math" panose="02040503050406030204" pitchFamily="18" charset="0"/>
                      </a:rPr>
                      <m:t>+</m:t>
                    </m:r>
                    <m:r>
                      <a:rPr kumimoji="1" lang="en-US" altLang="en-US" b="1" i="1" smtClean="0">
                        <a:latin typeface="Cambria Math" panose="02040503050406030204" pitchFamily="18" charset="0"/>
                      </a:rPr>
                      <m:t>𝒚</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CN" b="0" i="1" smtClean="0">
                                  <a:latin typeface="Cambria Math" panose="02040503050406030204" pitchFamily="18" charset="0"/>
                                </a:rPr>
                                <m:t>5</m:t>
                              </m:r>
                            </m:e>
                          </m:mr>
                          <m:mr>
                            <m:e>
                              <m:r>
                                <a:rPr kumimoji="1" lang="en-US" altLang="zh-CN" b="0" i="1" smtClean="0">
                                  <a:latin typeface="Cambria Math" panose="02040503050406030204" pitchFamily="18" charset="0"/>
                                </a:rPr>
                                <m:t>7</m:t>
                              </m:r>
                            </m:e>
                          </m:mr>
                          <m:mr>
                            <m:e>
                              <m:r>
                                <a:rPr kumimoji="1" lang="en-US" altLang="zh-CN" b="0" i="1" smtClean="0">
                                  <a:latin typeface="Cambria Math" panose="02040503050406030204" pitchFamily="18" charset="0"/>
                                </a:rPr>
                                <m:t>9</m:t>
                              </m:r>
                            </m:e>
                          </m:mr>
                        </m:m>
                      </m:e>
                    </m:d>
                  </m:oMath>
                </a14:m>
                <a:br>
                  <a:rPr kumimoji="1" lang="en-US" altLang="zh-CN" dirty="0"/>
                </a:br>
                <a:endParaRPr kumimoji="1" lang="en-US" altLang="zh-CN" dirty="0"/>
              </a:p>
              <a:p>
                <a:r>
                  <a:rPr kumimoji="1" lang="zh-CN" altLang="en-US" dirty="0"/>
                  <a:t>标量乘法</a:t>
                </a:r>
                <a:r>
                  <a:rPr kumimoji="1" lang="en-US" altLang="en-US" b="1" dirty="0"/>
                  <a:t>：</a:t>
                </a:r>
                <a:br>
                  <a:rPr kumimoji="1" lang="en-US" altLang="en-US" b="1" dirty="0"/>
                </a:br>
                <a14:m>
                  <m:oMath xmlns:m="http://schemas.openxmlformats.org/officeDocument/2006/math">
                    <m:r>
                      <a:rPr kumimoji="1" lang="en-US" altLang="en-US" b="0" i="0" smtClean="0">
                        <a:latin typeface="Cambria Math" panose="02040503050406030204" pitchFamily="18" charset="0"/>
                      </a:rPr>
                      <m:t>3</m:t>
                    </m:r>
                    <m:r>
                      <a:rPr kumimoji="1" lang="en-US" altLang="en-US" b="0" i="1" smtClean="0">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rPr>
                      <m:t>𝒙</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en-US" b="0" i="1" smtClean="0">
                                  <a:latin typeface="Cambria Math" panose="02040503050406030204" pitchFamily="18" charset="0"/>
                                </a:rPr>
                                <m:t>3</m:t>
                              </m:r>
                            </m:e>
                          </m:mr>
                          <m:mr>
                            <m:e>
                              <m:r>
                                <a:rPr kumimoji="1" lang="en-US" altLang="en-US" b="0" i="1" smtClean="0">
                                  <a:latin typeface="Cambria Math" panose="02040503050406030204" pitchFamily="18" charset="0"/>
                                </a:rPr>
                                <m:t>6</m:t>
                              </m:r>
                            </m:e>
                          </m:mr>
                          <m:mr>
                            <m:e>
                              <m:r>
                                <a:rPr kumimoji="1" lang="en-US" altLang="zh-CN" i="1">
                                  <a:latin typeface="Cambria Math" panose="02040503050406030204" pitchFamily="18" charset="0"/>
                                </a:rPr>
                                <m:t>9</m:t>
                              </m:r>
                            </m:e>
                          </m:mr>
                        </m:m>
                      </m:e>
                    </m:d>
                  </m:oMath>
                </a14:m>
                <a:br>
                  <a:rPr kumimoji="1" lang="en-US" altLang="zh-CN" dirty="0"/>
                </a:br>
                <a:endParaRPr kumimoji="1" lang="en-US" altLang="zh-CN" dirty="0"/>
              </a:p>
              <a:p>
                <a:r>
                  <a:rPr kumimoji="1" lang="en-US" altLang="zh-CN" dirty="0"/>
                  <a:t>E</a:t>
                </a:r>
                <a:r>
                  <a:rPr kumimoji="1" lang="en-US" altLang="en-US" dirty="0"/>
                  <a:t>lement-wise multiply</a:t>
                </a:r>
                <a:br>
                  <a:rPr kumimoji="1" lang="en-US" altLang="en-US" dirty="0"/>
                </a:br>
                <a:r>
                  <a:rPr kumimoji="1" lang="en-US" altLang="en-US" dirty="0"/>
                  <a:t>(</a:t>
                </a:r>
                <a:r>
                  <a:rPr lang="en-US" altLang="zh-CN" dirty="0"/>
                  <a:t>Hadamard product</a:t>
                </a:r>
                <a:r>
                  <a:rPr kumimoji="1" lang="en-US" altLang="en-US" dirty="0"/>
                  <a:t>)</a:t>
                </a:r>
                <a:r>
                  <a:rPr kumimoji="1" lang="zh-CN" altLang="en-US" dirty="0"/>
                  <a:t>：</a:t>
                </a:r>
                <a:br>
                  <a:rPr kumimoji="1" lang="en-US" altLang="zh-CN" dirty="0"/>
                </a:br>
                <a:br>
                  <a:rPr kumimoji="1" lang="en-US" altLang="zh-CN" dirty="0"/>
                </a:br>
                <a14:m>
                  <m:oMath xmlns:m="http://schemas.openxmlformats.org/officeDocument/2006/math">
                    <m:r>
                      <a:rPr kumimoji="1" lang="en-US" altLang="zh-CN" b="1" i="1">
                        <a:latin typeface="Cambria Math" panose="02040503050406030204" pitchFamily="18" charset="0"/>
                      </a:rPr>
                      <m:t>𝒙</m:t>
                    </m:r>
                    <m:r>
                      <a:rPr kumimoji="1" lang="en-US" altLang="en-US" i="1">
                        <a:latin typeface="Cambria Math" panose="02040503050406030204" pitchFamily="18" charset="0"/>
                        <a:ea typeface="Cambria Math" panose="02040503050406030204" pitchFamily="18" charset="0"/>
                      </a:rPr>
                      <m:t>∘</m:t>
                    </m:r>
                    <m:r>
                      <a:rPr kumimoji="1" lang="en-US" altLang="en-US" b="1" i="1">
                        <a:latin typeface="Cambria Math" panose="02040503050406030204" pitchFamily="18" charset="0"/>
                      </a:rPr>
                      <m:t>𝒚</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en-US" b="0" i="1" smtClean="0">
                                  <a:latin typeface="Cambria Math" panose="02040503050406030204" pitchFamily="18" charset="0"/>
                                </a:rPr>
                                <m:t>1</m:t>
                              </m:r>
                              <m:r>
                                <a:rPr kumimoji="1" lang="en-US" altLang="en-US" b="0" i="1" smtClean="0">
                                  <a:latin typeface="Cambria Math" panose="02040503050406030204" pitchFamily="18" charset="0"/>
                                </a:rPr>
                                <m:t>∗4</m:t>
                              </m:r>
                            </m:e>
                          </m:mr>
                          <m:mr>
                            <m:e>
                              <m:r>
                                <a:rPr kumimoji="1" lang="en-US" altLang="en-US" b="0" i="1" smtClean="0">
                                  <a:latin typeface="Cambria Math" panose="02040503050406030204" pitchFamily="18" charset="0"/>
                                </a:rPr>
                                <m:t>2∗5</m:t>
                              </m:r>
                            </m:e>
                          </m:mr>
                          <m:mr>
                            <m:e>
                              <m:r>
                                <a:rPr kumimoji="1" lang="en-US" altLang="en-US" b="0" i="1" smtClean="0">
                                  <a:latin typeface="Cambria Math" panose="02040503050406030204" pitchFamily="18" charset="0"/>
                                </a:rPr>
                                <m:t>3∗6</m:t>
                              </m:r>
                            </m:e>
                          </m:mr>
                        </m:m>
                      </m:e>
                    </m:d>
                    <m:r>
                      <a:rPr kumimoji="1" lang="en-US" altLang="en-US" b="0" i="1" smtClean="0">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en-US" b="0" i="1" smtClean="0">
                                  <a:latin typeface="Cambria Math" panose="02040503050406030204" pitchFamily="18" charset="0"/>
                                </a:rPr>
                                <m:t>4</m:t>
                              </m:r>
                            </m:e>
                          </m:mr>
                          <m:mr>
                            <m:e>
                              <m:r>
                                <a:rPr kumimoji="1" lang="en-US" altLang="en-US" b="0" i="1" smtClean="0">
                                  <a:latin typeface="Cambria Math" panose="02040503050406030204" pitchFamily="18" charset="0"/>
                                </a:rPr>
                                <m:t>10</m:t>
                              </m:r>
                            </m:e>
                          </m:mr>
                          <m:mr>
                            <m:e>
                              <m:r>
                                <a:rPr kumimoji="1" lang="en-US" altLang="en-US" b="0" i="1" smtClean="0">
                                  <a:latin typeface="Cambria Math" panose="02040503050406030204" pitchFamily="18" charset="0"/>
                                </a:rPr>
                                <m:t>18</m:t>
                              </m:r>
                            </m:e>
                          </m:mr>
                        </m:m>
                      </m:e>
                    </m:d>
                  </m:oMath>
                </a14:m>
                <a:br>
                  <a:rPr kumimoji="1" lang="en-US" altLang="zh-CN" dirty="0"/>
                </a:br>
                <a:endParaRPr kumimoji="1" lang="en-US" altLang="zh-CN" dirty="0"/>
              </a:p>
              <a:p>
                <a:r>
                  <a:rPr kumimoji="1" lang="zh-CN" altLang="en-US" dirty="0"/>
                  <a:t>数量积（点乘）：</a:t>
                </a:r>
                <a:br>
                  <a:rPr kumimoji="1" lang="en-US" altLang="zh-CN" dirty="0"/>
                </a:br>
                <a14:m>
                  <m:oMath xmlns:m="http://schemas.openxmlformats.org/officeDocument/2006/math">
                    <m:r>
                      <a:rPr kumimoji="1" lang="en-US" altLang="zh-CN" b="1" i="1">
                        <a:latin typeface="Cambria Math" panose="02040503050406030204" pitchFamily="18" charset="0"/>
                      </a:rPr>
                      <m:t>𝒙</m:t>
                    </m:r>
                    <m:r>
                      <a:rPr kumimoji="1" lang="en-US" altLang="en-US" i="1" smtClean="0">
                        <a:latin typeface="Cambria Math" panose="02040503050406030204" pitchFamily="18" charset="0"/>
                        <a:ea typeface="Cambria Math" panose="02040503050406030204" pitchFamily="18" charset="0"/>
                      </a:rPr>
                      <m:t>∙</m:t>
                    </m:r>
                    <m:r>
                      <a:rPr kumimoji="1" lang="en-US" altLang="en-US" b="1" i="1">
                        <a:latin typeface="Cambria Math" panose="02040503050406030204" pitchFamily="18" charset="0"/>
                      </a:rPr>
                      <m:t>𝒚</m:t>
                    </m:r>
                    <m:r>
                      <a:rPr kumimoji="1" lang="en-US" altLang="zh-CN" i="1">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1∗4+2∗5+3∗6</m:t>
                        </m:r>
                      </m:e>
                    </m:d>
                    <m:r>
                      <a:rPr kumimoji="1" lang="en-US" altLang="en-US" i="1">
                        <a:latin typeface="Cambria Math" panose="02040503050406030204" pitchFamily="18" charset="0"/>
                      </a:rPr>
                      <m:t>=</m:t>
                    </m:r>
                    <m:r>
                      <a:rPr kumimoji="1" lang="en-US" altLang="en-US" b="0" i="1" smtClean="0">
                        <a:latin typeface="Cambria Math" panose="02040503050406030204" pitchFamily="18" charset="0"/>
                      </a:rPr>
                      <m:t>32</m:t>
                    </m:r>
                  </m:oMath>
                </a14:m>
                <a:endParaRPr kumimoji="1" lang="en-US" altLang="zh-CN" dirty="0"/>
              </a:p>
              <a:p>
                <a:r>
                  <a:rPr kumimoji="1" lang="en-US" altLang="en-US" dirty="0"/>
                  <a:t>……</a:t>
                </a:r>
                <a:endParaRPr kumimoji="1" lang="en-US" altLang="zh-CN"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6426631" y="853439"/>
                <a:ext cx="5330521" cy="5633085"/>
              </a:xfrm>
              <a:prstGeom prst="rect">
                <a:avLst/>
              </a:prstGeom>
              <a:blipFill rotWithShape="1">
                <a:blip r:embed="rId3"/>
                <a:stretch>
                  <a:fillRect l="-8" t="-11" r="2" b="11"/>
                </a:stretch>
              </a:blipFill>
            </p:spPr>
            <p:txBody>
              <a:bodyPr/>
              <a:lstStyle/>
              <a:p>
                <a:r>
                  <a:rPr lang="zh-CN" altLang="en-US">
                    <a:noFill/>
                  </a:rPr>
                  <a:t> </a:t>
                </a:r>
              </a:p>
            </p:txBody>
          </p:sp>
        </mc:Fallback>
      </mc:AlternateContent>
      <p:sp>
        <p:nvSpPr>
          <p:cNvPr id="5" name="灯片编号占位符 4"/>
          <p:cNvSpPr>
            <a:spLocks noGrp="1"/>
          </p:cNvSpPr>
          <p:nvPr>
            <p:ph type="sldNum" sz="quarter" idx="26"/>
          </p:nvPr>
        </p:nvSpPr>
        <p:spPr/>
        <p:txBody>
          <a:bodyPr/>
          <a:lstStyle/>
          <a:p>
            <a:fld id="{B5CEABB6-07DC-46E8-9B57-56EC44A396E5}" type="slidenum">
              <a:rPr lang="en-US" altLang="zh-CN" smtClean="0"/>
              <a:t>16</a:t>
            </a:fld>
            <a:r>
              <a:rPr lang="en-US" altLang="zh-CN"/>
              <a:t>/75</a:t>
            </a:r>
            <a:endParaRPr lang="zh-CN" altLang="en-US" dirty="0"/>
          </a:p>
        </p:txBody>
      </p:sp>
      <p:sp>
        <p:nvSpPr>
          <p:cNvPr id="6" name="标题 1"/>
          <p:cNvSpPr txBox="1"/>
          <p:nvPr/>
        </p:nvSpPr>
        <p:spPr>
          <a:xfrm>
            <a:off x="623061" y="162560"/>
            <a:ext cx="4179571" cy="1019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r>
              <a:rPr kumimoji="1" lang="en-US" altLang="zh-CN"/>
              <a:t>4.2 </a:t>
            </a:r>
            <a:r>
              <a:rPr kumimoji="1" lang="zh-CN" altLang="en-US"/>
              <a:t>向量体系结构</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a:t>
            </a:r>
            <a:r>
              <a:rPr kumimoji="1" lang="en-US" altLang="en-US" dirty="0"/>
              <a:t> vector</a:t>
            </a:r>
            <a:endParaRPr kumimoji="1" lang="zh-CN" altLang="en-US" dirty="0"/>
          </a:p>
        </p:txBody>
      </p:sp>
      <p:sp>
        <p:nvSpPr>
          <p:cNvPr id="3" name="内容占位符 2"/>
          <p:cNvSpPr>
            <a:spLocks noGrp="1"/>
          </p:cNvSpPr>
          <p:nvPr>
            <p:ph sz="quarter" idx="23"/>
          </p:nvPr>
        </p:nvSpPr>
        <p:spPr>
          <a:xfrm>
            <a:off x="467360" y="2121780"/>
            <a:ext cx="11241024" cy="621420"/>
          </a:xfrm>
        </p:spPr>
        <p:txBody>
          <a:bodyPr/>
          <a:lstStyle/>
          <a:p>
            <a:r>
              <a:rPr kumimoji="1" lang="zh-CN" altLang="en-US" dirty="0">
                <a:solidFill>
                  <a:srgbClr val="C00000"/>
                </a:solidFill>
              </a:rPr>
              <a:t>向量</a:t>
            </a:r>
            <a:r>
              <a:rPr kumimoji="1" lang="zh-CN" altLang="en-US" dirty="0"/>
              <a:t>这种数据结构，以及向量的运算，和我们对</a:t>
            </a:r>
            <a:r>
              <a:rPr kumimoji="1" lang="en-US" altLang="zh-CN" dirty="0">
                <a:solidFill>
                  <a:srgbClr val="C00000"/>
                </a:solidFill>
              </a:rPr>
              <a:t>SIMD</a:t>
            </a:r>
            <a:r>
              <a:rPr kumimoji="1" lang="zh-CN" altLang="en-US" dirty="0"/>
              <a:t>的期待不谋而合</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17</a:t>
            </a:fld>
            <a:r>
              <a:rPr lang="en-US" altLang="zh-CN"/>
              <a:t>/75</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a:t>
            </a:r>
            <a:r>
              <a:rPr kumimoji="1" lang="zh-CN" altLang="en-US" dirty="0">
                <a:solidFill>
                  <a:srgbClr val="C00000"/>
                </a:solidFill>
              </a:rPr>
              <a:t>串行化</a:t>
            </a:r>
            <a:r>
              <a:rPr kumimoji="1" lang="zh-CN" altLang="en-US" dirty="0"/>
              <a:t>计算方式</a:t>
            </a:r>
          </a:p>
        </p:txBody>
      </p:sp>
      <mc:AlternateContent xmlns:mc="http://schemas.openxmlformats.org/markup-compatibility/2006" xmlns:a14="http://schemas.microsoft.com/office/drawing/2010/main">
        <mc:Choice Requires="a14">
          <p:sp>
            <p:nvSpPr>
              <p:cNvPr id="3" name="内容占位符 2"/>
              <p:cNvSpPr>
                <a:spLocks noGrp="1"/>
              </p:cNvSpPr>
              <p:nvPr>
                <p:ph sz="quarter" idx="23"/>
              </p:nvPr>
            </p:nvSpPr>
            <p:spPr/>
            <p:txBody>
              <a:bodyPr>
                <a:normAutofit lnSpcReduction="10000"/>
              </a:bodyPr>
              <a:lstStyle/>
              <a:p>
                <a:r>
                  <a:rPr kumimoji="1" lang="zh-CN" altLang="en-US" dirty="0"/>
                  <a:t>以计算</a:t>
                </a:r>
                <a:r>
                  <a:rPr kumimoji="1" lang="en-US" altLang="en-US" dirty="0"/>
                  <a:t> </a:t>
                </a:r>
                <a14:m>
                  <m:oMath xmlns:m="http://schemas.openxmlformats.org/officeDocument/2006/math">
                    <m:r>
                      <a:rPr kumimoji="1" lang="en-US" altLang="zh-CN" b="0" i="1" smtClean="0">
                        <a:latin typeface="Cambria Math" panose="02040503050406030204" pitchFamily="18" charset="0"/>
                      </a:rPr>
                      <m:t>𝐷</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𝐶</m:t>
                    </m:r>
                    <m:r>
                      <a:rPr kumimoji="1" lang="en-US" altLang="zh-CN" b="0" i="1" smtClean="0">
                        <a:latin typeface="Cambria Math" panose="02040503050406030204" pitchFamily="18" charset="0"/>
                        <a:ea typeface="Cambria Math" panose="02040503050406030204" pitchFamily="18" charset="0"/>
                      </a:rPr>
                      <m:t>)</m:t>
                    </m:r>
                  </m:oMath>
                </a14:m>
                <a:r>
                  <a:rPr kumimoji="1" lang="en-US" altLang="en-US" dirty="0"/>
                  <a:t> </a:t>
                </a:r>
                <a:r>
                  <a:rPr kumimoji="1" lang="zh-CN" altLang="en-US" dirty="0"/>
                  <a:t>为例</a:t>
                </a:r>
                <a:br>
                  <a:rPr kumimoji="1" lang="en-US" altLang="zh-CN" dirty="0"/>
                </a:br>
                <a:r>
                  <a:rPr kumimoji="1" lang="en-US" altLang="zh-CN" dirty="0"/>
                  <a:t>A</a:t>
                </a:r>
                <a:r>
                  <a:rPr kumimoji="1" lang="en-US" altLang="en-US" dirty="0"/>
                  <a:t>、B、C、D均为长度为N的向量</a:t>
                </a:r>
              </a:p>
              <a:p>
                <a:endParaRPr kumimoji="1" lang="en-US" altLang="en-US" dirty="0"/>
              </a:p>
              <a:p>
                <a:pPr marL="514350" indent="-514350">
                  <a:buFont typeface="+mj-lt"/>
                  <a:buAutoNum type="arabicPeriod"/>
                </a:pPr>
                <a:r>
                  <a:rPr kumimoji="1" lang="zh-CN" altLang="en-US" dirty="0"/>
                  <a:t>横向计算</a:t>
                </a:r>
                <a:endParaRPr kumimoji="1" lang="en-US" altLang="zh-CN" dirty="0"/>
              </a:p>
              <a:p>
                <a:pPr marL="514350" indent="-514350">
                  <a:buFont typeface="+mj-lt"/>
                  <a:buAutoNum type="arabicPeriod"/>
                </a:pPr>
                <a:r>
                  <a:rPr kumimoji="1" lang="zh-CN" altLang="en-US" dirty="0"/>
                  <a:t>纵向计算</a:t>
                </a:r>
                <a:endParaRPr kumimoji="1" lang="en-US" altLang="zh-CN" dirty="0"/>
              </a:p>
              <a:p>
                <a:pPr marL="514350" indent="-514350">
                  <a:buFont typeface="+mj-lt"/>
                  <a:buAutoNum type="arabicPeriod"/>
                </a:pPr>
                <a:r>
                  <a:rPr kumimoji="1" lang="zh-CN" altLang="en-US" dirty="0"/>
                  <a:t>纵横（分组）计算</a:t>
                </a:r>
              </a:p>
            </p:txBody>
          </p:sp>
        </mc:Choice>
        <mc:Fallback xmlns="">
          <p:sp>
            <p:nvSpPr>
              <p:cNvPr id="3" name="内容占位符 2"/>
              <p:cNvSpPr>
                <a:spLocks noRot="1" noChangeAspect="1" noMove="1" noResize="1" noEditPoints="1" noAdjustHandles="1" noChangeArrowheads="1" noChangeShapeType="1" noTextEdit="1"/>
              </p:cNvSpPr>
              <p:nvPr>
                <p:ph sz="quarter" idx="23"/>
              </p:nvPr>
            </p:nvSpPr>
            <p:spPr>
              <a:blipFill rotWithShape="1">
                <a:blip r:embed="rId2"/>
                <a:stretch>
                  <a:fillRect t="-7" b="16"/>
                </a:stretch>
              </a:blipFill>
            </p:spPr>
            <p:txBody>
              <a:bodyPr/>
              <a:lstStyle/>
              <a:p>
                <a:r>
                  <a:rPr lang="zh-CN" altLang="en-US">
                    <a:noFill/>
                  </a:rPr>
                  <a:t> </a:t>
                </a:r>
              </a:p>
            </p:txBody>
          </p:sp>
        </mc:Fallback>
      </mc:AlternateContent>
      <p:sp>
        <p:nvSpPr>
          <p:cNvPr id="5" name="灯片编号占位符 4"/>
          <p:cNvSpPr>
            <a:spLocks noGrp="1"/>
          </p:cNvSpPr>
          <p:nvPr>
            <p:ph type="sldNum" sz="quarter" idx="26"/>
          </p:nvPr>
        </p:nvSpPr>
        <p:spPr/>
        <p:txBody>
          <a:bodyPr/>
          <a:lstStyle/>
          <a:p>
            <a:fld id="{B5CEABB6-07DC-46E8-9B57-56EC44A396E5}" type="slidenum">
              <a:rPr lang="en-US" altLang="zh-CN" smtClean="0"/>
              <a:t>18</a:t>
            </a:fld>
            <a:r>
              <a:rPr lang="en-US" altLang="zh-CN"/>
              <a:t>/75</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1. </a:t>
            </a:r>
            <a:r>
              <a:rPr kumimoji="1" lang="zh-CN" altLang="en-US" dirty="0">
                <a:solidFill>
                  <a:srgbClr val="C00000"/>
                </a:solidFill>
              </a:rPr>
              <a:t>横向计算</a:t>
            </a:r>
          </a:p>
        </p:txBody>
      </p:sp>
      <p:sp>
        <p:nvSpPr>
          <p:cNvPr id="3" name="内容占位符 2"/>
          <p:cNvSpPr>
            <a:spLocks noGrp="1"/>
          </p:cNvSpPr>
          <p:nvPr>
            <p:ph sz="quarter" idx="23"/>
          </p:nvPr>
        </p:nvSpPr>
        <p:spPr/>
        <p:txBody>
          <a:bodyPr/>
          <a:lstStyle/>
          <a:p>
            <a:r>
              <a:rPr kumimoji="1" lang="zh-CN" altLang="en-US" dirty="0"/>
              <a:t>这种计算方式是在</a:t>
            </a:r>
            <a:r>
              <a:rPr kumimoji="1" lang="zh-CN" altLang="en-US" dirty="0">
                <a:solidFill>
                  <a:srgbClr val="C00000"/>
                </a:solidFill>
              </a:rPr>
              <a:t>标量处理器</a:t>
            </a:r>
            <a:r>
              <a:rPr kumimoji="1" lang="zh-CN" altLang="en-US" dirty="0"/>
              <a:t>上对向量的一般计算方式</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19</a:t>
            </a:fld>
            <a:r>
              <a:rPr lang="en-US" altLang="zh-CN"/>
              <a:t>/75</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9699" y="509215"/>
            <a:ext cx="8421688" cy="765180"/>
          </a:xfrm>
        </p:spPr>
        <p:txBody>
          <a:bodyPr>
            <a:normAutofit/>
          </a:bodyPr>
          <a:lstStyle/>
          <a:p>
            <a:pPr algn="l"/>
            <a:r>
              <a:rPr kumimoji="1" lang="zh-CN" altLang="en-US" sz="4000" dirty="0">
                <a:solidFill>
                  <a:srgbClr val="0070C0"/>
                </a:solidFill>
                <a:latin typeface="微软雅黑" panose="020B0503020204020204" pitchFamily="34" charset="-122"/>
                <a:ea typeface="微软雅黑" panose="020B0503020204020204" pitchFamily="34" charset="-122"/>
              </a:rPr>
              <a:t>数据级并行</a:t>
            </a:r>
            <a:r>
              <a:rPr kumimoji="1" lang="en-US" altLang="en-US" sz="4000" dirty="0">
                <a:latin typeface="微软雅黑" panose="020B0503020204020204" pitchFamily="34" charset="-122"/>
                <a:ea typeface="微软雅黑" panose="020B0503020204020204" pitchFamily="34" charset="-122"/>
              </a:rPr>
              <a:t>——</a:t>
            </a:r>
            <a:r>
              <a:rPr kumimoji="1" lang="zh-CN" altLang="en-US" sz="4000" dirty="0">
                <a:latin typeface="微软雅黑" panose="020B0503020204020204" pitchFamily="34" charset="-122"/>
                <a:ea typeface="微软雅黑" panose="020B0503020204020204" pitchFamily="34" charset="-122"/>
              </a:rPr>
              <a:t>任务场景</a:t>
            </a:r>
          </a:p>
        </p:txBody>
      </p:sp>
      <p:sp>
        <p:nvSpPr>
          <p:cNvPr id="3" name="文本占位符 2"/>
          <p:cNvSpPr>
            <a:spLocks noGrp="1"/>
          </p:cNvSpPr>
          <p:nvPr>
            <p:ph type="body" idx="1"/>
          </p:nvPr>
        </p:nvSpPr>
        <p:spPr/>
        <p:txBody>
          <a:bodyPr/>
          <a:lstStyle/>
          <a:p>
            <a:endParaRPr kumimoji="1" lang="zh-CN" altLang="en-US" dirty="0"/>
          </a:p>
        </p:txBody>
      </p:sp>
      <p:sp>
        <p:nvSpPr>
          <p:cNvPr id="4" name="文本占位符 3"/>
          <p:cNvSpPr>
            <a:spLocks noGrp="1"/>
          </p:cNvSpPr>
          <p:nvPr>
            <p:ph type="body" idx="15"/>
          </p:nvPr>
        </p:nvSpPr>
        <p:spPr/>
        <p:txBody>
          <a:bodyPr/>
          <a:lstStyle/>
          <a:p>
            <a:endParaRPr kumimoji="1" lang="zh-CN" altLang="en-US"/>
          </a:p>
        </p:txBody>
      </p:sp>
      <p:sp>
        <p:nvSpPr>
          <p:cNvPr id="5" name="文本占位符 4"/>
          <p:cNvSpPr>
            <a:spLocks noGrp="1"/>
          </p:cNvSpPr>
          <p:nvPr>
            <p:ph type="body" idx="16"/>
          </p:nvPr>
        </p:nvSpPr>
        <p:spPr/>
        <p:txBody>
          <a:bodyPr/>
          <a:lstStyle/>
          <a:p>
            <a:endParaRPr kumimoji="1" lang="zh-CN" altLang="en-US"/>
          </a:p>
        </p:txBody>
      </p:sp>
      <p:sp>
        <p:nvSpPr>
          <p:cNvPr id="6" name="内容占位符 5"/>
          <p:cNvSpPr>
            <a:spLocks noGrp="1"/>
          </p:cNvSpPr>
          <p:nvPr>
            <p:ph sz="half" idx="2"/>
          </p:nvPr>
        </p:nvSpPr>
        <p:spPr/>
        <p:txBody>
          <a:bodyPr/>
          <a:lstStyle/>
          <a:p>
            <a:r>
              <a:rPr kumimoji="1" lang="zh-CN" altLang="en-US" dirty="0">
                <a:latin typeface="微软雅黑 Light" panose="020B0502040204020203" pitchFamily="34" charset="-122"/>
                <a:ea typeface="微软雅黑 Light" panose="020B0502040204020203" pitchFamily="34" charset="-122"/>
              </a:rPr>
              <a:t>科学计算：矩阵运算</a:t>
            </a:r>
          </a:p>
        </p:txBody>
      </p:sp>
      <p:sp>
        <p:nvSpPr>
          <p:cNvPr id="7" name="内容占位符 6"/>
          <p:cNvSpPr>
            <a:spLocks noGrp="1"/>
          </p:cNvSpPr>
          <p:nvPr>
            <p:ph sz="quarter" idx="4"/>
          </p:nvPr>
        </p:nvSpPr>
        <p:spPr/>
        <p:txBody>
          <a:bodyPr>
            <a:normAutofit/>
          </a:bodyPr>
          <a:lstStyle/>
          <a:p>
            <a:r>
              <a:rPr kumimoji="1" lang="zh-CN" altLang="en-US" dirty="0">
                <a:latin typeface="微软雅黑 Light" panose="020B0502040204020203" pitchFamily="34" charset="-122"/>
                <a:ea typeface="微软雅黑 Light" panose="020B0502040204020203" pitchFamily="34" charset="-122"/>
              </a:rPr>
              <a:t>三维渲染</a:t>
            </a:r>
          </a:p>
        </p:txBody>
      </p:sp>
      <p:sp>
        <p:nvSpPr>
          <p:cNvPr id="8" name="内容占位符 7"/>
          <p:cNvSpPr>
            <a:spLocks noGrp="1"/>
          </p:cNvSpPr>
          <p:nvPr>
            <p:ph sz="half" idx="14"/>
          </p:nvPr>
        </p:nvSpPr>
        <p:spPr/>
        <p:txBody>
          <a:bodyPr/>
          <a:lstStyle/>
          <a:p>
            <a:r>
              <a:rPr kumimoji="1" lang="zh-CN" altLang="en-US" dirty="0">
                <a:latin typeface="微软雅黑 Light" panose="020B0502040204020203" pitchFamily="34" charset="-122"/>
                <a:ea typeface="微软雅黑 Light" panose="020B0502040204020203" pitchFamily="34" charset="-122"/>
              </a:rPr>
              <a:t>图像处理</a:t>
            </a:r>
          </a:p>
        </p:txBody>
      </p:sp>
      <p:pic>
        <p:nvPicPr>
          <p:cNvPr id="15" name="图片 14"/>
          <p:cNvPicPr>
            <a:picLocks noChangeAspect="1"/>
          </p:cNvPicPr>
          <p:nvPr/>
        </p:nvPicPr>
        <p:blipFill>
          <a:blip r:embed="rId2"/>
          <a:stretch>
            <a:fillRect/>
          </a:stretch>
        </p:blipFill>
        <p:spPr>
          <a:xfrm>
            <a:off x="1453262" y="2190517"/>
            <a:ext cx="2476966" cy="2476966"/>
          </a:xfrm>
          <a:prstGeom prst="rect">
            <a:avLst/>
          </a:prstGeom>
        </p:spPr>
      </p:pic>
      <p:pic>
        <p:nvPicPr>
          <p:cNvPr id="16" name="图片 15"/>
          <p:cNvPicPr>
            <a:picLocks noChangeAspect="1"/>
          </p:cNvPicPr>
          <p:nvPr/>
        </p:nvPicPr>
        <p:blipFill>
          <a:blip r:embed="rId3"/>
          <a:stretch>
            <a:fillRect/>
          </a:stretch>
        </p:blipFill>
        <p:spPr>
          <a:xfrm>
            <a:off x="4508500" y="2451100"/>
            <a:ext cx="3175000" cy="1955800"/>
          </a:xfrm>
          <a:prstGeom prst="rect">
            <a:avLst/>
          </a:prstGeom>
        </p:spPr>
      </p:pic>
      <p:pic>
        <p:nvPicPr>
          <p:cNvPr id="17" name="图片 16"/>
          <p:cNvPicPr>
            <a:picLocks noChangeAspect="1"/>
          </p:cNvPicPr>
          <p:nvPr/>
        </p:nvPicPr>
        <p:blipFill>
          <a:blip r:embed="rId4"/>
          <a:stretch>
            <a:fillRect/>
          </a:stretch>
        </p:blipFill>
        <p:spPr>
          <a:xfrm>
            <a:off x="7938210" y="2652841"/>
            <a:ext cx="3124093" cy="1754059"/>
          </a:xfrm>
          <a:prstGeom prst="rect">
            <a:avLst/>
          </a:prstGeom>
        </p:spPr>
      </p:pic>
      <p:sp>
        <p:nvSpPr>
          <p:cNvPr id="12" name="标题 1"/>
          <p:cNvSpPr txBox="1"/>
          <p:nvPr/>
        </p:nvSpPr>
        <p:spPr>
          <a:xfrm>
            <a:off x="0" y="102307"/>
            <a:ext cx="5219701" cy="109373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1. </a:t>
            </a:r>
            <a:r>
              <a:rPr kumimoji="1" lang="zh-CN" altLang="en-US" dirty="0">
                <a:solidFill>
                  <a:srgbClr val="C00000"/>
                </a:solidFill>
              </a:rPr>
              <a:t>横向计算</a:t>
            </a:r>
          </a:p>
        </p:txBody>
      </p:sp>
      <p:sp>
        <p:nvSpPr>
          <p:cNvPr id="3" name="内容占位符 2"/>
          <p:cNvSpPr>
            <a:spLocks noGrp="1"/>
          </p:cNvSpPr>
          <p:nvPr>
            <p:ph sz="quarter" idx="23"/>
          </p:nvPr>
        </p:nvSpPr>
        <p:spPr>
          <a:xfrm>
            <a:off x="1447800" y="1521858"/>
            <a:ext cx="9296400" cy="4834494"/>
          </a:xfrm>
        </p:spPr>
        <p:txBody>
          <a:bodyPr>
            <a:normAutofit fontScale="92500" lnSpcReduction="20000"/>
          </a:bodyPr>
          <a:lstStyle/>
          <a:p>
            <a:pPr marL="628650" indent="-457200">
              <a:lnSpc>
                <a:spcPct val="120000"/>
              </a:lnSpc>
              <a:spcBef>
                <a:spcPts val="500"/>
              </a:spcBef>
            </a:pPr>
            <a:r>
              <a:rPr lang="zh-CN" altLang="en-US" dirty="0"/>
              <a:t>向量计算是按行的方式从左到右横向地进行。</a:t>
            </a:r>
          </a:p>
          <a:p>
            <a:pPr lvl="1">
              <a:lnSpc>
                <a:spcPct val="120000"/>
              </a:lnSpc>
              <a:spcBef>
                <a:spcPts val="500"/>
              </a:spcBef>
            </a:pPr>
            <a:r>
              <a:rPr lang="zh-CN" altLang="en-US" b="1" dirty="0">
                <a:latin typeface="宋体" panose="02010600030101010101" pitchFamily="2" charset="-122"/>
              </a:rPr>
              <a:t>先计算：   </a:t>
            </a:r>
            <a:r>
              <a:rPr lang="en-US" altLang="zh-CN" b="1" i="1" dirty="0">
                <a:latin typeface="宋体" panose="02010600030101010101" pitchFamily="2" charset="-122"/>
              </a:rPr>
              <a:t>d</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a</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b</a:t>
            </a:r>
            <a:r>
              <a:rPr lang="en-US" altLang="zh-CN" b="1" baseline="-25000" dirty="0">
                <a:latin typeface="宋体" panose="02010600030101010101" pitchFamily="2" charset="-122"/>
              </a:rPr>
              <a:t>1</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baseline="-25000" dirty="0">
                <a:latin typeface="宋体" panose="02010600030101010101" pitchFamily="2" charset="-122"/>
              </a:rPr>
              <a:t>1</a:t>
            </a:r>
            <a:r>
              <a:rPr lang="en-US" altLang="zh-CN" b="1" dirty="0">
                <a:latin typeface="宋体" panose="02010600030101010101" pitchFamily="2" charset="-122"/>
              </a:rPr>
              <a:t>)</a:t>
            </a:r>
          </a:p>
          <a:p>
            <a:pPr lvl="1">
              <a:lnSpc>
                <a:spcPct val="120000"/>
              </a:lnSpc>
              <a:spcBef>
                <a:spcPts val="500"/>
              </a:spcBef>
            </a:pPr>
            <a:r>
              <a:rPr lang="zh-CN" altLang="en-US" b="1" dirty="0">
                <a:latin typeface="宋体" panose="02010600030101010101" pitchFamily="2" charset="-122"/>
              </a:rPr>
              <a:t>再计算：   </a:t>
            </a:r>
            <a:r>
              <a:rPr lang="en-US" altLang="zh-CN" b="1" i="1" dirty="0">
                <a:latin typeface="宋体" panose="02010600030101010101" pitchFamily="2" charset="-122"/>
              </a:rPr>
              <a:t>d</a:t>
            </a:r>
            <a:r>
              <a:rPr lang="en-US" altLang="zh-CN" b="1" baseline="-25000" dirty="0">
                <a:latin typeface="宋体" panose="02010600030101010101" pitchFamily="2" charset="-122"/>
              </a:rPr>
              <a:t>2</a:t>
            </a:r>
            <a:r>
              <a:rPr lang="en-US" altLang="zh-CN" b="1" dirty="0">
                <a:latin typeface="宋体" panose="02010600030101010101" pitchFamily="2" charset="-122"/>
              </a:rPr>
              <a:t>←</a:t>
            </a:r>
            <a:r>
              <a:rPr lang="en-US" altLang="zh-CN" b="1" i="1" dirty="0">
                <a:latin typeface="宋体" panose="02010600030101010101" pitchFamily="2" charset="-122"/>
              </a:rPr>
              <a:t>a</a:t>
            </a:r>
            <a:r>
              <a:rPr lang="en-US" altLang="zh-CN" b="1" baseline="-25000" dirty="0">
                <a:latin typeface="宋体" panose="02010600030101010101" pitchFamily="2" charset="-122"/>
              </a:rPr>
              <a:t>2</a:t>
            </a:r>
            <a:r>
              <a:rPr lang="en-US" altLang="zh-CN" b="1" dirty="0">
                <a:latin typeface="宋体" panose="02010600030101010101" pitchFamily="2" charset="-122"/>
              </a:rPr>
              <a:t>×(</a:t>
            </a:r>
            <a:r>
              <a:rPr lang="en-US" altLang="zh-CN" b="1" i="1" dirty="0">
                <a:latin typeface="宋体" panose="02010600030101010101" pitchFamily="2" charset="-122"/>
              </a:rPr>
              <a:t>b</a:t>
            </a:r>
            <a:r>
              <a:rPr lang="en-US" altLang="zh-CN" b="1" baseline="-25000" dirty="0">
                <a:latin typeface="宋体" panose="02010600030101010101" pitchFamily="2" charset="-122"/>
              </a:rPr>
              <a:t>2</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baseline="-25000" dirty="0">
                <a:latin typeface="宋体" panose="02010600030101010101" pitchFamily="2" charset="-122"/>
              </a:rPr>
              <a:t>2</a:t>
            </a:r>
            <a:r>
              <a:rPr lang="en-US" altLang="zh-CN" b="1" dirty="0">
                <a:latin typeface="宋体" panose="02010600030101010101" pitchFamily="2" charset="-122"/>
              </a:rPr>
              <a:t>)</a:t>
            </a:r>
          </a:p>
          <a:p>
            <a:pPr lvl="1">
              <a:lnSpc>
                <a:spcPct val="120000"/>
              </a:lnSpc>
              <a:spcBef>
                <a:spcPts val="500"/>
              </a:spcBef>
            </a:pPr>
            <a:r>
              <a:rPr lang="en-US" altLang="zh-CN" b="1" dirty="0">
                <a:latin typeface="宋体" panose="02010600030101010101" pitchFamily="2" charset="-122"/>
              </a:rPr>
              <a:t>                ……</a:t>
            </a:r>
          </a:p>
          <a:p>
            <a:pPr lvl="1">
              <a:lnSpc>
                <a:spcPct val="120000"/>
              </a:lnSpc>
              <a:spcBef>
                <a:spcPts val="500"/>
              </a:spcBef>
            </a:pPr>
            <a:r>
              <a:rPr lang="zh-CN" altLang="en-US" b="1" dirty="0">
                <a:latin typeface="宋体" panose="02010600030101010101" pitchFamily="2" charset="-122"/>
              </a:rPr>
              <a:t>最后计算：</a:t>
            </a:r>
            <a:r>
              <a:rPr lang="zh-CN" altLang="en-US" b="1" i="1" dirty="0">
                <a:latin typeface="宋体" panose="02010600030101010101" pitchFamily="2" charset="-122"/>
              </a:rPr>
              <a:t> </a:t>
            </a:r>
            <a:r>
              <a:rPr lang="en-US" altLang="zh-CN" b="1" i="1" dirty="0" err="1">
                <a:latin typeface="宋体" panose="02010600030101010101" pitchFamily="2" charset="-122"/>
              </a:rPr>
              <a:t>d</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a</a:t>
            </a:r>
            <a:r>
              <a:rPr lang="en-US" altLang="zh-CN" b="1" i="1" baseline="-25000" dirty="0" err="1">
                <a:latin typeface="宋体" panose="02010600030101010101" pitchFamily="2" charset="-122"/>
              </a:rPr>
              <a:t>N</a:t>
            </a:r>
            <a:r>
              <a:rPr lang="en-US" altLang="zh-CN" b="1" dirty="0">
                <a:latin typeface="宋体" panose="02010600030101010101" pitchFamily="2" charset="-122"/>
              </a:rPr>
              <a:t>×(</a:t>
            </a:r>
            <a:r>
              <a:rPr lang="en-US" altLang="zh-CN" b="1" i="1" dirty="0" err="1">
                <a:latin typeface="宋体" panose="02010600030101010101" pitchFamily="2" charset="-122"/>
              </a:rPr>
              <a:t>b</a:t>
            </a:r>
            <a:r>
              <a:rPr lang="en-US" altLang="zh-CN" b="1" i="1" baseline="-25000" dirty="0" err="1">
                <a:latin typeface="宋体" panose="02010600030101010101" pitchFamily="2" charset="-122"/>
              </a:rPr>
              <a:t>N</a:t>
            </a:r>
            <a:r>
              <a:rPr lang="zh-CN" altLang="en-US" b="1" dirty="0">
                <a:latin typeface="宋体" panose="02010600030101010101" pitchFamily="2" charset="-122"/>
              </a:rPr>
              <a:t>＋</a:t>
            </a:r>
            <a:r>
              <a:rPr lang="en-US" altLang="zh-CN" b="1" i="1" dirty="0" err="1">
                <a:latin typeface="宋体" panose="02010600030101010101" pitchFamily="2" charset="-122"/>
              </a:rPr>
              <a:t>c</a:t>
            </a:r>
            <a:r>
              <a:rPr lang="en-US" altLang="zh-CN" b="1" i="1" baseline="-25000" dirty="0" err="1">
                <a:latin typeface="宋体" panose="02010600030101010101" pitchFamily="2" charset="-122"/>
              </a:rPr>
              <a:t>N</a:t>
            </a:r>
            <a:r>
              <a:rPr lang="en-US" altLang="zh-CN" b="1" dirty="0">
                <a:latin typeface="宋体" panose="02010600030101010101" pitchFamily="2" charset="-122"/>
              </a:rPr>
              <a:t>)</a:t>
            </a:r>
          </a:p>
          <a:p>
            <a:pPr lvl="1">
              <a:lnSpc>
                <a:spcPct val="120000"/>
              </a:lnSpc>
              <a:spcBef>
                <a:spcPts val="500"/>
              </a:spcBef>
            </a:pPr>
            <a:endParaRPr lang="en-US" altLang="zh-CN" dirty="0">
              <a:latin typeface="宋体" panose="02010600030101010101" pitchFamily="2" charset="-122"/>
            </a:endParaRPr>
          </a:p>
          <a:p>
            <a:pPr marL="628650" indent="-457200">
              <a:lnSpc>
                <a:spcPct val="120000"/>
              </a:lnSpc>
              <a:spcBef>
                <a:spcPts val="500"/>
              </a:spcBef>
            </a:pPr>
            <a:r>
              <a:rPr lang="zh-CN" altLang="en-US" dirty="0">
                <a:latin typeface="宋体" panose="02010600030101010101" pitchFamily="2" charset="-122"/>
              </a:rPr>
              <a:t>组成循环程序进行处理。</a:t>
            </a:r>
          </a:p>
          <a:p>
            <a:pPr lvl="1">
              <a:lnSpc>
                <a:spcPct val="120000"/>
              </a:lnSpc>
              <a:spcBef>
                <a:spcPts val="500"/>
              </a:spcBef>
              <a:buNone/>
            </a:pPr>
            <a:r>
              <a:rPr lang="zh-CN" altLang="en-US" b="1" dirty="0">
                <a:latin typeface="宋体" panose="02010600030101010101" pitchFamily="2" charset="-122"/>
              </a:rPr>
              <a:t>      </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i</a:t>
            </a:r>
            <a:r>
              <a:rPr lang="en-US" altLang="zh-CN" b="1" dirty="0" err="1">
                <a:latin typeface="宋体" panose="02010600030101010101" pitchFamily="2" charset="-122"/>
              </a:rPr>
              <a:t>←</a:t>
            </a:r>
            <a:r>
              <a:rPr lang="en-US" altLang="zh-CN" b="1" i="1" dirty="0" err="1">
                <a:latin typeface="宋体" panose="02010600030101010101" pitchFamily="2" charset="-122"/>
              </a:rPr>
              <a:t>b</a:t>
            </a:r>
            <a:r>
              <a:rPr lang="en-US" altLang="zh-CN" b="1" i="1" baseline="-25000" dirty="0" err="1">
                <a:latin typeface="宋体" panose="02010600030101010101" pitchFamily="2" charset="-122"/>
              </a:rPr>
              <a:t>i</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i="1" baseline="-25000" dirty="0">
                <a:latin typeface="宋体" panose="02010600030101010101" pitchFamily="2" charset="-122"/>
              </a:rPr>
              <a:t>i</a:t>
            </a:r>
          </a:p>
          <a:p>
            <a:pPr lvl="1">
              <a:lnSpc>
                <a:spcPct val="120000"/>
              </a:lnSpc>
              <a:spcBef>
                <a:spcPts val="500"/>
              </a:spcBef>
              <a:buNone/>
            </a:pPr>
            <a:r>
              <a:rPr lang="en-US" altLang="zh-CN" b="1" dirty="0">
                <a:latin typeface="宋体" panose="02010600030101010101" pitchFamily="2" charset="-122"/>
              </a:rPr>
              <a:t>      </a:t>
            </a:r>
            <a:r>
              <a:rPr lang="en-US" altLang="zh-CN" b="1" i="1" dirty="0" err="1">
                <a:latin typeface="宋体" panose="02010600030101010101" pitchFamily="2" charset="-122"/>
              </a:rPr>
              <a:t>d</a:t>
            </a:r>
            <a:r>
              <a:rPr lang="en-US" altLang="zh-CN" b="1" i="1" baseline="-25000" dirty="0" err="1">
                <a:latin typeface="宋体" panose="02010600030101010101" pitchFamily="2" charset="-122"/>
              </a:rPr>
              <a:t>i</a:t>
            </a:r>
            <a:r>
              <a:rPr lang="en-US" altLang="zh-CN" b="1" dirty="0" err="1">
                <a:latin typeface="宋体" panose="02010600030101010101" pitchFamily="2" charset="-122"/>
              </a:rPr>
              <a:t>←</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i</a:t>
            </a:r>
            <a:r>
              <a:rPr lang="en-US" altLang="zh-CN" b="1" dirty="0" err="1">
                <a:latin typeface="宋体" panose="02010600030101010101" pitchFamily="2" charset="-122"/>
              </a:rPr>
              <a:t>×</a:t>
            </a:r>
            <a:r>
              <a:rPr lang="en-US" altLang="zh-CN" b="1" i="1" dirty="0" err="1">
                <a:latin typeface="宋体" panose="02010600030101010101" pitchFamily="2" charset="-122"/>
              </a:rPr>
              <a:t>a</a:t>
            </a:r>
            <a:r>
              <a:rPr lang="en-US" altLang="zh-CN" b="1" i="1" baseline="-25000" dirty="0" err="1">
                <a:latin typeface="宋体" panose="02010600030101010101" pitchFamily="2" charset="-122"/>
              </a:rPr>
              <a:t>i</a:t>
            </a:r>
            <a:endParaRPr lang="en-US" altLang="zh-CN" b="1" i="1" baseline="-25000" dirty="0">
              <a:latin typeface="宋体" panose="02010600030101010101" pitchFamily="2" charset="-122"/>
            </a:endParaRPr>
          </a:p>
          <a:p>
            <a:pPr lvl="1">
              <a:lnSpc>
                <a:spcPct val="120000"/>
              </a:lnSpc>
              <a:spcBef>
                <a:spcPts val="500"/>
              </a:spcBef>
            </a:pPr>
            <a:r>
              <a:rPr lang="zh-CN" altLang="en-US" dirty="0"/>
              <a:t>数据相关：</a:t>
            </a:r>
            <a:r>
              <a:rPr lang="en-US" altLang="zh-CN" i="1" dirty="0">
                <a:solidFill>
                  <a:srgbClr val="C00000"/>
                </a:solidFill>
                <a:latin typeface="宋体" panose="02010600030101010101" pitchFamily="2" charset="-122"/>
              </a:rPr>
              <a:t>N</a:t>
            </a:r>
            <a:r>
              <a:rPr lang="zh-CN" altLang="en-US" dirty="0">
                <a:solidFill>
                  <a:srgbClr val="C00000"/>
                </a:solidFill>
                <a:latin typeface="宋体" panose="02010600030101010101" pitchFamily="2" charset="-122"/>
              </a:rPr>
              <a:t>次</a:t>
            </a:r>
            <a:r>
              <a:rPr lang="zh-CN" altLang="en-US" dirty="0">
                <a:latin typeface="宋体" panose="02010600030101010101" pitchFamily="2" charset="-122"/>
              </a:rPr>
              <a:t>   功能切换：</a:t>
            </a:r>
            <a:r>
              <a:rPr lang="en-US" altLang="zh-CN" dirty="0">
                <a:solidFill>
                  <a:srgbClr val="C00000"/>
                </a:solidFill>
                <a:latin typeface="宋体" panose="02010600030101010101" pitchFamily="2" charset="-122"/>
              </a:rPr>
              <a:t>2</a:t>
            </a:r>
            <a:r>
              <a:rPr lang="en-US" altLang="zh-CN" i="1" dirty="0">
                <a:solidFill>
                  <a:srgbClr val="C00000"/>
                </a:solidFill>
                <a:latin typeface="宋体" panose="02010600030101010101" pitchFamily="2" charset="-122"/>
              </a:rPr>
              <a:t>N</a:t>
            </a:r>
            <a:r>
              <a:rPr lang="zh-CN" altLang="en-US" dirty="0">
                <a:solidFill>
                  <a:srgbClr val="C00000"/>
                </a:solidFill>
                <a:latin typeface="宋体" panose="02010600030101010101" pitchFamily="2" charset="-122"/>
              </a:rPr>
              <a:t>次</a:t>
            </a:r>
            <a:endParaRPr lang="zh-CN" altLang="en-US" dirty="0">
              <a:solidFill>
                <a:srgbClr val="C00000"/>
              </a:solidFill>
            </a:endParaRPr>
          </a:p>
          <a:p>
            <a:pPr marL="628650" indent="-457200">
              <a:lnSpc>
                <a:spcPct val="120000"/>
              </a:lnSpc>
              <a:spcBef>
                <a:spcPts val="500"/>
              </a:spcBef>
            </a:pPr>
            <a:r>
              <a:rPr lang="zh-CN" altLang="en-US" dirty="0">
                <a:solidFill>
                  <a:srgbClr val="C00000"/>
                </a:solidFill>
              </a:rPr>
              <a:t>不适合于向量处理机的并行处理。</a:t>
            </a:r>
            <a:endParaRPr kumimoji="1" lang="zh-CN" altLang="en-US" dirty="0">
              <a:solidFill>
                <a:srgbClr val="C00000"/>
              </a:solidFill>
            </a:endParaRP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20</a:t>
            </a:fld>
            <a:r>
              <a:rPr lang="en-US" altLang="zh-CN"/>
              <a:t>/75</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2. </a:t>
            </a:r>
            <a:r>
              <a:rPr kumimoji="1" lang="zh-CN" altLang="en-US" dirty="0">
                <a:solidFill>
                  <a:srgbClr val="C00000"/>
                </a:solidFill>
              </a:rPr>
              <a:t>纵向计算</a:t>
            </a:r>
          </a:p>
        </p:txBody>
      </p:sp>
      <p:sp>
        <p:nvSpPr>
          <p:cNvPr id="3" name="内容占位符 2"/>
          <p:cNvSpPr>
            <a:spLocks noGrp="1"/>
          </p:cNvSpPr>
          <p:nvPr>
            <p:ph sz="quarter" idx="23"/>
          </p:nvPr>
        </p:nvSpPr>
        <p:spPr>
          <a:xfrm>
            <a:off x="1447800" y="2121780"/>
            <a:ext cx="9906000" cy="3657320"/>
          </a:xfrm>
        </p:spPr>
        <p:txBody>
          <a:bodyPr/>
          <a:lstStyle/>
          <a:p>
            <a:pPr>
              <a:lnSpc>
                <a:spcPct val="150000"/>
              </a:lnSpc>
            </a:pPr>
            <a:r>
              <a:rPr kumimoji="1" lang="zh-CN" altLang="en-US" dirty="0"/>
              <a:t>刚才的计算方式中，数据相关和功能切换随着向量长度增长而增长，硬件开销过大，并不是最优的向量计算方式</a:t>
            </a:r>
            <a:endParaRPr kumimoji="1" lang="en-US" altLang="zh-CN" dirty="0"/>
          </a:p>
          <a:p>
            <a:pPr>
              <a:lnSpc>
                <a:spcPct val="150000"/>
              </a:lnSpc>
            </a:pPr>
            <a:r>
              <a:rPr kumimoji="1" lang="zh-CN" altLang="en-US" dirty="0"/>
              <a:t>下面介绍的纵向的计算方式更适合于进行向量计算</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21</a:t>
            </a:fld>
            <a:r>
              <a:rPr lang="en-US" altLang="zh-CN"/>
              <a:t>/75</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2. </a:t>
            </a:r>
            <a:r>
              <a:rPr kumimoji="1" lang="zh-CN" altLang="en-US" dirty="0">
                <a:solidFill>
                  <a:srgbClr val="C00000"/>
                </a:solidFill>
              </a:rPr>
              <a:t>纵向计算</a:t>
            </a:r>
          </a:p>
        </p:txBody>
      </p:sp>
      <p:sp>
        <p:nvSpPr>
          <p:cNvPr id="3" name="内容占位符 2"/>
          <p:cNvSpPr>
            <a:spLocks noGrp="1"/>
          </p:cNvSpPr>
          <p:nvPr>
            <p:ph sz="quarter" idx="23"/>
          </p:nvPr>
        </p:nvSpPr>
        <p:spPr>
          <a:xfrm>
            <a:off x="1447800" y="1521858"/>
            <a:ext cx="9296400" cy="4834494"/>
          </a:xfrm>
        </p:spPr>
        <p:txBody>
          <a:bodyPr>
            <a:normAutofit/>
          </a:bodyPr>
          <a:lstStyle/>
          <a:p>
            <a:pPr marL="1085850" lvl="1" indent="-457200">
              <a:spcBef>
                <a:spcPts val="500"/>
              </a:spcBef>
            </a:pPr>
            <a:r>
              <a:rPr lang="zh-CN" altLang="en-US" dirty="0"/>
              <a:t>向量计算是按列的方式从上到下纵向地进行。</a:t>
            </a:r>
          </a:p>
          <a:p>
            <a:pPr lvl="2" indent="-438150">
              <a:spcBef>
                <a:spcPts val="500"/>
              </a:spcBef>
              <a:buNone/>
            </a:pPr>
            <a:r>
              <a:rPr lang="zh-CN" altLang="en-US" b="1" dirty="0">
                <a:latin typeface="宋体" panose="02010600030101010101" pitchFamily="2" charset="-122"/>
              </a:rPr>
              <a:t>         </a:t>
            </a:r>
            <a:r>
              <a:rPr lang="en-US" altLang="zh-CN" b="1" i="1" dirty="0">
                <a:latin typeface="宋体" panose="02010600030101010101" pitchFamily="2" charset="-122"/>
              </a:rPr>
              <a:t>k</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b</a:t>
            </a:r>
            <a:r>
              <a:rPr lang="en-US" altLang="zh-CN" b="1" baseline="-25000" dirty="0">
                <a:latin typeface="宋体" panose="02010600030101010101" pitchFamily="2" charset="-122"/>
              </a:rPr>
              <a:t>1</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baseline="-25000" dirty="0">
                <a:latin typeface="宋体" panose="02010600030101010101" pitchFamily="2" charset="-122"/>
              </a:rPr>
              <a:t>1</a:t>
            </a:r>
            <a:r>
              <a:rPr lang="en-US" altLang="zh-CN" b="1" dirty="0">
                <a:latin typeface="宋体" panose="02010600030101010101" pitchFamily="2" charset="-122"/>
              </a:rPr>
              <a:t>             </a:t>
            </a:r>
            <a:r>
              <a:rPr lang="en-US" altLang="zh-CN" b="1" i="1" dirty="0">
                <a:latin typeface="宋体" panose="02010600030101010101" pitchFamily="2" charset="-122"/>
              </a:rPr>
              <a:t>d</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k</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a</a:t>
            </a:r>
            <a:r>
              <a:rPr lang="en-US" altLang="zh-CN" b="1" baseline="-25000" dirty="0">
                <a:latin typeface="宋体" panose="02010600030101010101" pitchFamily="2" charset="-122"/>
              </a:rPr>
              <a:t>1</a:t>
            </a:r>
          </a:p>
          <a:p>
            <a:pPr lvl="2" indent="-438150">
              <a:spcBef>
                <a:spcPts val="500"/>
              </a:spcBef>
              <a:buNone/>
            </a:pPr>
            <a:r>
              <a:rPr lang="zh-CN" altLang="en-US" b="1" dirty="0">
                <a:latin typeface="宋体" panose="02010600030101010101" pitchFamily="2" charset="-122"/>
              </a:rPr>
              <a:t>先计算   </a:t>
            </a:r>
            <a:r>
              <a:rPr lang="en-US" altLang="zh-CN" b="1" dirty="0">
                <a:latin typeface="宋体" panose="02010600030101010101" pitchFamily="2" charset="-122"/>
              </a:rPr>
              <a:t>……        </a:t>
            </a:r>
            <a:r>
              <a:rPr lang="zh-CN" altLang="en-US" b="1" dirty="0">
                <a:latin typeface="宋体" panose="02010600030101010101" pitchFamily="2" charset="-122"/>
              </a:rPr>
              <a:t>再计算    </a:t>
            </a:r>
            <a:r>
              <a:rPr lang="en-US" altLang="zh-CN" b="1" dirty="0">
                <a:latin typeface="宋体" panose="02010600030101010101" pitchFamily="2" charset="-122"/>
              </a:rPr>
              <a:t>……</a:t>
            </a:r>
          </a:p>
          <a:p>
            <a:pPr lvl="2" indent="-438150">
              <a:spcBef>
                <a:spcPts val="500"/>
              </a:spcBef>
              <a:buNone/>
            </a:pPr>
            <a:r>
              <a:rPr lang="en-US" altLang="zh-CN" b="1" dirty="0">
                <a:latin typeface="宋体" panose="02010600030101010101" pitchFamily="2" charset="-122"/>
              </a:rPr>
              <a:t>         </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b</a:t>
            </a:r>
            <a:r>
              <a:rPr lang="en-US" altLang="zh-CN" b="1" i="1" baseline="-25000" dirty="0" err="1">
                <a:latin typeface="宋体" panose="02010600030101010101" pitchFamily="2" charset="-122"/>
              </a:rPr>
              <a:t>N</a:t>
            </a:r>
            <a:r>
              <a:rPr lang="zh-CN" altLang="en-US" b="1" dirty="0">
                <a:latin typeface="宋体" panose="02010600030101010101" pitchFamily="2" charset="-122"/>
              </a:rPr>
              <a:t>＋</a:t>
            </a:r>
            <a:r>
              <a:rPr lang="en-US" altLang="zh-CN" b="1" i="1" dirty="0" err="1">
                <a:latin typeface="宋体" panose="02010600030101010101" pitchFamily="2" charset="-122"/>
              </a:rPr>
              <a:t>c</a:t>
            </a:r>
            <a:r>
              <a:rPr lang="en-US" altLang="zh-CN" b="1" i="1" baseline="-25000" dirty="0" err="1">
                <a:latin typeface="宋体" panose="02010600030101010101" pitchFamily="2" charset="-122"/>
              </a:rPr>
              <a:t>N</a:t>
            </a:r>
            <a:r>
              <a:rPr lang="en-US" altLang="zh-CN" b="1" dirty="0">
                <a:latin typeface="宋体" panose="02010600030101010101" pitchFamily="2" charset="-122"/>
              </a:rPr>
              <a:t>             </a:t>
            </a:r>
            <a:r>
              <a:rPr lang="en-US" altLang="zh-CN" b="1" i="1" dirty="0" err="1">
                <a:latin typeface="宋体" panose="02010600030101010101" pitchFamily="2" charset="-122"/>
              </a:rPr>
              <a:t>d</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a</a:t>
            </a:r>
            <a:r>
              <a:rPr lang="en-US" altLang="zh-CN" b="1" i="1" baseline="-25000" dirty="0" err="1">
                <a:latin typeface="宋体" panose="02010600030101010101" pitchFamily="2" charset="-122"/>
              </a:rPr>
              <a:t>N</a:t>
            </a:r>
            <a:endParaRPr lang="en-US" altLang="zh-CN" b="1" i="1" baseline="-25000" dirty="0">
              <a:latin typeface="宋体" panose="02010600030101010101" pitchFamily="2" charset="-122"/>
            </a:endParaRPr>
          </a:p>
          <a:p>
            <a:pPr marL="1085850" lvl="1" indent="-457200">
              <a:spcBef>
                <a:spcPts val="500"/>
              </a:spcBef>
            </a:pPr>
            <a:endParaRPr lang="en-US" altLang="zh-CN" dirty="0"/>
          </a:p>
          <a:p>
            <a:pPr marL="1085850" lvl="1" indent="-457200">
              <a:spcBef>
                <a:spcPts val="500"/>
              </a:spcBef>
            </a:pPr>
            <a:r>
              <a:rPr lang="zh-CN" altLang="en-US" dirty="0"/>
              <a:t>表示成向量指令：</a:t>
            </a:r>
          </a:p>
          <a:p>
            <a:pPr lvl="2" indent="-438150">
              <a:spcBef>
                <a:spcPts val="500"/>
              </a:spcBef>
              <a:buNone/>
            </a:pPr>
            <a:r>
              <a:rPr lang="zh-CN" altLang="en-US" dirty="0">
                <a:latin typeface="宋体" panose="02010600030101010101" pitchFamily="2" charset="-122"/>
              </a:rPr>
              <a:t>   </a:t>
            </a:r>
            <a:r>
              <a:rPr lang="en-US" altLang="zh-CN" b="1" i="1" dirty="0">
                <a:latin typeface="宋体" panose="02010600030101010101" pitchFamily="2" charset="-122"/>
              </a:rPr>
              <a:t>K</a:t>
            </a:r>
            <a:r>
              <a:rPr lang="zh-CN" altLang="en-US" b="1" dirty="0">
                <a:latin typeface="宋体" panose="02010600030101010101" pitchFamily="2" charset="-122"/>
              </a:rPr>
              <a:t>＝</a:t>
            </a:r>
            <a:r>
              <a:rPr lang="en-US" altLang="zh-CN" b="1" i="1" dirty="0">
                <a:latin typeface="宋体" panose="02010600030101010101" pitchFamily="2" charset="-122"/>
              </a:rPr>
              <a:t>B</a:t>
            </a:r>
            <a:r>
              <a:rPr lang="zh-CN" altLang="en-US" b="1" dirty="0">
                <a:latin typeface="宋体" panose="02010600030101010101" pitchFamily="2" charset="-122"/>
              </a:rPr>
              <a:t>＋</a:t>
            </a:r>
            <a:r>
              <a:rPr lang="en-US" altLang="zh-CN" b="1" i="1" dirty="0">
                <a:latin typeface="宋体" panose="02010600030101010101" pitchFamily="2" charset="-122"/>
              </a:rPr>
              <a:t>C</a:t>
            </a:r>
          </a:p>
          <a:p>
            <a:pPr lvl="2" indent="-438150">
              <a:spcBef>
                <a:spcPts val="500"/>
              </a:spcBef>
              <a:buNone/>
            </a:pPr>
            <a:r>
              <a:rPr lang="en-US" altLang="zh-CN" b="1" i="1" dirty="0">
                <a:latin typeface="宋体" panose="02010600030101010101" pitchFamily="2" charset="-122"/>
              </a:rPr>
              <a:t>   D</a:t>
            </a:r>
            <a:r>
              <a:rPr lang="zh-CN" altLang="en-US" b="1" dirty="0">
                <a:latin typeface="宋体" panose="02010600030101010101" pitchFamily="2" charset="-122"/>
              </a:rPr>
              <a:t>＝</a:t>
            </a:r>
            <a:r>
              <a:rPr lang="en-US" altLang="zh-CN" b="1" i="1" dirty="0">
                <a:latin typeface="宋体" panose="02010600030101010101" pitchFamily="2" charset="-122"/>
              </a:rPr>
              <a:t>K</a:t>
            </a:r>
            <a:r>
              <a:rPr lang="en-US" altLang="zh-CN" b="1" dirty="0">
                <a:latin typeface="宋体" panose="02010600030101010101" pitchFamily="2" charset="-122"/>
              </a:rPr>
              <a:t>×</a:t>
            </a:r>
            <a:r>
              <a:rPr lang="en-US" altLang="zh-CN" b="1" i="1" dirty="0">
                <a:latin typeface="宋体" panose="02010600030101010101" pitchFamily="2" charset="-122"/>
              </a:rPr>
              <a:t>A</a:t>
            </a:r>
          </a:p>
          <a:p>
            <a:pPr lvl="2" indent="-438150">
              <a:spcBef>
                <a:spcPts val="500"/>
              </a:spcBef>
            </a:pPr>
            <a:r>
              <a:rPr lang="zh-CN" altLang="en-US" dirty="0"/>
              <a:t>两条向量指令之间：</a:t>
            </a:r>
          </a:p>
          <a:p>
            <a:pPr lvl="2" indent="-438150">
              <a:spcBef>
                <a:spcPts val="500"/>
              </a:spcBef>
              <a:buNone/>
            </a:pPr>
            <a:r>
              <a:rPr lang="zh-CN" altLang="en-US" dirty="0">
                <a:latin typeface="宋体" panose="02010600030101010101" pitchFamily="2" charset="-122"/>
              </a:rPr>
              <a:t>   数据相关：</a:t>
            </a:r>
            <a:r>
              <a:rPr lang="en-US" altLang="zh-CN" dirty="0">
                <a:solidFill>
                  <a:srgbClr val="C00000"/>
                </a:solidFill>
                <a:latin typeface="宋体" panose="02010600030101010101" pitchFamily="2" charset="-122"/>
              </a:rPr>
              <a:t>1</a:t>
            </a:r>
            <a:r>
              <a:rPr lang="zh-CN" altLang="en-US" dirty="0">
                <a:solidFill>
                  <a:srgbClr val="C00000"/>
                </a:solidFill>
                <a:latin typeface="宋体" panose="02010600030101010101" pitchFamily="2" charset="-122"/>
              </a:rPr>
              <a:t>次</a:t>
            </a:r>
            <a:r>
              <a:rPr lang="zh-CN" altLang="en-US" dirty="0">
                <a:latin typeface="宋体" panose="02010600030101010101" pitchFamily="2" charset="-122"/>
              </a:rPr>
              <a:t>   功能切换：</a:t>
            </a:r>
            <a:r>
              <a:rPr lang="en-US" altLang="zh-CN" dirty="0">
                <a:solidFill>
                  <a:srgbClr val="C00000"/>
                </a:solidFill>
                <a:latin typeface="宋体" panose="02010600030101010101" pitchFamily="2" charset="-122"/>
              </a:rPr>
              <a:t>1</a:t>
            </a:r>
            <a:r>
              <a:rPr lang="zh-CN" altLang="en-US" dirty="0">
                <a:solidFill>
                  <a:srgbClr val="C00000"/>
                </a:solidFill>
                <a:latin typeface="宋体" panose="02010600030101010101" pitchFamily="2" charset="-122"/>
              </a:rPr>
              <a:t>次</a:t>
            </a:r>
          </a:p>
          <a:p>
            <a:pPr marL="628650" indent="-457200">
              <a:lnSpc>
                <a:spcPct val="120000"/>
              </a:lnSpc>
              <a:spcBef>
                <a:spcPts val="500"/>
              </a:spcBef>
            </a:pP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22</a:t>
            </a:fld>
            <a:r>
              <a:rPr lang="en-US" altLang="zh-CN"/>
              <a:t>/75</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8800" y="892800"/>
            <a:ext cx="8726400" cy="2795189"/>
          </a:xfrm>
          <a:prstGeom prst="rect">
            <a:avLst/>
          </a:prstGeom>
          <a:noFill/>
        </p:spPr>
        <p:txBody>
          <a:bodyPr wrap="square">
            <a:spAutoFit/>
          </a:bodyPr>
          <a:lstStyle/>
          <a:p>
            <a:pPr marL="0" lvl="1" indent="-457200" eaLnBrk="1" hangingPunct="1">
              <a:lnSpc>
                <a:spcPct val="150000"/>
              </a:lnSpc>
            </a:pPr>
            <a:r>
              <a:rPr lang="zh-CN" altLang="en-US" sz="2400" dirty="0"/>
              <a:t>对处理机结构的要求：</a:t>
            </a:r>
            <a:r>
              <a:rPr lang="zh-CN" altLang="en-US" sz="2400" dirty="0">
                <a:solidFill>
                  <a:srgbClr val="D60093"/>
                </a:solidFill>
              </a:rPr>
              <a:t>存储器－存储器结构</a:t>
            </a:r>
          </a:p>
          <a:p>
            <a:pPr marL="800100" lvl="2" indent="-342900" eaLnBrk="1" hangingPunct="1">
              <a:lnSpc>
                <a:spcPct val="150000"/>
              </a:lnSpc>
              <a:buFont typeface="Arial" panose="020B0604020202020204" pitchFamily="34" charset="0"/>
              <a:buChar char="•"/>
            </a:pPr>
            <a:r>
              <a:rPr lang="zh-CN" altLang="en-US" sz="2400" dirty="0"/>
              <a:t>向量指令的源向量和目的向量都存放在存储器中，运算的中间结果需要送回存储器。 </a:t>
            </a:r>
            <a:endParaRPr lang="zh-CN" altLang="en-US" sz="2400" dirty="0">
              <a:solidFill>
                <a:srgbClr val="FF33CC"/>
              </a:solidFill>
            </a:endParaRPr>
          </a:p>
          <a:p>
            <a:pPr marL="800100" lvl="2" indent="-342900">
              <a:lnSpc>
                <a:spcPct val="150000"/>
              </a:lnSpc>
              <a:buFont typeface="Arial" panose="020B0604020202020204" pitchFamily="34" charset="0"/>
              <a:buChar char="•"/>
            </a:pPr>
            <a:r>
              <a:rPr lang="zh-CN" altLang="en-US" sz="2400" dirty="0">
                <a:hlinkClick r:id="rId3" action="ppaction://program"/>
              </a:rPr>
              <a:t>存储器－存储器型操作的运算流水线</a:t>
            </a:r>
            <a:endParaRPr lang="zh-CN" altLang="en-US" sz="2400" dirty="0"/>
          </a:p>
          <a:p>
            <a:pPr marL="800100" lvl="2" indent="-342900" eaLnBrk="1" hangingPunct="1">
              <a:lnSpc>
                <a:spcPct val="150000"/>
              </a:lnSpc>
              <a:buFont typeface="Arial" panose="020B0604020202020204" pitchFamily="34" charset="0"/>
              <a:buChar char="•"/>
            </a:pPr>
            <a:r>
              <a:rPr lang="zh-CN" altLang="en-US" sz="2400" dirty="0">
                <a:solidFill>
                  <a:srgbClr val="080808"/>
                </a:solidFill>
                <a:latin typeface="宋体" panose="02010600030101010101" pitchFamily="2" charset="-122"/>
              </a:rPr>
              <a:t>例如：</a:t>
            </a:r>
            <a:r>
              <a:rPr lang="en-US" altLang="zh-CN" sz="2400" dirty="0">
                <a:solidFill>
                  <a:srgbClr val="9933FF"/>
                </a:solidFill>
                <a:latin typeface="宋体" panose="02010600030101010101" pitchFamily="2" charset="-122"/>
              </a:rPr>
              <a:t>STAR-100</a:t>
            </a:r>
            <a:r>
              <a:rPr lang="zh-CN" altLang="en-US" sz="2400" dirty="0">
                <a:solidFill>
                  <a:srgbClr val="9933FF"/>
                </a:solidFill>
                <a:latin typeface="宋体" panose="02010600030101010101" pitchFamily="2" charset="-122"/>
              </a:rPr>
              <a:t>、</a:t>
            </a:r>
            <a:r>
              <a:rPr lang="en-US" altLang="zh-CN" sz="2400" dirty="0">
                <a:solidFill>
                  <a:srgbClr val="9933FF"/>
                </a:solidFill>
                <a:latin typeface="宋体" panose="02010600030101010101" pitchFamily="2" charset="-122"/>
              </a:rPr>
              <a:t>CYBER-205</a:t>
            </a:r>
            <a:endParaRPr lang="zh-CN" altLang="en-US" dirty="0"/>
          </a:p>
        </p:txBody>
      </p:sp>
      <p:graphicFrame>
        <p:nvGraphicFramePr>
          <p:cNvPr id="6" name="Object 4"/>
          <p:cNvGraphicFramePr>
            <a:graphicFrameLocks noChangeAspect="1"/>
          </p:cNvGraphicFramePr>
          <p:nvPr/>
        </p:nvGraphicFramePr>
        <p:xfrm>
          <a:off x="1865538" y="3939638"/>
          <a:ext cx="6119812" cy="2262187"/>
        </p:xfrm>
        <a:graphic>
          <a:graphicData uri="http://schemas.openxmlformats.org/presentationml/2006/ole">
            <mc:AlternateContent xmlns:mc="http://schemas.openxmlformats.org/markup-compatibility/2006">
              <mc:Choice xmlns:v="urn:schemas-microsoft-com:vml" Requires="v">
                <p:oleObj spid="_x0000_s1044" name="图片" r:id="rId4" imgW="3074670" imgH="1187450" progId="Word.Picture.8">
                  <p:embed/>
                </p:oleObj>
              </mc:Choice>
              <mc:Fallback>
                <p:oleObj name="图片" r:id="rId4" imgW="3074670" imgH="118745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538" y="3939638"/>
                        <a:ext cx="6119812" cy="226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9000" y="450255"/>
            <a:ext cx="9296400" cy="921933"/>
          </a:xfrm>
        </p:spPr>
        <p:txBody>
          <a:bodyPr/>
          <a:lstStyle/>
          <a:p>
            <a:r>
              <a:rPr kumimoji="1" lang="zh-CN" altLang="en-US" dirty="0"/>
              <a:t>向量的计算方式</a:t>
            </a:r>
            <a:r>
              <a:rPr kumimoji="1" lang="en-US" altLang="en-US" dirty="0"/>
              <a:t> – 3. </a:t>
            </a:r>
            <a:r>
              <a:rPr kumimoji="1" lang="zh-CN" altLang="en-US" dirty="0">
                <a:solidFill>
                  <a:srgbClr val="C00000"/>
                </a:solidFill>
              </a:rPr>
              <a:t>纵横（分组）计算</a:t>
            </a:r>
          </a:p>
        </p:txBody>
      </p:sp>
      <p:sp>
        <p:nvSpPr>
          <p:cNvPr id="3" name="内容占位符 2"/>
          <p:cNvSpPr>
            <a:spLocks noGrp="1"/>
          </p:cNvSpPr>
          <p:nvPr>
            <p:ph sz="quarter" idx="23"/>
          </p:nvPr>
        </p:nvSpPr>
        <p:spPr>
          <a:xfrm>
            <a:off x="274200" y="1912980"/>
            <a:ext cx="11346600" cy="3657320"/>
          </a:xfrm>
        </p:spPr>
        <p:txBody>
          <a:bodyPr/>
          <a:lstStyle/>
          <a:p>
            <a:r>
              <a:rPr kumimoji="1" lang="zh-CN" altLang="en-US" dirty="0"/>
              <a:t>刚刚的纵向计算方式优化了向量计算的硬件开销，但是每次计算都需要访问到向量中的</a:t>
            </a:r>
            <a:r>
              <a:rPr kumimoji="1" lang="zh-CN" altLang="en-US" dirty="0">
                <a:solidFill>
                  <a:srgbClr val="C00000"/>
                </a:solidFill>
              </a:rPr>
              <a:t>全部</a:t>
            </a:r>
            <a:r>
              <a:rPr kumimoji="1" lang="zh-CN" altLang="en-US" dirty="0"/>
              <a:t>元素</a:t>
            </a:r>
            <a:endParaRPr kumimoji="1" lang="en-US" altLang="zh-CN" dirty="0"/>
          </a:p>
          <a:p>
            <a:r>
              <a:rPr kumimoji="1" lang="zh-CN" altLang="en-US" dirty="0"/>
              <a:t>考虑到当前计算机体系结构的存储结构往往是层次化的，指令操作数一般都会加载到寄存器中，而</a:t>
            </a:r>
            <a:r>
              <a:rPr kumimoji="1" lang="zh-CN" altLang="en-US" dirty="0">
                <a:solidFill>
                  <a:srgbClr val="C00000"/>
                </a:solidFill>
              </a:rPr>
              <a:t>寄存器的数量</a:t>
            </a:r>
            <a:r>
              <a:rPr kumimoji="1" lang="zh-CN" altLang="en-US" dirty="0"/>
              <a:t>一般不会太多（相比于可以无限增长的</a:t>
            </a:r>
            <a:r>
              <a:rPr kumimoji="1" lang="zh-CN" altLang="en-US" dirty="0">
                <a:solidFill>
                  <a:srgbClr val="C00000"/>
                </a:solidFill>
              </a:rPr>
              <a:t>向量长度</a:t>
            </a:r>
            <a:r>
              <a:rPr kumimoji="1" lang="en-US" altLang="zh-CN" dirty="0">
                <a:solidFill>
                  <a:srgbClr val="C00000"/>
                </a:solidFill>
              </a:rPr>
              <a:t>N</a:t>
            </a:r>
            <a:r>
              <a:rPr kumimoji="1" lang="zh-CN" altLang="en-US" dirty="0"/>
              <a:t>来说）</a:t>
            </a:r>
            <a:endParaRPr kumimoji="1" lang="en-US" altLang="zh-CN" dirty="0"/>
          </a:p>
          <a:p>
            <a:r>
              <a:rPr kumimoji="1" lang="zh-CN" altLang="en-US" dirty="0"/>
              <a:t>结合前面两种计算方式，我们可以使用分组计算的方法</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24</a:t>
            </a:fld>
            <a:r>
              <a:rPr lang="en-US" altLang="zh-CN"/>
              <a:t>/75</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600" y="506325"/>
            <a:ext cx="9296400" cy="921933"/>
          </a:xfrm>
        </p:spPr>
        <p:txBody>
          <a:bodyPr/>
          <a:lstStyle/>
          <a:p>
            <a:r>
              <a:rPr kumimoji="1" lang="zh-CN" altLang="en-US" dirty="0"/>
              <a:t>向量的计算方式</a:t>
            </a:r>
            <a:r>
              <a:rPr kumimoji="1" lang="en-US" altLang="en-US" dirty="0"/>
              <a:t> – 3. </a:t>
            </a:r>
            <a:r>
              <a:rPr kumimoji="1" lang="zh-CN" altLang="en-US" dirty="0">
                <a:solidFill>
                  <a:srgbClr val="C00000"/>
                </a:solidFill>
              </a:rPr>
              <a:t>纵横（分组）计算</a:t>
            </a:r>
          </a:p>
        </p:txBody>
      </p:sp>
      <p:sp>
        <p:nvSpPr>
          <p:cNvPr id="3" name="内容占位符 2"/>
          <p:cNvSpPr>
            <a:spLocks noGrp="1"/>
          </p:cNvSpPr>
          <p:nvPr>
            <p:ph sz="quarter" idx="23"/>
          </p:nvPr>
        </p:nvSpPr>
        <p:spPr>
          <a:xfrm>
            <a:off x="252600" y="1557858"/>
            <a:ext cx="11389800" cy="4511742"/>
          </a:xfrm>
        </p:spPr>
        <p:txBody>
          <a:bodyPr>
            <a:normAutofit/>
          </a:bodyPr>
          <a:lstStyle/>
          <a:p>
            <a:pPr marL="628650" indent="-457200">
              <a:lnSpc>
                <a:spcPct val="120000"/>
              </a:lnSpc>
              <a:spcBef>
                <a:spcPts val="500"/>
              </a:spcBef>
            </a:pPr>
            <a:r>
              <a:rPr kumimoji="1" lang="zh-CN" altLang="en-US" dirty="0"/>
              <a:t>把向量分成若干组，组内按纵向方式处理，依次处理各组。</a:t>
            </a:r>
          </a:p>
          <a:p>
            <a:pPr marL="628650" indent="-457200">
              <a:lnSpc>
                <a:spcPct val="120000"/>
              </a:lnSpc>
              <a:spcBef>
                <a:spcPts val="500"/>
              </a:spcBef>
            </a:pPr>
            <a:r>
              <a:rPr kumimoji="1" lang="zh-CN" altLang="en-US" dirty="0"/>
              <a:t>对于上述的例子，设：</a:t>
            </a:r>
          </a:p>
          <a:p>
            <a:pPr marL="628650" lvl="1" indent="0">
              <a:lnSpc>
                <a:spcPct val="120000"/>
              </a:lnSpc>
              <a:spcBef>
                <a:spcPts val="500"/>
              </a:spcBef>
              <a:buNone/>
            </a:pPr>
            <a:r>
              <a:rPr kumimoji="1" lang="zh-CN" altLang="en-US" b="1" dirty="0"/>
              <a:t>       </a:t>
            </a:r>
            <a:r>
              <a:rPr kumimoji="1" lang="en-US" altLang="zh-CN" b="1" dirty="0"/>
              <a:t>N=</a:t>
            </a:r>
            <a:r>
              <a:rPr kumimoji="1" lang="en-US" altLang="zh-CN" b="1" dirty="0" err="1"/>
              <a:t>S×n</a:t>
            </a:r>
            <a:r>
              <a:rPr kumimoji="1" lang="zh-CN" altLang="en-US" b="1" dirty="0"/>
              <a:t>＋</a:t>
            </a:r>
            <a:r>
              <a:rPr kumimoji="1" lang="en-US" altLang="zh-CN" b="1" dirty="0"/>
              <a:t>r</a:t>
            </a:r>
          </a:p>
          <a:p>
            <a:pPr marL="1085850" lvl="1" indent="-457200">
              <a:lnSpc>
                <a:spcPct val="120000"/>
              </a:lnSpc>
              <a:spcBef>
                <a:spcPts val="500"/>
              </a:spcBef>
            </a:pPr>
            <a:r>
              <a:rPr kumimoji="1" lang="zh-CN" altLang="en-US" dirty="0"/>
              <a:t>其中</a:t>
            </a:r>
            <a:r>
              <a:rPr kumimoji="1" lang="en-US" altLang="zh-CN" dirty="0"/>
              <a:t>N</a:t>
            </a:r>
            <a:r>
              <a:rPr kumimoji="1" lang="zh-CN" altLang="en-US" dirty="0"/>
              <a:t>为向量长度，</a:t>
            </a:r>
            <a:r>
              <a:rPr kumimoji="1" lang="en-US" altLang="zh-CN" dirty="0"/>
              <a:t>S</a:t>
            </a:r>
            <a:r>
              <a:rPr kumimoji="1" lang="zh-CN" altLang="en-US" dirty="0"/>
              <a:t>为组数，</a:t>
            </a:r>
            <a:r>
              <a:rPr kumimoji="1" lang="en-US" altLang="zh-CN" dirty="0"/>
              <a:t>n</a:t>
            </a:r>
            <a:r>
              <a:rPr kumimoji="1" lang="zh-CN" altLang="en-US" dirty="0"/>
              <a:t>为每组的长度，</a:t>
            </a:r>
            <a:r>
              <a:rPr kumimoji="1" lang="en-US" altLang="zh-CN" dirty="0"/>
              <a:t>r</a:t>
            </a:r>
            <a:r>
              <a:rPr kumimoji="1" lang="zh-CN" altLang="en-US" dirty="0"/>
              <a:t>为余数。</a:t>
            </a:r>
          </a:p>
          <a:p>
            <a:pPr marL="1085850" lvl="1" indent="-457200">
              <a:lnSpc>
                <a:spcPct val="120000"/>
              </a:lnSpc>
              <a:spcBef>
                <a:spcPts val="500"/>
              </a:spcBef>
            </a:pPr>
            <a:r>
              <a:rPr kumimoji="1" lang="zh-CN" altLang="en-US" dirty="0"/>
              <a:t>若余下的</a:t>
            </a:r>
            <a:r>
              <a:rPr kumimoji="1" lang="en-US" altLang="zh-CN" dirty="0"/>
              <a:t>r</a:t>
            </a:r>
            <a:r>
              <a:rPr kumimoji="1" lang="zh-CN" altLang="en-US" dirty="0"/>
              <a:t>个数也作为一组处理，则共有</a:t>
            </a:r>
            <a:r>
              <a:rPr kumimoji="1" lang="en-US" altLang="zh-CN" dirty="0"/>
              <a:t>S+1</a:t>
            </a:r>
            <a:r>
              <a:rPr kumimoji="1" lang="zh-CN" altLang="en-US" dirty="0"/>
              <a:t>组。</a:t>
            </a:r>
          </a:p>
          <a:p>
            <a:pPr marL="628650" indent="-457200">
              <a:lnSpc>
                <a:spcPct val="120000"/>
              </a:lnSpc>
              <a:spcBef>
                <a:spcPts val="500"/>
              </a:spcBef>
            </a:pP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25</a:t>
            </a:fld>
            <a:r>
              <a:rPr lang="en-US" altLang="zh-CN"/>
              <a:t>/75</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600" y="398496"/>
            <a:ext cx="9296400" cy="921933"/>
          </a:xfrm>
        </p:spPr>
        <p:txBody>
          <a:bodyPr/>
          <a:lstStyle/>
          <a:p>
            <a:r>
              <a:rPr kumimoji="1" lang="zh-CN" altLang="en-US" dirty="0"/>
              <a:t>向量的计算方式</a:t>
            </a:r>
            <a:r>
              <a:rPr kumimoji="1" lang="en-US" altLang="en-US" dirty="0"/>
              <a:t> – 3. </a:t>
            </a:r>
            <a:r>
              <a:rPr kumimoji="1" lang="zh-CN" altLang="en-US" dirty="0">
                <a:solidFill>
                  <a:srgbClr val="C00000"/>
                </a:solidFill>
              </a:rPr>
              <a:t>纵横（分组）计算</a:t>
            </a:r>
          </a:p>
        </p:txBody>
      </p:sp>
      <p:sp>
        <p:nvSpPr>
          <p:cNvPr id="3" name="内容占位符 2"/>
          <p:cNvSpPr>
            <a:spLocks noGrp="1"/>
          </p:cNvSpPr>
          <p:nvPr>
            <p:ph sz="quarter" idx="23"/>
          </p:nvPr>
        </p:nvSpPr>
        <p:spPr>
          <a:xfrm>
            <a:off x="533400" y="1423581"/>
            <a:ext cx="10540200" cy="4834494"/>
          </a:xfrm>
        </p:spPr>
        <p:txBody>
          <a:bodyPr>
            <a:normAutofit lnSpcReduction="10000"/>
          </a:bodyPr>
          <a:lstStyle/>
          <a:p>
            <a:pPr marL="628650" indent="-457200">
              <a:lnSpc>
                <a:spcPct val="120000"/>
              </a:lnSpc>
              <a:spcBef>
                <a:spcPts val="500"/>
              </a:spcBef>
            </a:pPr>
            <a:r>
              <a:rPr kumimoji="1" lang="zh-CN" altLang="en-US" dirty="0"/>
              <a:t>先算第</a:t>
            </a:r>
            <a:r>
              <a:rPr kumimoji="1" lang="en-US" altLang="zh-CN" dirty="0"/>
              <a:t>1</a:t>
            </a:r>
            <a:r>
              <a:rPr kumimoji="1" lang="zh-CN" altLang="en-US" dirty="0"/>
              <a:t>组：</a:t>
            </a:r>
          </a:p>
          <a:p>
            <a:pPr marL="628650" lvl="1" indent="0">
              <a:lnSpc>
                <a:spcPct val="120000"/>
              </a:lnSpc>
              <a:spcBef>
                <a:spcPts val="500"/>
              </a:spcBef>
              <a:buNone/>
            </a:pPr>
            <a:r>
              <a:rPr kumimoji="1" lang="zh-CN" altLang="en-US" b="1" dirty="0"/>
              <a:t>      </a:t>
            </a:r>
            <a:r>
              <a:rPr kumimoji="1" lang="en-US" altLang="zh-CN" b="1" dirty="0"/>
              <a:t>k</a:t>
            </a:r>
            <a:r>
              <a:rPr kumimoji="1" lang="en-US" altLang="zh-CN" b="1" baseline="-25000" dirty="0"/>
              <a:t>1</a:t>
            </a:r>
            <a:r>
              <a:rPr kumimoji="1" lang="zh-CN" altLang="en-US" b="1" baseline="-25000" dirty="0"/>
              <a:t>～</a:t>
            </a:r>
            <a:r>
              <a:rPr kumimoji="1" lang="en-US" altLang="zh-CN" b="1" baseline="-25000" dirty="0"/>
              <a:t>n</a:t>
            </a:r>
            <a:r>
              <a:rPr kumimoji="1" lang="en-US" altLang="zh-CN" b="1" dirty="0"/>
              <a:t>←b</a:t>
            </a:r>
            <a:r>
              <a:rPr kumimoji="1" lang="en-US" altLang="zh-CN" b="1" baseline="-25000" dirty="0"/>
              <a:t>1</a:t>
            </a:r>
            <a:r>
              <a:rPr kumimoji="1" lang="zh-CN" altLang="en-US" b="1" baseline="-25000" dirty="0"/>
              <a:t>～</a:t>
            </a:r>
            <a:r>
              <a:rPr kumimoji="1" lang="en-US" altLang="zh-CN" b="1" baseline="-25000" dirty="0"/>
              <a:t>n</a:t>
            </a:r>
            <a:r>
              <a:rPr kumimoji="1" lang="zh-CN" altLang="en-US" b="1" dirty="0"/>
              <a:t>＋</a:t>
            </a:r>
            <a:r>
              <a:rPr kumimoji="1" lang="en-US" altLang="zh-CN" b="1" dirty="0"/>
              <a:t>c</a:t>
            </a:r>
            <a:r>
              <a:rPr kumimoji="1" lang="en-US" altLang="zh-CN" b="1" baseline="-25000" dirty="0"/>
              <a:t>1</a:t>
            </a:r>
            <a:r>
              <a:rPr kumimoji="1" lang="zh-CN" altLang="en-US" b="1" baseline="-25000" dirty="0"/>
              <a:t>～</a:t>
            </a:r>
            <a:r>
              <a:rPr kumimoji="1" lang="en-US" altLang="zh-CN" b="1" baseline="-25000" dirty="0"/>
              <a:t>n</a:t>
            </a:r>
          </a:p>
          <a:p>
            <a:pPr marL="628650" lvl="1" indent="0">
              <a:lnSpc>
                <a:spcPct val="120000"/>
              </a:lnSpc>
              <a:spcBef>
                <a:spcPts val="500"/>
              </a:spcBef>
              <a:buNone/>
            </a:pPr>
            <a:r>
              <a:rPr kumimoji="1" lang="en-US" altLang="zh-CN" b="1" dirty="0"/>
              <a:t>      d</a:t>
            </a:r>
            <a:r>
              <a:rPr kumimoji="1" lang="en-US" altLang="zh-CN" b="1" baseline="-25000" dirty="0"/>
              <a:t>1</a:t>
            </a:r>
            <a:r>
              <a:rPr kumimoji="1" lang="zh-CN" altLang="en-US" b="1" baseline="-25000" dirty="0"/>
              <a:t>～</a:t>
            </a:r>
            <a:r>
              <a:rPr kumimoji="1" lang="en-US" altLang="zh-CN" b="1" baseline="-25000" dirty="0"/>
              <a:t>n</a:t>
            </a:r>
            <a:r>
              <a:rPr kumimoji="1" lang="en-US" altLang="zh-CN" b="1" dirty="0"/>
              <a:t>←k</a:t>
            </a:r>
            <a:r>
              <a:rPr kumimoji="1" lang="en-US" altLang="zh-CN" b="1" baseline="-25000" dirty="0"/>
              <a:t>1</a:t>
            </a:r>
            <a:r>
              <a:rPr kumimoji="1" lang="zh-CN" altLang="en-US" b="1" baseline="-25000" dirty="0"/>
              <a:t>～</a:t>
            </a:r>
            <a:r>
              <a:rPr kumimoji="1" lang="en-US" altLang="zh-CN" b="1" baseline="-25000" dirty="0"/>
              <a:t>n</a:t>
            </a:r>
            <a:r>
              <a:rPr kumimoji="1" lang="en-US" altLang="zh-CN" b="1" dirty="0"/>
              <a:t>×a</a:t>
            </a:r>
            <a:r>
              <a:rPr kumimoji="1" lang="en-US" altLang="zh-CN" b="1" baseline="-25000" dirty="0"/>
              <a:t>1</a:t>
            </a:r>
            <a:r>
              <a:rPr kumimoji="1" lang="zh-CN" altLang="en-US" b="1" baseline="-25000" dirty="0"/>
              <a:t>～</a:t>
            </a:r>
            <a:r>
              <a:rPr kumimoji="1" lang="en-US" altLang="zh-CN" b="1" baseline="-25000" dirty="0"/>
              <a:t>n</a:t>
            </a:r>
          </a:p>
          <a:p>
            <a:pPr marL="628650" indent="-457200">
              <a:lnSpc>
                <a:spcPct val="120000"/>
              </a:lnSpc>
              <a:spcBef>
                <a:spcPts val="500"/>
              </a:spcBef>
            </a:pPr>
            <a:r>
              <a:rPr kumimoji="1" lang="zh-CN" altLang="en-US" dirty="0"/>
              <a:t>再算第</a:t>
            </a:r>
            <a:r>
              <a:rPr kumimoji="1" lang="en-US" altLang="zh-CN" dirty="0"/>
              <a:t>2</a:t>
            </a:r>
            <a:r>
              <a:rPr kumimoji="1" lang="zh-CN" altLang="en-US" dirty="0"/>
              <a:t>组：</a:t>
            </a:r>
          </a:p>
          <a:p>
            <a:pPr marL="628650" lvl="1" indent="0">
              <a:lnSpc>
                <a:spcPct val="120000"/>
              </a:lnSpc>
              <a:spcBef>
                <a:spcPts val="500"/>
              </a:spcBef>
              <a:buNone/>
            </a:pPr>
            <a:r>
              <a:rPr kumimoji="1" lang="zh-CN" altLang="en-US" dirty="0"/>
              <a:t>      </a:t>
            </a:r>
            <a:r>
              <a:rPr kumimoji="1" lang="en-US" altLang="zh-CN" b="1" dirty="0"/>
              <a:t>k</a:t>
            </a:r>
            <a:r>
              <a:rPr kumimoji="1" lang="en-US" altLang="zh-CN" b="1" baseline="-25000" dirty="0"/>
              <a:t>(n+1)</a:t>
            </a:r>
            <a:r>
              <a:rPr kumimoji="1" lang="zh-CN" altLang="en-US" b="1" baseline="-25000" dirty="0"/>
              <a:t>～</a:t>
            </a:r>
            <a:r>
              <a:rPr kumimoji="1" lang="en-US" altLang="zh-CN" b="1" baseline="-25000" dirty="0"/>
              <a:t>2n</a:t>
            </a:r>
            <a:r>
              <a:rPr kumimoji="1" lang="en-US" altLang="zh-CN" b="1" dirty="0"/>
              <a:t>←b</a:t>
            </a:r>
            <a:r>
              <a:rPr kumimoji="1" lang="en-US" altLang="zh-CN" b="1" baseline="-25000" dirty="0"/>
              <a:t>(n+1)</a:t>
            </a:r>
            <a:r>
              <a:rPr kumimoji="1" lang="zh-CN" altLang="en-US" b="1" baseline="-25000" dirty="0"/>
              <a:t>～</a:t>
            </a:r>
            <a:r>
              <a:rPr kumimoji="1" lang="en-US" altLang="zh-CN" b="1" baseline="-25000" dirty="0"/>
              <a:t>2n</a:t>
            </a:r>
            <a:r>
              <a:rPr kumimoji="1" lang="zh-CN" altLang="en-US" b="1" dirty="0"/>
              <a:t>＋</a:t>
            </a:r>
            <a:r>
              <a:rPr kumimoji="1" lang="en-US" altLang="zh-CN" b="1" dirty="0"/>
              <a:t>c</a:t>
            </a:r>
            <a:r>
              <a:rPr kumimoji="1" lang="en-US" altLang="zh-CN" b="1" baseline="-25000" dirty="0"/>
              <a:t>(n+1)</a:t>
            </a:r>
            <a:r>
              <a:rPr kumimoji="1" lang="zh-CN" altLang="en-US" b="1" baseline="-25000" dirty="0"/>
              <a:t>～</a:t>
            </a:r>
            <a:r>
              <a:rPr kumimoji="1" lang="en-US" altLang="zh-CN" b="1" baseline="-25000" dirty="0"/>
              <a:t>2n</a:t>
            </a:r>
          </a:p>
          <a:p>
            <a:pPr marL="628650" lvl="1" indent="0">
              <a:lnSpc>
                <a:spcPct val="120000"/>
              </a:lnSpc>
              <a:spcBef>
                <a:spcPts val="500"/>
              </a:spcBef>
              <a:buNone/>
            </a:pPr>
            <a:r>
              <a:rPr kumimoji="1" lang="en-US" altLang="zh-CN" b="1" dirty="0"/>
              <a:t>      d</a:t>
            </a:r>
            <a:r>
              <a:rPr kumimoji="1" lang="en-US" altLang="zh-CN" b="1" baseline="-25000" dirty="0"/>
              <a:t>(n+1)</a:t>
            </a:r>
            <a:r>
              <a:rPr kumimoji="1" lang="zh-CN" altLang="en-US" b="1" baseline="-25000" dirty="0"/>
              <a:t>～</a:t>
            </a:r>
            <a:r>
              <a:rPr kumimoji="1" lang="en-US" altLang="zh-CN" b="1" baseline="-25000" dirty="0"/>
              <a:t>2n</a:t>
            </a:r>
            <a:r>
              <a:rPr kumimoji="1" lang="en-US" altLang="zh-CN" b="1" dirty="0"/>
              <a:t>←k</a:t>
            </a:r>
            <a:r>
              <a:rPr kumimoji="1" lang="en-US" altLang="zh-CN" b="1" baseline="-25000" dirty="0"/>
              <a:t>(n+1)</a:t>
            </a:r>
            <a:r>
              <a:rPr kumimoji="1" lang="zh-CN" altLang="en-US" b="1" baseline="-25000" dirty="0"/>
              <a:t>～</a:t>
            </a:r>
            <a:r>
              <a:rPr kumimoji="1" lang="en-US" altLang="zh-CN" b="1" baseline="-25000" dirty="0"/>
              <a:t>2n</a:t>
            </a:r>
            <a:r>
              <a:rPr kumimoji="1" lang="en-US" altLang="zh-CN" b="1" dirty="0"/>
              <a:t>×a</a:t>
            </a:r>
            <a:r>
              <a:rPr kumimoji="1" lang="en-US" altLang="zh-CN" b="1" baseline="-25000" dirty="0"/>
              <a:t>(n+1)</a:t>
            </a:r>
            <a:r>
              <a:rPr kumimoji="1" lang="zh-CN" altLang="en-US" b="1" baseline="-25000" dirty="0"/>
              <a:t>～</a:t>
            </a:r>
            <a:r>
              <a:rPr kumimoji="1" lang="en-US" altLang="zh-CN" b="1" baseline="-25000" dirty="0"/>
              <a:t>2n</a:t>
            </a:r>
          </a:p>
          <a:p>
            <a:pPr marL="628650" indent="-457200">
              <a:lnSpc>
                <a:spcPct val="120000"/>
              </a:lnSpc>
              <a:spcBef>
                <a:spcPts val="500"/>
              </a:spcBef>
            </a:pPr>
            <a:r>
              <a:rPr kumimoji="1" lang="zh-CN" altLang="en-US" dirty="0"/>
              <a:t>依次进行下去，直到最后一组：第</a:t>
            </a:r>
            <a:r>
              <a:rPr kumimoji="1" lang="en-US" altLang="zh-CN" dirty="0"/>
              <a:t>S+1</a:t>
            </a:r>
            <a:r>
              <a:rPr kumimoji="1" lang="zh-CN" altLang="en-US" dirty="0"/>
              <a:t>组。</a:t>
            </a:r>
          </a:p>
          <a:p>
            <a:pPr marL="628650" indent="-457200">
              <a:lnSpc>
                <a:spcPct val="120000"/>
              </a:lnSpc>
              <a:spcBef>
                <a:spcPts val="500"/>
              </a:spcBef>
            </a:pPr>
            <a:r>
              <a:rPr kumimoji="1" lang="zh-CN" altLang="en-US" dirty="0"/>
              <a:t>每组内各用两条向量指令。</a:t>
            </a:r>
          </a:p>
          <a:p>
            <a:pPr marL="171450" indent="0">
              <a:lnSpc>
                <a:spcPct val="120000"/>
              </a:lnSpc>
              <a:spcBef>
                <a:spcPts val="500"/>
              </a:spcBef>
              <a:buNone/>
            </a:pPr>
            <a:r>
              <a:rPr kumimoji="1" lang="zh-CN" altLang="en-US" dirty="0"/>
              <a:t>     数据相关：</a:t>
            </a:r>
            <a:r>
              <a:rPr kumimoji="1" lang="en-US" altLang="zh-CN" dirty="0">
                <a:solidFill>
                  <a:srgbClr val="C00000"/>
                </a:solidFill>
              </a:rPr>
              <a:t>1</a:t>
            </a:r>
            <a:r>
              <a:rPr kumimoji="1" lang="zh-CN" altLang="en-US" dirty="0">
                <a:solidFill>
                  <a:srgbClr val="C00000"/>
                </a:solidFill>
              </a:rPr>
              <a:t>次</a:t>
            </a:r>
            <a:r>
              <a:rPr kumimoji="1" lang="zh-CN" altLang="en-US" dirty="0"/>
              <a:t>   功能切换：</a:t>
            </a:r>
            <a:r>
              <a:rPr kumimoji="1" lang="en-US" altLang="zh-CN" dirty="0">
                <a:solidFill>
                  <a:srgbClr val="C00000"/>
                </a:solidFill>
              </a:rPr>
              <a:t>2</a:t>
            </a:r>
            <a:r>
              <a:rPr kumimoji="1" lang="zh-CN" altLang="en-US" dirty="0">
                <a:solidFill>
                  <a:srgbClr val="C00000"/>
                </a:solidFill>
              </a:rPr>
              <a:t>次</a:t>
            </a:r>
          </a:p>
          <a:p>
            <a:pPr marL="628650" indent="-457200">
              <a:lnSpc>
                <a:spcPct val="120000"/>
              </a:lnSpc>
              <a:spcBef>
                <a:spcPts val="500"/>
              </a:spcBef>
            </a:pP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26</a:t>
            </a:fld>
            <a:r>
              <a:rPr lang="en-US" altLang="zh-CN"/>
              <a:t>/75</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200" y="900000"/>
            <a:ext cx="11289600" cy="3869329"/>
          </a:xfrm>
          <a:prstGeom prst="rect">
            <a:avLst/>
          </a:prstGeom>
          <a:noFill/>
        </p:spPr>
        <p:txBody>
          <a:bodyPr wrap="square">
            <a:spAutoFit/>
          </a:bodyPr>
          <a:lstStyle/>
          <a:p>
            <a:pPr marL="0" lvl="1" indent="-457200" eaLnBrk="1" hangingPunct="1">
              <a:lnSpc>
                <a:spcPct val="150000"/>
              </a:lnSpc>
            </a:pPr>
            <a:r>
              <a:rPr lang="zh-CN" altLang="en-US" sz="2800" dirty="0"/>
              <a:t>对处理机结构的要求：</a:t>
            </a:r>
            <a:r>
              <a:rPr lang="zh-CN" altLang="en-US" sz="2800" dirty="0">
                <a:solidFill>
                  <a:srgbClr val="D60093"/>
                </a:solidFill>
              </a:rPr>
              <a:t>寄存器－寄存器结构</a:t>
            </a:r>
          </a:p>
          <a:p>
            <a:pPr lvl="2" indent="-457200" eaLnBrk="1" hangingPunct="1">
              <a:lnSpc>
                <a:spcPct val="150000"/>
              </a:lnSpc>
              <a:buFont typeface="Arial" panose="020B0604020202020204" pitchFamily="34" charset="0"/>
              <a:buChar char="•"/>
            </a:pPr>
            <a:r>
              <a:rPr lang="zh-CN" altLang="en-US" sz="2800" dirty="0"/>
              <a:t>设置能快速访问的向量寄存器，用于存放源向量、目的向量及中间结果，让运算部件的输入、输出端都与向量寄存器相联，构成寄存器－寄存器型操作的运算流水线。</a:t>
            </a:r>
          </a:p>
          <a:p>
            <a:pPr lvl="2" indent="-457200">
              <a:lnSpc>
                <a:spcPct val="150000"/>
              </a:lnSpc>
              <a:buFont typeface="Arial" panose="020B0604020202020204" pitchFamily="34" charset="0"/>
              <a:buChar char="•"/>
            </a:pPr>
            <a:r>
              <a:rPr lang="zh-CN" altLang="en-US" sz="2800" dirty="0"/>
              <a:t>典型的寄存器－寄存器结构的向量处理机 </a:t>
            </a:r>
          </a:p>
          <a:p>
            <a:pPr lvl="2" eaLnBrk="1" hangingPunct="1">
              <a:lnSpc>
                <a:spcPct val="150000"/>
              </a:lnSpc>
              <a:buFont typeface="Wingdings" panose="05000000000000000000" pitchFamily="2" charset="2"/>
              <a:buNone/>
            </a:pPr>
            <a:r>
              <a:rPr lang="zh-CN" altLang="en-US" sz="2800" dirty="0">
                <a:solidFill>
                  <a:srgbClr val="008000"/>
                </a:solidFill>
                <a:latin typeface="宋体" panose="02010600030101010101" pitchFamily="2" charset="-122"/>
              </a:rPr>
              <a:t>    美国的</a:t>
            </a:r>
            <a:r>
              <a:rPr lang="en-US" altLang="zh-CN" sz="2800" dirty="0">
                <a:solidFill>
                  <a:srgbClr val="008000"/>
                </a:solidFill>
                <a:latin typeface="宋体" panose="02010600030101010101" pitchFamily="2" charset="-122"/>
              </a:rPr>
              <a:t>CRAY-1</a:t>
            </a:r>
            <a:r>
              <a:rPr lang="zh-CN" altLang="en-US" sz="2800" dirty="0">
                <a:solidFill>
                  <a:srgbClr val="008000"/>
                </a:solidFill>
                <a:latin typeface="宋体" panose="02010600030101010101" pitchFamily="2" charset="-122"/>
              </a:rPr>
              <a:t>、我国的</a:t>
            </a:r>
            <a:r>
              <a:rPr lang="en-US" altLang="zh-CN" sz="2800" dirty="0">
                <a:solidFill>
                  <a:srgbClr val="008000"/>
                </a:solidFill>
                <a:latin typeface="宋体" panose="02010600030101010101" pitchFamily="2" charset="-122"/>
              </a:rPr>
              <a:t>YH-1</a:t>
            </a:r>
            <a:r>
              <a:rPr lang="zh-CN" altLang="en-US" sz="2800" dirty="0">
                <a:solidFill>
                  <a:srgbClr val="008000"/>
                </a:solidFill>
                <a:latin typeface="宋体" panose="02010600030101010101" pitchFamily="2" charset="-122"/>
              </a:rPr>
              <a:t>巨型机</a:t>
            </a:r>
            <a:endParaRPr lang="zh-CN" altLang="en-US" dirty="0">
              <a:solidFill>
                <a:srgbClr val="008000"/>
              </a:solidFill>
              <a:latin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5400" y="542325"/>
            <a:ext cx="9296400" cy="921933"/>
          </a:xfrm>
        </p:spPr>
        <p:txBody>
          <a:bodyPr/>
          <a:lstStyle/>
          <a:p>
            <a:r>
              <a:rPr kumimoji="1" lang="zh-CN" altLang="en-US" dirty="0"/>
              <a:t>向量体系结构</a:t>
            </a:r>
            <a:r>
              <a:rPr kumimoji="1" lang="en-US" altLang="en-US" dirty="0"/>
              <a:t> Vector Architecture</a:t>
            </a:r>
            <a:endParaRPr kumimoji="1" lang="zh-CN" altLang="en-US" dirty="0"/>
          </a:p>
        </p:txBody>
      </p:sp>
      <p:sp>
        <p:nvSpPr>
          <p:cNvPr id="4" name="内容占位符 3"/>
          <p:cNvSpPr>
            <a:spLocks noGrp="1"/>
          </p:cNvSpPr>
          <p:nvPr>
            <p:ph sz="quarter" idx="23"/>
          </p:nvPr>
        </p:nvSpPr>
        <p:spPr>
          <a:xfrm>
            <a:off x="699770" y="1771015"/>
            <a:ext cx="10191115" cy="4337050"/>
          </a:xfrm>
        </p:spPr>
        <p:txBody>
          <a:bodyPr>
            <a:normAutofit fontScale="97500"/>
          </a:bodyPr>
          <a:lstStyle/>
          <a:p>
            <a:r>
              <a:rPr kumimoji="1" lang="zh-CN" altLang="en-US" sz="2900" dirty="0">
                <a:sym typeface="+mn-ea"/>
              </a:rPr>
              <a:t>根据刚刚探讨的</a:t>
            </a:r>
            <a:r>
              <a:rPr kumimoji="1" lang="zh-CN" altLang="en-US" sz="2900" dirty="0">
                <a:solidFill>
                  <a:srgbClr val="C00000"/>
                </a:solidFill>
                <a:sym typeface="+mn-ea"/>
              </a:rPr>
              <a:t>串行化向量计算优化方式</a:t>
            </a:r>
            <a:r>
              <a:rPr kumimoji="1" lang="zh-CN" altLang="en-US" sz="2900" dirty="0">
                <a:sym typeface="+mn-ea"/>
              </a:rPr>
              <a:t>，我们得到一种更适用于向量处理的体系结构</a:t>
            </a:r>
            <a:endParaRPr kumimoji="1" lang="zh-CN" altLang="en-US" sz="2900" dirty="0"/>
          </a:p>
          <a:p>
            <a:pPr lvl="1"/>
            <a:r>
              <a:rPr kumimoji="1" lang="zh-CN" altLang="en-US" sz="2500" dirty="0"/>
              <a:t>向量体系结构应当具有很大的顺序</a:t>
            </a:r>
            <a:r>
              <a:rPr kumimoji="1" lang="zh-CN" altLang="en-US" sz="2500" b="1" dirty="0"/>
              <a:t>寄存器堆</a:t>
            </a:r>
            <a:r>
              <a:rPr kumimoji="1" lang="en-US" altLang="zh-CN" sz="2500" dirty="0"/>
              <a:t> (Register File)</a:t>
            </a:r>
            <a:r>
              <a:rPr kumimoji="1" lang="zh-CN" altLang="en-US" sz="2500" dirty="0"/>
              <a:t>，可加载更多向量元素以支持纵向计算</a:t>
            </a:r>
            <a:endParaRPr kumimoji="1" lang="en-US" altLang="zh-CN" sz="2500" dirty="0"/>
          </a:p>
          <a:p>
            <a:pPr lvl="1"/>
            <a:r>
              <a:rPr kumimoji="1" lang="zh-CN" altLang="en-US" sz="2500" dirty="0"/>
              <a:t>向量体系结构从内存中收集散落的数据，将其放入寄存器堆中，并对寄存器堆中的</a:t>
            </a:r>
            <a:r>
              <a:rPr kumimoji="1" lang="zh-CN" altLang="en-US" sz="2500" b="1" dirty="0"/>
              <a:t>数据们</a:t>
            </a:r>
            <a:r>
              <a:rPr kumimoji="1" lang="zh-CN" altLang="en-US" sz="2500" dirty="0"/>
              <a:t>进行操作，然后将这些结果放回内存（</a:t>
            </a:r>
            <a:r>
              <a:rPr kumimoji="1" lang="zh-CN" altLang="en-US" sz="2500" dirty="0">
                <a:solidFill>
                  <a:srgbClr val="C00000"/>
                </a:solidFill>
              </a:rPr>
              <a:t>一次传输一组数据，</a:t>
            </a:r>
            <a:r>
              <a:rPr kumimoji="1" lang="en-US" altLang="zh-CN" sz="2500" dirty="0">
                <a:solidFill>
                  <a:srgbClr val="C00000"/>
                </a:solidFill>
              </a:rPr>
              <a:t>LD/ST</a:t>
            </a:r>
            <a:r>
              <a:rPr kumimoji="1" lang="zh-CN" altLang="en-US" sz="2500" dirty="0">
                <a:solidFill>
                  <a:srgbClr val="C00000"/>
                </a:solidFill>
              </a:rPr>
              <a:t>流水化</a:t>
            </a:r>
            <a:r>
              <a:rPr kumimoji="1" lang="zh-CN" altLang="en-US" sz="2500" dirty="0"/>
              <a:t>）</a:t>
            </a:r>
            <a:endParaRPr kumimoji="1" lang="en-US" altLang="zh-CN" sz="2500" dirty="0"/>
          </a:p>
          <a:p>
            <a:pPr lvl="1"/>
            <a:r>
              <a:rPr kumimoji="1" lang="zh-CN" altLang="en-US" sz="2500" b="1" dirty="0"/>
              <a:t>一条指令能够对一个向量的数据进行操作</a:t>
            </a:r>
            <a:r>
              <a:rPr kumimoji="1" lang="en-US" altLang="en-US" sz="2500" dirty="0"/>
              <a:t>，</a:t>
            </a:r>
            <a:r>
              <a:rPr kumimoji="1" lang="zh-CN" altLang="en-US" sz="2500" dirty="0"/>
              <a:t>也就对向量中诸多独立数据元素进行了操作（</a:t>
            </a:r>
            <a:r>
              <a:rPr kumimoji="1" lang="zh-CN" altLang="en-US" sz="2500" dirty="0">
                <a:solidFill>
                  <a:srgbClr val="C00000"/>
                </a:solidFill>
              </a:rPr>
              <a:t>纵向计算，功能单元流水化</a:t>
            </a:r>
            <a:r>
              <a:rPr kumimoji="1" lang="zh-CN" altLang="en-US" sz="2500" dirty="0"/>
              <a:t>）</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28</a:t>
            </a:fld>
            <a:r>
              <a:rPr lang="en-US" altLang="zh-CN"/>
              <a:t>/75</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200" y="617898"/>
            <a:ext cx="9296400" cy="921933"/>
          </a:xfrm>
        </p:spPr>
        <p:txBody>
          <a:bodyPr/>
          <a:lstStyle/>
          <a:p>
            <a:r>
              <a:rPr kumimoji="1" lang="zh-CN" altLang="en-US" dirty="0"/>
              <a:t>向量体系结构的一些优势</a:t>
            </a:r>
          </a:p>
        </p:txBody>
      </p:sp>
      <p:sp>
        <p:nvSpPr>
          <p:cNvPr id="4" name="内容占位符 3"/>
          <p:cNvSpPr>
            <a:spLocks noGrp="1"/>
          </p:cNvSpPr>
          <p:nvPr>
            <p:ph sz="quarter" idx="23"/>
          </p:nvPr>
        </p:nvSpPr>
        <p:spPr>
          <a:xfrm>
            <a:off x="490200" y="1539831"/>
            <a:ext cx="11461799" cy="4239304"/>
          </a:xfrm>
        </p:spPr>
        <p:txBody>
          <a:bodyPr>
            <a:normAutofit lnSpcReduction="10000"/>
          </a:bodyPr>
          <a:lstStyle/>
          <a:p>
            <a:pPr algn="just">
              <a:lnSpc>
                <a:spcPct val="150000"/>
              </a:lnSpc>
            </a:pPr>
            <a:r>
              <a:rPr kumimoji="1" lang="zh-CN" altLang="en-US" dirty="0"/>
              <a:t>由于向量的</a:t>
            </a:r>
            <a:r>
              <a:rPr kumimoji="1" lang="en-US" altLang="zh-CN" dirty="0"/>
              <a:t>Load</a:t>
            </a:r>
            <a:r>
              <a:rPr kumimoji="1" lang="zh-CN" altLang="en-US" dirty="0"/>
              <a:t>与</a:t>
            </a:r>
            <a:r>
              <a:rPr kumimoji="1" lang="en-US" altLang="zh-CN" dirty="0"/>
              <a:t>Store</a:t>
            </a:r>
            <a:r>
              <a:rPr kumimoji="1" lang="zh-CN" altLang="en-US" dirty="0"/>
              <a:t>是</a:t>
            </a:r>
            <a:r>
              <a:rPr kumimoji="1" lang="zh-CN" altLang="en-US" b="1" dirty="0"/>
              <a:t>深度流水线化</a:t>
            </a:r>
            <a:r>
              <a:rPr kumimoji="1" lang="zh-CN" altLang="en-US" dirty="0"/>
              <a:t>的，大型寄存器堆充当了</a:t>
            </a:r>
            <a:r>
              <a:rPr kumimoji="1" lang="en-US" altLang="zh-CN" dirty="0"/>
              <a:t>Buffer</a:t>
            </a:r>
            <a:r>
              <a:rPr kumimoji="1" lang="zh-CN" altLang="en-US" dirty="0"/>
              <a:t>的作用，因此其能够掩盖访存延迟并充分利用内存带宽</a:t>
            </a:r>
            <a:endParaRPr kumimoji="1" lang="en-US" altLang="zh-CN" dirty="0"/>
          </a:p>
          <a:p>
            <a:pPr algn="just">
              <a:lnSpc>
                <a:spcPct val="150000"/>
              </a:lnSpc>
            </a:pPr>
            <a:r>
              <a:rPr kumimoji="1" lang="zh-CN" altLang="en-US" b="1" dirty="0"/>
              <a:t>乱序</a:t>
            </a:r>
            <a:r>
              <a:rPr kumimoji="1" lang="zh-CN" altLang="en-US" dirty="0"/>
              <a:t>的</a:t>
            </a:r>
            <a:r>
              <a:rPr kumimoji="1" lang="zh-CN" altLang="en-US" b="1" dirty="0"/>
              <a:t>超标量处理器</a:t>
            </a:r>
            <a:r>
              <a:rPr kumimoji="1" lang="zh-CN" altLang="en-US" dirty="0"/>
              <a:t>往往具有复杂的设计，且乱序程度越高，其复杂性和功耗也会越高，在此方向发展很容易触及</a:t>
            </a:r>
            <a:r>
              <a:rPr kumimoji="1" lang="en-US" altLang="zh-CN" dirty="0"/>
              <a:t>Power</a:t>
            </a:r>
            <a:r>
              <a:rPr kumimoji="1" lang="en-US" altLang="en-US" dirty="0"/>
              <a:t> </a:t>
            </a:r>
            <a:r>
              <a:rPr kumimoji="1" lang="en-US" altLang="zh-CN" dirty="0"/>
              <a:t>Wall</a:t>
            </a:r>
          </a:p>
          <a:p>
            <a:pPr algn="just">
              <a:lnSpc>
                <a:spcPct val="150000"/>
              </a:lnSpc>
            </a:pPr>
            <a:r>
              <a:rPr kumimoji="1" lang="zh-CN" altLang="en-US" dirty="0"/>
              <a:t>将</a:t>
            </a:r>
            <a:r>
              <a:rPr kumimoji="1" lang="zh-CN" altLang="en-US" b="1" dirty="0"/>
              <a:t>顺序</a:t>
            </a:r>
            <a:r>
              <a:rPr kumimoji="1" lang="zh-CN" altLang="en-US" dirty="0"/>
              <a:t>的标量处理器扩展为</a:t>
            </a:r>
            <a:r>
              <a:rPr kumimoji="1" lang="zh-CN" altLang="en-US" b="1" dirty="0"/>
              <a:t>向量处理器</a:t>
            </a:r>
            <a:r>
              <a:rPr kumimoji="1" lang="zh-CN" altLang="en-US" dirty="0"/>
              <a:t>则不会带来复杂度和功耗的大幅升高，且开发者也能很容易适应和转换到向量指令</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29</a:t>
            </a:fld>
            <a:r>
              <a:rPr lang="en-US" altLang="zh-CN"/>
              <a:t>/75</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791817" y="352689"/>
            <a:ext cx="5006009" cy="921933"/>
          </a:xfrm>
        </p:spPr>
        <p:txBody>
          <a:bodyPr>
            <a:normAutofit/>
          </a:bodyPr>
          <a:lstStyle/>
          <a:p>
            <a:r>
              <a:rPr kumimoji="1" lang="zh-CN" altLang="en-US" sz="4400" dirty="0">
                <a:latin typeface="微软雅黑" panose="020B0503020204020204" pitchFamily="34" charset="-122"/>
                <a:ea typeface="微软雅黑" panose="020B0503020204020204" pitchFamily="34" charset="-122"/>
              </a:rPr>
              <a:t>数据级并行</a:t>
            </a:r>
          </a:p>
        </p:txBody>
      </p:sp>
      <p:sp>
        <p:nvSpPr>
          <p:cNvPr id="16" name="内容占位符 15"/>
          <p:cNvSpPr>
            <a:spLocks noGrp="1"/>
          </p:cNvSpPr>
          <p:nvPr>
            <p:ph sz="quarter" idx="23"/>
          </p:nvPr>
        </p:nvSpPr>
        <p:spPr>
          <a:xfrm>
            <a:off x="858077" y="1412789"/>
            <a:ext cx="6039679" cy="1376794"/>
          </a:xfrm>
        </p:spPr>
        <p:txBody>
          <a:bodyPr>
            <a:normAutofit/>
          </a:bodyPr>
          <a:lstStyle/>
          <a:p>
            <a:pPr>
              <a:lnSpc>
                <a:spcPct val="100000"/>
              </a:lnSpc>
            </a:pPr>
            <a:r>
              <a:rPr kumimoji="1" lang="zh-CN" altLang="en-US" dirty="0">
                <a:latin typeface="微软雅黑 Light" panose="020B0502040204020203" pitchFamily="34" charset="-122"/>
                <a:ea typeface="微软雅黑 Light" panose="020B0502040204020203" pitchFamily="34" charset="-122"/>
              </a:rPr>
              <a:t>对大量的数据施加同种变换</a:t>
            </a:r>
            <a:r>
              <a:rPr kumimoji="1" lang="en-US" altLang="zh-CN" dirty="0">
                <a:latin typeface="微软雅黑 Light" panose="020B0502040204020203" pitchFamily="34" charset="-122"/>
                <a:ea typeface="微软雅黑 Light" panose="020B0502040204020203" pitchFamily="34" charset="-122"/>
              </a:rPr>
              <a:t>——</a:t>
            </a:r>
            <a:r>
              <a:rPr kumimoji="1" lang="zh-CN" altLang="en-US" dirty="0">
                <a:latin typeface="微软雅黑 Light" panose="020B0502040204020203" pitchFamily="34" charset="-122"/>
                <a:ea typeface="微软雅黑 Light" panose="020B0502040204020203" pitchFamily="34" charset="-122"/>
              </a:rPr>
              <a:t>数据级并行（</a:t>
            </a:r>
            <a:r>
              <a:rPr kumimoji="1" lang="en-US" altLang="zh-CN" dirty="0">
                <a:latin typeface="微软雅黑 Light" panose="020B0502040204020203" pitchFamily="34" charset="-122"/>
                <a:ea typeface="微软雅黑 Light" panose="020B0502040204020203" pitchFamily="34" charset="-122"/>
              </a:rPr>
              <a:t>DLP</a:t>
            </a:r>
            <a:r>
              <a:rPr kumimoji="1" lang="zh-CN" altLang="en-US" dirty="0">
                <a:latin typeface="微软雅黑 Light" panose="020B0502040204020203" pitchFamily="34" charset="-122"/>
                <a:ea typeface="微软雅黑 Light" panose="020B0502040204020203" pitchFamily="34" charset="-122"/>
              </a:rPr>
              <a:t>）</a:t>
            </a:r>
            <a:endParaRPr kumimoji="1" lang="en-US" altLang="zh-CN" dirty="0">
              <a:latin typeface="微软雅黑 Light" panose="020B0502040204020203" pitchFamily="34" charset="-122"/>
              <a:ea typeface="微软雅黑 Light" panose="020B0502040204020203" pitchFamily="34" charset="-122"/>
            </a:endParaRPr>
          </a:p>
        </p:txBody>
      </p:sp>
      <p:grpSp>
        <p:nvGrpSpPr>
          <p:cNvPr id="4" name="Group 5">
            <a:extLst>
              <a:ext uri="{FF2B5EF4-FFF2-40B4-BE49-F238E27FC236}">
                <a16:creationId xmlns:a16="http://schemas.microsoft.com/office/drawing/2014/main" id="{EBA9327C-571C-4A82-BBEF-B7850CC7BF5F}"/>
              </a:ext>
            </a:extLst>
          </p:cNvPr>
          <p:cNvGrpSpPr/>
          <p:nvPr/>
        </p:nvGrpSpPr>
        <p:grpSpPr bwMode="auto">
          <a:xfrm>
            <a:off x="8351902" y="901460"/>
            <a:ext cx="1981200" cy="2590800"/>
            <a:chOff x="949325" y="1509713"/>
            <a:chExt cx="1981200" cy="2590800"/>
          </a:xfrm>
        </p:grpSpPr>
        <p:sp>
          <p:nvSpPr>
            <p:cNvPr id="19" name="AutoShape 33">
              <a:extLst>
                <a:ext uri="{FF2B5EF4-FFF2-40B4-BE49-F238E27FC236}">
                  <a16:creationId xmlns:a16="http://schemas.microsoft.com/office/drawing/2014/main" id="{3052251B-459E-4585-8FFA-4D6F6A4BB7F3}"/>
                </a:ext>
              </a:extLst>
            </p:cNvPr>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load</a:t>
              </a:r>
            </a:p>
          </p:txBody>
        </p:sp>
        <p:sp>
          <p:nvSpPr>
            <p:cNvPr id="20" name="AutoShape 34">
              <a:extLst>
                <a:ext uri="{FF2B5EF4-FFF2-40B4-BE49-F238E27FC236}">
                  <a16:creationId xmlns:a16="http://schemas.microsoft.com/office/drawing/2014/main" id="{79DA505A-1DFF-4183-9394-57CCC1FF512F}"/>
                </a:ext>
              </a:extLst>
            </p:cNvPr>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load</a:t>
              </a:r>
            </a:p>
          </p:txBody>
        </p:sp>
        <p:sp>
          <p:nvSpPr>
            <p:cNvPr id="21" name="AutoShape 35">
              <a:extLst>
                <a:ext uri="{FF2B5EF4-FFF2-40B4-BE49-F238E27FC236}">
                  <a16:creationId xmlns:a16="http://schemas.microsoft.com/office/drawing/2014/main" id="{7765466E-78C7-41B7-9CD4-B4B0296D2401}"/>
                </a:ext>
              </a:extLst>
            </p:cNvPr>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add</a:t>
              </a:r>
            </a:p>
          </p:txBody>
        </p:sp>
        <p:sp>
          <p:nvSpPr>
            <p:cNvPr id="22" name="AutoShape 36">
              <a:extLst>
                <a:ext uri="{FF2B5EF4-FFF2-40B4-BE49-F238E27FC236}">
                  <a16:creationId xmlns:a16="http://schemas.microsoft.com/office/drawing/2014/main" id="{CCA83403-5785-476D-9AA3-880F1F52043B}"/>
                </a:ext>
              </a:extLst>
            </p:cNvPr>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store</a:t>
              </a:r>
            </a:p>
          </p:txBody>
        </p:sp>
        <p:sp>
          <p:nvSpPr>
            <p:cNvPr id="23" name="Line 37">
              <a:extLst>
                <a:ext uri="{FF2B5EF4-FFF2-40B4-BE49-F238E27FC236}">
                  <a16:creationId xmlns:a16="http://schemas.microsoft.com/office/drawing/2014/main" id="{BE5534B4-FAB5-4070-ACC5-38A217DDF93D}"/>
                </a:ext>
              </a:extLst>
            </p:cNvPr>
            <p:cNvSpPr>
              <a:spLocks noChangeShapeType="1"/>
            </p:cNvSpPr>
            <p:nvPr/>
          </p:nvSpPr>
          <p:spPr bwMode="auto">
            <a:xfrm>
              <a:off x="1558925" y="2043113"/>
              <a:ext cx="228600" cy="8382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Line 38">
              <a:extLst>
                <a:ext uri="{FF2B5EF4-FFF2-40B4-BE49-F238E27FC236}">
                  <a16:creationId xmlns:a16="http://schemas.microsoft.com/office/drawing/2014/main" id="{046D375E-09A0-478C-BC23-7BEACE898377}"/>
                </a:ext>
              </a:extLst>
            </p:cNvPr>
            <p:cNvSpPr>
              <a:spLocks noChangeShapeType="1"/>
            </p:cNvSpPr>
            <p:nvPr/>
          </p:nvSpPr>
          <p:spPr bwMode="auto">
            <a:xfrm flipH="1">
              <a:off x="2016125" y="2652713"/>
              <a:ext cx="228600" cy="2286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Line 39">
              <a:extLst>
                <a:ext uri="{FF2B5EF4-FFF2-40B4-BE49-F238E27FC236}">
                  <a16:creationId xmlns:a16="http://schemas.microsoft.com/office/drawing/2014/main" id="{A9EA8095-EA91-4382-B480-4CB377AB9CCA}"/>
                </a:ext>
              </a:extLst>
            </p:cNvPr>
            <p:cNvSpPr>
              <a:spLocks noChangeShapeType="1"/>
            </p:cNvSpPr>
            <p:nvPr/>
          </p:nvSpPr>
          <p:spPr bwMode="auto">
            <a:xfrm>
              <a:off x="1939925" y="3338513"/>
              <a:ext cx="0" cy="1524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AutoShape 47">
              <a:extLst>
                <a:ext uri="{FF2B5EF4-FFF2-40B4-BE49-F238E27FC236}">
                  <a16:creationId xmlns:a16="http://schemas.microsoft.com/office/drawing/2014/main" id="{55425B23-7638-45E1-B2A4-22D258908D2A}"/>
                </a:ext>
              </a:extLst>
            </p:cNvPr>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endParaRPr lang="zh-CN" altLang="zh-CN" sz="1800" dirty="0">
                <a:solidFill>
                  <a:srgbClr val="000000"/>
                </a:solidFill>
                <a:latin typeface="Arial" panose="020B0604020202020204" pitchFamily="34" charset="0"/>
              </a:endParaRPr>
            </a:p>
          </p:txBody>
        </p:sp>
      </p:grpSp>
      <p:grpSp>
        <p:nvGrpSpPr>
          <p:cNvPr id="5" name="Group 4">
            <a:extLst>
              <a:ext uri="{FF2B5EF4-FFF2-40B4-BE49-F238E27FC236}">
                <a16:creationId xmlns:a16="http://schemas.microsoft.com/office/drawing/2014/main" id="{72B766D8-82B1-4597-A8AD-9FF8F0A344E6}"/>
              </a:ext>
            </a:extLst>
          </p:cNvPr>
          <p:cNvGrpSpPr/>
          <p:nvPr/>
        </p:nvGrpSpPr>
        <p:grpSpPr bwMode="auto">
          <a:xfrm>
            <a:off x="8355491" y="3646507"/>
            <a:ext cx="1981200" cy="2590800"/>
            <a:chOff x="2930525" y="1509713"/>
            <a:chExt cx="1981200" cy="2590800"/>
          </a:xfrm>
        </p:grpSpPr>
        <p:sp>
          <p:nvSpPr>
            <p:cNvPr id="9" name="AutoShape 40">
              <a:extLst>
                <a:ext uri="{FF2B5EF4-FFF2-40B4-BE49-F238E27FC236}">
                  <a16:creationId xmlns:a16="http://schemas.microsoft.com/office/drawing/2014/main" id="{7D1FE33C-BD15-4080-AD31-A3763001FBDF}"/>
                </a:ext>
              </a:extLst>
            </p:cNvPr>
            <p:cNvSpPr>
              <a:spLocks noChangeArrowheads="1"/>
            </p:cNvSpPr>
            <p:nvPr/>
          </p:nvSpPr>
          <p:spPr bwMode="auto">
            <a:xfrm>
              <a:off x="3103563" y="1601788"/>
              <a:ext cx="700088" cy="401638"/>
            </a:xfrm>
            <a:prstGeom prst="roundRect">
              <a:avLst>
                <a:gd name="adj" fmla="val 16667"/>
              </a:avLst>
            </a:prstGeom>
            <a:solidFill>
              <a:srgbClr val="FF0000"/>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load</a:t>
              </a:r>
            </a:p>
          </p:txBody>
        </p:sp>
        <p:sp>
          <p:nvSpPr>
            <p:cNvPr id="10" name="AutoShape 41">
              <a:extLst>
                <a:ext uri="{FF2B5EF4-FFF2-40B4-BE49-F238E27FC236}">
                  <a16:creationId xmlns:a16="http://schemas.microsoft.com/office/drawing/2014/main" id="{72062DC9-641C-40A0-ACD9-903FE6F98704}"/>
                </a:ext>
              </a:extLst>
            </p:cNvPr>
            <p:cNvSpPr>
              <a:spLocks noChangeArrowheads="1"/>
            </p:cNvSpPr>
            <p:nvPr/>
          </p:nvSpPr>
          <p:spPr bwMode="auto">
            <a:xfrm>
              <a:off x="4017963" y="2211388"/>
              <a:ext cx="700088" cy="401638"/>
            </a:xfrm>
            <a:prstGeom prst="roundRect">
              <a:avLst>
                <a:gd name="adj" fmla="val 16667"/>
              </a:avLst>
            </a:prstGeom>
            <a:solidFill>
              <a:srgbClr val="FF0000"/>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load</a:t>
              </a:r>
            </a:p>
          </p:txBody>
        </p:sp>
        <p:sp>
          <p:nvSpPr>
            <p:cNvPr id="11" name="AutoShape 42">
              <a:extLst>
                <a:ext uri="{FF2B5EF4-FFF2-40B4-BE49-F238E27FC236}">
                  <a16:creationId xmlns:a16="http://schemas.microsoft.com/office/drawing/2014/main" id="{5EEDB672-9246-463B-81F1-66E29CA19F2C}"/>
                </a:ext>
              </a:extLst>
            </p:cNvPr>
            <p:cNvSpPr>
              <a:spLocks noChangeArrowheads="1"/>
            </p:cNvSpPr>
            <p:nvPr/>
          </p:nvSpPr>
          <p:spPr bwMode="auto">
            <a:xfrm>
              <a:off x="3478213" y="2897188"/>
              <a:ext cx="638175" cy="401638"/>
            </a:xfrm>
            <a:prstGeom prst="roundRect">
              <a:avLst>
                <a:gd name="adj" fmla="val 16667"/>
              </a:avLst>
            </a:prstGeom>
            <a:solidFill>
              <a:srgbClr val="FF0000"/>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add</a:t>
              </a:r>
            </a:p>
          </p:txBody>
        </p:sp>
        <p:sp>
          <p:nvSpPr>
            <p:cNvPr id="12" name="AutoShape 43">
              <a:extLst>
                <a:ext uri="{FF2B5EF4-FFF2-40B4-BE49-F238E27FC236}">
                  <a16:creationId xmlns:a16="http://schemas.microsoft.com/office/drawing/2014/main" id="{1557FFD6-C2E6-4004-BAA2-32928322920F}"/>
                </a:ext>
              </a:extLst>
            </p:cNvPr>
            <p:cNvSpPr>
              <a:spLocks noChangeArrowheads="1"/>
            </p:cNvSpPr>
            <p:nvPr/>
          </p:nvSpPr>
          <p:spPr bwMode="auto">
            <a:xfrm>
              <a:off x="3435350" y="3506788"/>
              <a:ext cx="800100" cy="401638"/>
            </a:xfrm>
            <a:prstGeom prst="roundRect">
              <a:avLst>
                <a:gd name="adj" fmla="val 16667"/>
              </a:avLst>
            </a:prstGeom>
            <a:solidFill>
              <a:srgbClr val="FF0000"/>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store</a:t>
              </a:r>
            </a:p>
          </p:txBody>
        </p:sp>
        <p:sp>
          <p:nvSpPr>
            <p:cNvPr id="13" name="Line 44">
              <a:extLst>
                <a:ext uri="{FF2B5EF4-FFF2-40B4-BE49-F238E27FC236}">
                  <a16:creationId xmlns:a16="http://schemas.microsoft.com/office/drawing/2014/main" id="{84A30653-14F8-4259-AA50-645748C3942D}"/>
                </a:ext>
              </a:extLst>
            </p:cNvPr>
            <p:cNvSpPr>
              <a:spLocks noChangeShapeType="1"/>
            </p:cNvSpPr>
            <p:nvPr/>
          </p:nvSpPr>
          <p:spPr bwMode="auto">
            <a:xfrm>
              <a:off x="3387725" y="2043113"/>
              <a:ext cx="304800" cy="8382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Line 45">
              <a:extLst>
                <a:ext uri="{FF2B5EF4-FFF2-40B4-BE49-F238E27FC236}">
                  <a16:creationId xmlns:a16="http://schemas.microsoft.com/office/drawing/2014/main" id="{CCE6ADDE-D1E6-4745-B248-E98B561F7A97}"/>
                </a:ext>
              </a:extLst>
            </p:cNvPr>
            <p:cNvSpPr>
              <a:spLocks noChangeShapeType="1"/>
            </p:cNvSpPr>
            <p:nvPr/>
          </p:nvSpPr>
          <p:spPr bwMode="auto">
            <a:xfrm flipH="1">
              <a:off x="3921125" y="2652713"/>
              <a:ext cx="228600" cy="2286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Line 46">
              <a:extLst>
                <a:ext uri="{FF2B5EF4-FFF2-40B4-BE49-F238E27FC236}">
                  <a16:creationId xmlns:a16="http://schemas.microsoft.com/office/drawing/2014/main" id="{BC9D413D-72F9-4A34-8319-7F1AB9B9BC95}"/>
                </a:ext>
              </a:extLst>
            </p:cNvPr>
            <p:cNvSpPr>
              <a:spLocks noChangeShapeType="1"/>
            </p:cNvSpPr>
            <p:nvPr/>
          </p:nvSpPr>
          <p:spPr bwMode="auto">
            <a:xfrm>
              <a:off x="3844925" y="3338513"/>
              <a:ext cx="0" cy="1524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AutoShape 48">
              <a:extLst>
                <a:ext uri="{FF2B5EF4-FFF2-40B4-BE49-F238E27FC236}">
                  <a16:creationId xmlns:a16="http://schemas.microsoft.com/office/drawing/2014/main" id="{29381094-3B3A-4CB5-9F26-D382D8923A23}"/>
                </a:ext>
              </a:extLst>
            </p:cNvPr>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sp>
        <p:nvSpPr>
          <p:cNvPr id="6" name="Text Box 49">
            <a:extLst>
              <a:ext uri="{FF2B5EF4-FFF2-40B4-BE49-F238E27FC236}">
                <a16:creationId xmlns:a16="http://schemas.microsoft.com/office/drawing/2014/main" id="{8F397848-1959-4EEC-ADCC-31B233FCC85B}"/>
              </a:ext>
            </a:extLst>
          </p:cNvPr>
          <p:cNvSpPr txBox="1">
            <a:spLocks noChangeArrowheads="1"/>
          </p:cNvSpPr>
          <p:nvPr/>
        </p:nvSpPr>
        <p:spPr bwMode="auto">
          <a:xfrm>
            <a:off x="10561702" y="2056354"/>
            <a:ext cx="106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zh-CN" altLang="en-US" sz="1800" dirty="0">
                <a:solidFill>
                  <a:srgbClr val="000000"/>
                </a:solidFill>
                <a:latin typeface="Verdana" panose="020B0604030504040204" pitchFamily="34" charset="0"/>
                <a:ea typeface="굴림" panose="020B0600000101010101" pitchFamily="34" charset="-127"/>
              </a:rPr>
              <a:t>迭代</a:t>
            </a:r>
            <a:r>
              <a:rPr lang="en-US" altLang="zh-CN" sz="1800" dirty="0">
                <a:solidFill>
                  <a:srgbClr val="000000"/>
                </a:solidFill>
                <a:latin typeface="Verdana" panose="020B0604030504040204" pitchFamily="34" charset="0"/>
                <a:ea typeface="굴림" panose="020B0600000101010101" pitchFamily="34" charset="-127"/>
              </a:rPr>
              <a:t>1</a:t>
            </a:r>
            <a:endParaRPr lang="en-US" altLang="ko-KR" sz="1800" dirty="0">
              <a:solidFill>
                <a:srgbClr val="000000"/>
              </a:solidFill>
              <a:latin typeface="Verdana" panose="020B0604030504040204" pitchFamily="34" charset="0"/>
              <a:ea typeface="굴림" panose="020B0600000101010101" pitchFamily="34" charset="-127"/>
            </a:endParaRPr>
          </a:p>
        </p:txBody>
      </p:sp>
      <p:sp>
        <p:nvSpPr>
          <p:cNvPr id="7" name="Text Box 50">
            <a:extLst>
              <a:ext uri="{FF2B5EF4-FFF2-40B4-BE49-F238E27FC236}">
                <a16:creationId xmlns:a16="http://schemas.microsoft.com/office/drawing/2014/main" id="{A48070B9-08A6-474C-AA5A-CD4904007C05}"/>
              </a:ext>
            </a:extLst>
          </p:cNvPr>
          <p:cNvSpPr txBox="1">
            <a:spLocks noChangeArrowheads="1"/>
          </p:cNvSpPr>
          <p:nvPr/>
        </p:nvSpPr>
        <p:spPr bwMode="auto">
          <a:xfrm>
            <a:off x="10585767" y="4513820"/>
            <a:ext cx="1311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zh-CN" altLang="en-US" sz="1800" dirty="0">
                <a:solidFill>
                  <a:srgbClr val="000000"/>
                </a:solidFill>
                <a:latin typeface="Verdana" panose="020B0604030504040204" pitchFamily="34" charset="0"/>
                <a:ea typeface="굴림" panose="020B0600000101010101" pitchFamily="34" charset="-127"/>
              </a:rPr>
              <a:t>迭代</a:t>
            </a:r>
            <a:r>
              <a:rPr lang="en-US" altLang="zh-CN" sz="1800" dirty="0">
                <a:solidFill>
                  <a:srgbClr val="000000"/>
                </a:solidFill>
                <a:latin typeface="Verdana" panose="020B0604030504040204" pitchFamily="34" charset="0"/>
                <a:ea typeface="굴림" panose="020B0600000101010101" pitchFamily="34" charset="-127"/>
              </a:rPr>
              <a:t>2</a:t>
            </a:r>
            <a:endParaRPr lang="en-US" altLang="ko-KR" sz="1800" dirty="0">
              <a:solidFill>
                <a:srgbClr val="000000"/>
              </a:solidFill>
              <a:latin typeface="Verdana" panose="020B0604030504040204" pitchFamily="34" charset="0"/>
              <a:ea typeface="굴림" panose="020B0600000101010101" pitchFamily="34" charset="-127"/>
            </a:endParaRPr>
          </a:p>
        </p:txBody>
      </p:sp>
      <p:sp>
        <p:nvSpPr>
          <p:cNvPr id="8" name="Line 55">
            <a:extLst>
              <a:ext uri="{FF2B5EF4-FFF2-40B4-BE49-F238E27FC236}">
                <a16:creationId xmlns:a16="http://schemas.microsoft.com/office/drawing/2014/main" id="{F0D0C812-1B81-4709-884D-2BDA1C576E3B}"/>
              </a:ext>
            </a:extLst>
          </p:cNvPr>
          <p:cNvSpPr>
            <a:spLocks noChangeShapeType="1"/>
          </p:cNvSpPr>
          <p:nvPr/>
        </p:nvSpPr>
        <p:spPr bwMode="auto">
          <a:xfrm>
            <a:off x="9222266" y="6566134"/>
            <a:ext cx="533400" cy="0"/>
          </a:xfrm>
          <a:prstGeom prst="line">
            <a:avLst/>
          </a:prstGeom>
          <a:noFill/>
          <a:ln w="76200">
            <a:solidFill>
              <a:schemeClr val="tx1"/>
            </a:solidFill>
            <a:prstDash val="sysDot"/>
            <a:roun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文本框 26">
            <a:extLst>
              <a:ext uri="{FF2B5EF4-FFF2-40B4-BE49-F238E27FC236}">
                <a16:creationId xmlns:a16="http://schemas.microsoft.com/office/drawing/2014/main" id="{D087C18B-120D-436A-A156-64E8FF266B49}"/>
              </a:ext>
            </a:extLst>
          </p:cNvPr>
          <p:cNvSpPr txBox="1"/>
          <p:nvPr/>
        </p:nvSpPr>
        <p:spPr>
          <a:xfrm>
            <a:off x="8776697" y="400441"/>
            <a:ext cx="2032552" cy="461665"/>
          </a:xfrm>
          <a:prstGeom prst="rect">
            <a:avLst/>
          </a:prstGeom>
          <a:noFill/>
        </p:spPr>
        <p:txBody>
          <a:bodyPr wrap="square">
            <a:spAutoFit/>
          </a:bodyPr>
          <a:lstStyle/>
          <a:p>
            <a:r>
              <a:rPr lang="zh-CN" altLang="en-US" sz="2400" dirty="0">
                <a:solidFill>
                  <a:srgbClr val="FF0000"/>
                </a:solidFill>
                <a:latin typeface="微软雅黑 Light" panose="020B0502040204020203" pitchFamily="34" charset="-122"/>
                <a:ea typeface="微软雅黑 Light" panose="020B0502040204020203" pitchFamily="34" charset="-122"/>
              </a:rPr>
              <a:t>串行</a:t>
            </a:r>
            <a:r>
              <a:rPr lang="zh-CN" altLang="en-US" sz="2400" dirty="0">
                <a:latin typeface="微软雅黑 Light" panose="020B0502040204020203" pitchFamily="34" charset="-122"/>
                <a:ea typeface="微软雅黑 Light" panose="020B0502040204020203" pitchFamily="34" charset="-122"/>
              </a:rPr>
              <a:t>执行：</a:t>
            </a:r>
          </a:p>
        </p:txBody>
      </p:sp>
      <p:sp>
        <p:nvSpPr>
          <p:cNvPr id="28" name="Text Box 3">
            <a:extLst>
              <a:ext uri="{FF2B5EF4-FFF2-40B4-BE49-F238E27FC236}">
                <a16:creationId xmlns:a16="http://schemas.microsoft.com/office/drawing/2014/main" id="{A7FD8AB4-8B97-4A72-A76B-875FB9C5FB78}"/>
              </a:ext>
            </a:extLst>
          </p:cNvPr>
          <p:cNvSpPr txBox="1">
            <a:spLocks noChangeArrowheads="1"/>
          </p:cNvSpPr>
          <p:nvPr/>
        </p:nvSpPr>
        <p:spPr bwMode="auto">
          <a:xfrm>
            <a:off x="1948878" y="3300173"/>
            <a:ext cx="4424609"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10000"/>
              </a:spcBef>
              <a:buClrTx/>
              <a:buSzTx/>
              <a:buFontTx/>
              <a:buNone/>
            </a:pPr>
            <a:r>
              <a:rPr lang="en-US" altLang="ko-KR" b="1" dirty="0">
                <a:solidFill>
                  <a:srgbClr val="000000"/>
                </a:solidFill>
                <a:latin typeface="Courier New" panose="02070309020205020404" pitchFamily="49" charset="0"/>
                <a:ea typeface="굴림" panose="020B0600000101010101" pitchFamily="34" charset="-127"/>
              </a:rPr>
              <a:t>for (</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=0; </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 &lt; N; </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a:t>
            </a:r>
          </a:p>
          <a:p>
            <a:pPr defTabSz="914400" eaLnBrk="1" hangingPunct="1">
              <a:spcBef>
                <a:spcPct val="10000"/>
              </a:spcBef>
              <a:buClrTx/>
              <a:buSzTx/>
              <a:buFontTx/>
              <a:buNone/>
            </a:pPr>
            <a:r>
              <a:rPr lang="en-US" altLang="ko-KR" b="1" dirty="0">
                <a:solidFill>
                  <a:srgbClr val="000000"/>
                </a:solidFill>
                <a:latin typeface="Courier New" panose="02070309020205020404" pitchFamily="49" charset="0"/>
                <a:ea typeface="굴림" panose="020B0600000101010101" pitchFamily="34" charset="-127"/>
              </a:rPr>
              <a:t>    C[</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 = A[</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 + B[</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实例：</a:t>
            </a:r>
            <a:r>
              <a:rPr kumimoji="1" lang="en-US" altLang="zh-CN" dirty="0"/>
              <a:t>VMIPS=</a:t>
            </a:r>
            <a:r>
              <a:rPr kumimoji="1" lang="zh-CN" altLang="en-US" dirty="0"/>
              <a:t>标量</a:t>
            </a:r>
            <a:r>
              <a:rPr kumimoji="1" altLang="zh-CN" dirty="0"/>
              <a:t>MIPS+</a:t>
            </a:r>
            <a:r>
              <a:rPr kumimoji="1" lang="zh-CN" altLang="en-US" dirty="0"/>
              <a:t>逻辑向量扩展</a:t>
            </a:r>
            <a:r>
              <a:rPr lang="en-US" altLang="zh-CN" dirty="0"/>
              <a:t> </a:t>
            </a: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30</a:t>
            </a:fld>
            <a:r>
              <a:rPr lang="en-US" altLang="zh-CN"/>
              <a:t>/75</a:t>
            </a:r>
            <a:endParaRPr lang="zh-CN" altLang="en-US" dirty="0"/>
          </a:p>
        </p:txBody>
      </p:sp>
      <p:pic>
        <p:nvPicPr>
          <p:cNvPr id="7" name="图片 6"/>
          <p:cNvPicPr>
            <a:picLocks noChangeAspect="1"/>
          </p:cNvPicPr>
          <p:nvPr/>
        </p:nvPicPr>
        <p:blipFill>
          <a:blip r:embed="rId2"/>
          <a:stretch>
            <a:fillRect/>
          </a:stretch>
        </p:blipFill>
        <p:spPr>
          <a:xfrm>
            <a:off x="5801995" y="1400175"/>
            <a:ext cx="5551805" cy="4956175"/>
          </a:xfrm>
          <a:prstGeom prst="rect">
            <a:avLst/>
          </a:prstGeom>
        </p:spPr>
      </p:pic>
      <p:sp>
        <p:nvSpPr>
          <p:cNvPr id="6" name="内容占位符 5"/>
          <p:cNvSpPr>
            <a:spLocks noGrp="1"/>
          </p:cNvSpPr>
          <p:nvPr>
            <p:ph sz="quarter" idx="23"/>
          </p:nvPr>
        </p:nvSpPr>
        <p:spPr>
          <a:xfrm>
            <a:off x="435610" y="1753870"/>
            <a:ext cx="5461000" cy="4602480"/>
          </a:xfrm>
        </p:spPr>
        <p:txBody>
          <a:bodyPr>
            <a:noAutofit/>
          </a:bodyPr>
          <a:lstStyle/>
          <a:p>
            <a:pPr fontAlgn="auto">
              <a:spcBef>
                <a:spcPts val="1000"/>
              </a:spcBef>
            </a:pPr>
            <a:r>
              <a:rPr kumimoji="1" lang="zh-CN" sz="2000" dirty="0"/>
              <a:t>向量寄存器：</a:t>
            </a:r>
          </a:p>
          <a:p>
            <a:pPr lvl="1" fontAlgn="auto">
              <a:spcBef>
                <a:spcPts val="1000"/>
              </a:spcBef>
            </a:pPr>
            <a:r>
              <a:rPr kumimoji="1" lang="en-US" altLang="zh-CN" sz="1800" dirty="0"/>
              <a:t>64bit64</a:t>
            </a:r>
            <a:r>
              <a:rPr kumimoji="1" lang="zh-CN" altLang="en-US" sz="1800" dirty="0"/>
              <a:t>元素</a:t>
            </a:r>
            <a:r>
              <a:rPr kumimoji="1" lang="en-US" altLang="zh-CN" sz="1800" dirty="0"/>
              <a:t>*8</a:t>
            </a:r>
            <a:r>
              <a:rPr kumimoji="1" lang="zh-CN" altLang="en-US" sz="1800" dirty="0"/>
              <a:t>个</a:t>
            </a:r>
            <a:r>
              <a:rPr kumimoji="1" lang="en-US" altLang="zh-CN" sz="1800" dirty="0"/>
              <a:t>VR</a:t>
            </a:r>
            <a:r>
              <a:rPr kumimoji="1" lang="zh-CN" altLang="en-US" sz="1800" dirty="0"/>
              <a:t>，足够多读写口</a:t>
            </a:r>
            <a:endParaRPr kumimoji="1" lang="zh-CN" sz="1800" dirty="0"/>
          </a:p>
          <a:p>
            <a:pPr fontAlgn="auto">
              <a:spcBef>
                <a:spcPts val="1000"/>
              </a:spcBef>
            </a:pPr>
            <a:r>
              <a:rPr kumimoji="1" lang="zh-CN" sz="2000" dirty="0"/>
              <a:t>向量功能单元</a:t>
            </a:r>
          </a:p>
          <a:p>
            <a:pPr lvl="1" fontAlgn="auto">
              <a:spcBef>
                <a:spcPts val="1000"/>
              </a:spcBef>
            </a:pPr>
            <a:r>
              <a:rPr kumimoji="1" lang="zh-CN" sz="1800" dirty="0"/>
              <a:t>全流水化，每周期</a:t>
            </a:r>
            <a:r>
              <a:rPr kumimoji="1" lang="en-US" altLang="zh-CN" sz="1800" dirty="0"/>
              <a:t>1</a:t>
            </a:r>
            <a:r>
              <a:rPr kumimoji="1" lang="zh-CN" altLang="en-US" sz="1800" dirty="0"/>
              <a:t>操作</a:t>
            </a:r>
          </a:p>
          <a:p>
            <a:pPr lvl="1" fontAlgn="auto">
              <a:spcBef>
                <a:spcPts val="1000"/>
              </a:spcBef>
            </a:pPr>
            <a:r>
              <a:rPr kumimoji="1" lang="zh-CN" altLang="en-US" sz="1800" dirty="0">
                <a:sym typeface="+mn-ea"/>
              </a:rPr>
              <a:t>需要一个控制单元检测结构冒险和数据冒险</a:t>
            </a:r>
            <a:endParaRPr kumimoji="1" lang="zh-CN" sz="1800" dirty="0"/>
          </a:p>
          <a:p>
            <a:pPr fontAlgn="auto">
              <a:spcBef>
                <a:spcPts val="1000"/>
              </a:spcBef>
            </a:pPr>
            <a:r>
              <a:rPr kumimoji="1" lang="zh-CN" sz="2000" dirty="0"/>
              <a:t>向量</a:t>
            </a:r>
            <a:r>
              <a:rPr kumimoji="1" lang="en-US" altLang="zh-CN" sz="2000" dirty="0"/>
              <a:t>load/store</a:t>
            </a:r>
            <a:r>
              <a:rPr kumimoji="1" lang="zh-CN" altLang="en-US" sz="2000" dirty="0"/>
              <a:t>单元</a:t>
            </a:r>
          </a:p>
          <a:p>
            <a:pPr lvl="1" fontAlgn="auto">
              <a:spcBef>
                <a:spcPts val="1000"/>
              </a:spcBef>
            </a:pPr>
            <a:r>
              <a:rPr kumimoji="1" lang="zh-CN" altLang="en-US" sz="1800" dirty="0"/>
              <a:t>全流水化，每周期</a:t>
            </a:r>
            <a:r>
              <a:rPr kumimoji="1" lang="en-US" altLang="zh-CN" sz="1800" dirty="0"/>
              <a:t>1</a:t>
            </a:r>
            <a:r>
              <a:rPr kumimoji="1" lang="zh-CN" altLang="en-US" sz="1800" dirty="0"/>
              <a:t>个字，可操作标量</a:t>
            </a:r>
          </a:p>
          <a:p>
            <a:pPr fontAlgn="auto">
              <a:spcBef>
                <a:spcPts val="1000"/>
              </a:spcBef>
            </a:pPr>
            <a:r>
              <a:rPr kumimoji="1" lang="zh-CN" altLang="en-US" sz="2000" dirty="0"/>
              <a:t>标量寄存器集合</a:t>
            </a:r>
          </a:p>
          <a:p>
            <a:pPr lvl="1" fontAlgn="auto">
              <a:spcBef>
                <a:spcPts val="1000"/>
              </a:spcBef>
            </a:pPr>
            <a:r>
              <a:rPr kumimoji="1" lang="en-US" altLang="zh-CN" sz="1800" dirty="0"/>
              <a:t>32</a:t>
            </a:r>
            <a:r>
              <a:rPr kumimoji="1" lang="zh-CN" altLang="en-US" sz="1800" dirty="0"/>
              <a:t>通用，</a:t>
            </a:r>
            <a:r>
              <a:rPr kumimoji="1" lang="en-US" altLang="zh-CN" sz="1800" dirty="0"/>
              <a:t>32</a:t>
            </a:r>
            <a:r>
              <a:rPr kumimoji="1" lang="zh-CN" altLang="en-US" sz="1800" dirty="0"/>
              <a:t>浮点，可存地址和数据</a:t>
            </a:r>
          </a:p>
          <a:p>
            <a:pPr lvl="1" fontAlgn="auto">
              <a:spcBef>
                <a:spcPts val="1000"/>
              </a:spcBef>
            </a:pPr>
            <a:r>
              <a:rPr kumimoji="1" lang="zh-CN" altLang="en-US" sz="1800" dirty="0">
                <a:sym typeface="+mn-ea"/>
              </a:rPr>
              <a:t>可以为向量功能单元提供数据，也可以为向量</a:t>
            </a:r>
            <a:r>
              <a:rPr kumimoji="1" lang="en-US" altLang="zh-CN" sz="1800" dirty="0">
                <a:sym typeface="+mn-ea"/>
              </a:rPr>
              <a:t>load/store</a:t>
            </a:r>
            <a:r>
              <a:rPr kumimoji="1" lang="zh-CN" altLang="en-US" sz="1800" dirty="0">
                <a:sym typeface="+mn-ea"/>
              </a:rPr>
              <a:t>单元提供地址</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1600" y="328397"/>
            <a:ext cx="11318400" cy="6454652"/>
          </a:xfrm>
          <a:prstGeom prst="rect">
            <a:avLst/>
          </a:prstGeom>
          <a:noFill/>
        </p:spPr>
        <p:txBody>
          <a:bodyPr wrap="square">
            <a:spAutoFit/>
          </a:bodyPr>
          <a:lstStyle/>
          <a:p>
            <a:pPr marL="0" lvl="1" eaLnBrk="1" hangingPunct="1">
              <a:lnSpc>
                <a:spcPct val="150000"/>
              </a:lnSpc>
            </a:pPr>
            <a:r>
              <a:rPr lang="zh-CN" altLang="en-US" sz="2800" dirty="0">
                <a:latin typeface="宋体" panose="02010600030101010101" pitchFamily="2" charset="-122"/>
                <a:ea typeface="宋体" panose="02010600030101010101" pitchFamily="2" charset="-122"/>
              </a:rPr>
              <a:t>只要不出现</a:t>
            </a:r>
            <a:r>
              <a:rPr lang="en-US" altLang="zh-CN" sz="2800" dirty="0">
                <a:solidFill>
                  <a:srgbClr val="FF0000"/>
                </a:solidFill>
                <a:latin typeface="宋体" panose="02010600030101010101" pitchFamily="2" charset="-122"/>
                <a:ea typeface="宋体" panose="02010600030101010101" pitchFamily="2" charset="-122"/>
              </a:rPr>
              <a:t>V</a:t>
            </a:r>
            <a:r>
              <a:rPr lang="en-US" altLang="zh-CN" sz="2800" i="1" baseline="-25000" dirty="0">
                <a:solidFill>
                  <a:srgbClr val="FF0000"/>
                </a:solidFill>
                <a:latin typeface="宋体" panose="02010600030101010101" pitchFamily="2" charset="-122"/>
                <a:ea typeface="宋体" panose="02010600030101010101" pitchFamily="2" charset="-122"/>
              </a:rPr>
              <a:t>i</a:t>
            </a:r>
            <a:r>
              <a:rPr lang="zh-CN" altLang="en-US" sz="2800" dirty="0">
                <a:solidFill>
                  <a:srgbClr val="FF0000"/>
                </a:solidFill>
                <a:latin typeface="宋体" panose="02010600030101010101" pitchFamily="2" charset="-122"/>
                <a:ea typeface="宋体" panose="02010600030101010101" pitchFamily="2" charset="-122"/>
              </a:rPr>
              <a:t>冲突</a:t>
            </a:r>
            <a:r>
              <a:rPr lang="zh-CN" altLang="en-US" sz="2800" dirty="0">
                <a:latin typeface="宋体" panose="02010600030101010101" pitchFamily="2" charset="-122"/>
                <a:ea typeface="宋体" panose="02010600030101010101" pitchFamily="2" charset="-122"/>
              </a:rPr>
              <a:t>和</a:t>
            </a:r>
            <a:r>
              <a:rPr lang="zh-CN" altLang="en-US" sz="2800" dirty="0">
                <a:solidFill>
                  <a:srgbClr val="FF0000"/>
                </a:solidFill>
                <a:latin typeface="宋体" panose="02010600030101010101" pitchFamily="2" charset="-122"/>
                <a:ea typeface="宋体" panose="02010600030101010101" pitchFamily="2" charset="-122"/>
              </a:rPr>
              <a:t>功能部件冲突</a:t>
            </a:r>
            <a:r>
              <a:rPr lang="zh-CN" altLang="en-US" sz="2800" dirty="0">
                <a:latin typeface="宋体" panose="02010600030101010101" pitchFamily="2" charset="-122"/>
                <a:ea typeface="宋体" panose="02010600030101010101" pitchFamily="2" charset="-122"/>
              </a:rPr>
              <a:t>，各</a:t>
            </a:r>
            <a:r>
              <a:rPr lang="en-US" altLang="zh-CN" sz="2800" dirty="0">
                <a:latin typeface="宋体" panose="02010600030101010101" pitchFamily="2" charset="-122"/>
                <a:ea typeface="宋体" panose="02010600030101010101" pitchFamily="2" charset="-122"/>
              </a:rPr>
              <a:t>V</a:t>
            </a:r>
            <a:r>
              <a:rPr lang="en-US" altLang="zh-CN" sz="2800" i="1" baseline="-250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之间和各功能部件之间都能并行工作，大大加快了向量指令的处理。</a:t>
            </a:r>
          </a:p>
          <a:p>
            <a:pPr marL="457200" lvl="2" eaLnBrk="1" hangingPunct="1">
              <a:lnSpc>
                <a:spcPct val="150000"/>
              </a:lnSpc>
            </a:pPr>
            <a:r>
              <a:rPr lang="en-US" altLang="zh-CN" sz="2800" dirty="0">
                <a:solidFill>
                  <a:srgbClr val="FF0000"/>
                </a:solidFill>
                <a:latin typeface="宋体" panose="02010600030101010101" pitchFamily="2" charset="-122"/>
                <a:ea typeface="宋体" panose="02010600030101010101" pitchFamily="2" charset="-122"/>
              </a:rPr>
              <a:t>V</a:t>
            </a:r>
            <a:r>
              <a:rPr lang="en-US" altLang="zh-CN" sz="2800" i="1" baseline="-25000" dirty="0">
                <a:solidFill>
                  <a:srgbClr val="FF0000"/>
                </a:solidFill>
                <a:latin typeface="宋体" panose="02010600030101010101" pitchFamily="2" charset="-122"/>
                <a:ea typeface="宋体" panose="02010600030101010101" pitchFamily="2" charset="-122"/>
              </a:rPr>
              <a:t>i</a:t>
            </a:r>
            <a:r>
              <a:rPr lang="zh-CN" altLang="en-US" sz="2800" dirty="0">
                <a:solidFill>
                  <a:srgbClr val="FF0000"/>
                </a:solidFill>
                <a:latin typeface="宋体" panose="02010600030101010101" pitchFamily="2" charset="-122"/>
                <a:ea typeface="宋体" panose="02010600030101010101" pitchFamily="2" charset="-122"/>
              </a:rPr>
              <a:t>冲突：</a:t>
            </a:r>
            <a:r>
              <a:rPr lang="zh-CN" altLang="en-US" sz="2800" dirty="0">
                <a:latin typeface="宋体" panose="02010600030101010101" pitchFamily="2" charset="-122"/>
                <a:ea typeface="宋体" panose="02010600030101010101" pitchFamily="2" charset="-122"/>
              </a:rPr>
              <a:t>并行工作的各向量指令的源向量或结果向量使用了相同的</a:t>
            </a:r>
            <a:r>
              <a:rPr lang="en-US" altLang="zh-CN" sz="2800" dirty="0">
                <a:latin typeface="宋体" panose="02010600030101010101" pitchFamily="2" charset="-122"/>
                <a:ea typeface="宋体" panose="02010600030101010101" pitchFamily="2" charset="-122"/>
              </a:rPr>
              <a:t>V</a:t>
            </a:r>
            <a:r>
              <a:rPr lang="en-US" altLang="zh-CN" sz="2800" i="1" baseline="-250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p>
          <a:p>
            <a:pPr lvl="2" eaLnBrk="1" hangingPunct="1">
              <a:lnSpc>
                <a:spcPct val="150000"/>
              </a:lnSpc>
              <a:buFont typeface="Wingdings" panose="05000000000000000000" pitchFamily="2" charset="2"/>
              <a:buNone/>
            </a:pPr>
            <a:r>
              <a:rPr lang="zh-CN" altLang="en-US" sz="2800" dirty="0">
                <a:solidFill>
                  <a:srgbClr val="E24C05"/>
                </a:solidFill>
                <a:latin typeface="宋体" panose="02010600030101010101" pitchFamily="2" charset="-122"/>
                <a:ea typeface="宋体" panose="02010600030101010101" pitchFamily="2" charset="-122"/>
              </a:rPr>
              <a:t>例如：</a:t>
            </a:r>
            <a:r>
              <a:rPr lang="zh-CN" altLang="en-US" sz="2800" dirty="0">
                <a:latin typeface="宋体" panose="02010600030101010101" pitchFamily="2" charset="-122"/>
                <a:ea typeface="宋体" panose="02010600030101010101" pitchFamily="2" charset="-122"/>
              </a:rPr>
              <a:t>源向量相同</a:t>
            </a:r>
            <a:endParaRPr lang="zh-CN" altLang="en-US" sz="2800" dirty="0">
              <a:solidFill>
                <a:srgbClr val="E24C05"/>
              </a:solidFill>
              <a:latin typeface="宋体" panose="02010600030101010101" pitchFamily="2" charset="-122"/>
              <a:ea typeface="宋体" panose="02010600030101010101" pitchFamily="2" charset="-122"/>
            </a:endParaRPr>
          </a:p>
          <a:p>
            <a:pPr lvl="3" eaLnBrk="1" hangingPunct="1">
              <a:lnSpc>
                <a:spcPct val="150000"/>
              </a:lnSpc>
              <a:buFont typeface="Wingdings" panose="05000000000000000000" pitchFamily="2" charset="2"/>
              <a:buNone/>
            </a:pP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3</a:t>
            </a:r>
            <a:r>
              <a:rPr lang="en-US" altLang="zh-CN" sz="2800" dirty="0">
                <a:latin typeface="宋体" panose="02010600030101010101" pitchFamily="2" charset="-122"/>
                <a:ea typeface="宋体" panose="02010600030101010101" pitchFamily="2" charset="-122"/>
              </a:rPr>
              <a:t>←</a:t>
            </a:r>
            <a:r>
              <a:rPr lang="en-US" altLang="zh-CN" sz="2800" dirty="0">
                <a:solidFill>
                  <a:srgbClr val="FF33CC"/>
                </a:solidFill>
                <a:latin typeface="宋体" panose="02010600030101010101" pitchFamily="2" charset="-122"/>
                <a:ea typeface="宋体" panose="02010600030101010101" pitchFamily="2" charset="-122"/>
              </a:rPr>
              <a:t>V</a:t>
            </a:r>
            <a:r>
              <a:rPr lang="en-US" altLang="zh-CN" sz="2800" baseline="-25000" dirty="0">
                <a:solidFill>
                  <a:srgbClr val="FF33CC"/>
                </a:solidFill>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2</a:t>
            </a:r>
          </a:p>
          <a:p>
            <a:pPr lvl="3" eaLnBrk="1" hangingPunct="1">
              <a:lnSpc>
                <a:spcPct val="150000"/>
              </a:lnSpc>
              <a:buFont typeface="Wingdings" panose="05000000000000000000" pitchFamily="2" charset="2"/>
              <a:buNone/>
            </a:pPr>
            <a:r>
              <a:rPr lang="en-US" altLang="zh-CN" sz="2800" dirty="0">
                <a:latin typeface="宋体" panose="02010600030101010101" pitchFamily="2" charset="-122"/>
                <a:ea typeface="宋体" panose="02010600030101010101" pitchFamily="2" charset="-122"/>
              </a:rPr>
              <a:t>     V</a:t>
            </a:r>
            <a:r>
              <a:rPr lang="en-US" altLang="zh-CN" sz="2800" baseline="-25000" dirty="0">
                <a:latin typeface="宋体" panose="02010600030101010101" pitchFamily="2" charset="-122"/>
                <a:ea typeface="宋体" panose="02010600030101010101" pitchFamily="2" charset="-122"/>
              </a:rPr>
              <a:t>5</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4</a:t>
            </a:r>
            <a:r>
              <a:rPr lang="en-US" altLang="zh-CN" sz="2800" dirty="0">
                <a:latin typeface="宋体" panose="02010600030101010101" pitchFamily="2" charset="-122"/>
                <a:ea typeface="宋体" panose="02010600030101010101" pitchFamily="2" charset="-122"/>
              </a:rPr>
              <a:t>∧</a:t>
            </a:r>
            <a:r>
              <a:rPr lang="en-US" altLang="zh-CN" sz="2800" dirty="0">
                <a:solidFill>
                  <a:srgbClr val="FF33CC"/>
                </a:solidFill>
                <a:latin typeface="宋体" panose="02010600030101010101" pitchFamily="2" charset="-122"/>
                <a:ea typeface="宋体" panose="02010600030101010101" pitchFamily="2" charset="-122"/>
              </a:rPr>
              <a:t>V</a:t>
            </a:r>
            <a:r>
              <a:rPr lang="en-US" altLang="zh-CN" sz="2800" baseline="-25000" dirty="0">
                <a:solidFill>
                  <a:srgbClr val="FF33CC"/>
                </a:solidFill>
                <a:latin typeface="宋体" panose="02010600030101010101" pitchFamily="2" charset="-122"/>
                <a:ea typeface="宋体" panose="02010600030101010101" pitchFamily="2" charset="-122"/>
              </a:rPr>
              <a:t>1</a:t>
            </a:r>
          </a:p>
          <a:p>
            <a:pPr marL="457200" lvl="2" eaLnBrk="1" hangingPunct="1">
              <a:lnSpc>
                <a:spcPct val="150000"/>
              </a:lnSpc>
            </a:pPr>
            <a:r>
              <a:rPr lang="zh-CN" altLang="en-US" sz="2800" dirty="0">
                <a:solidFill>
                  <a:srgbClr val="FF0000"/>
                </a:solidFill>
                <a:latin typeface="宋体" panose="02010600030101010101" pitchFamily="2" charset="-122"/>
                <a:ea typeface="宋体" panose="02010600030101010101" pitchFamily="2" charset="-122"/>
              </a:rPr>
              <a:t>功能部件冲突：</a:t>
            </a:r>
            <a:r>
              <a:rPr lang="zh-CN" altLang="en-US" sz="2800" dirty="0">
                <a:latin typeface="宋体" panose="02010600030101010101" pitchFamily="2" charset="-122"/>
                <a:ea typeface="宋体" panose="02010600030101010101" pitchFamily="2" charset="-122"/>
              </a:rPr>
              <a:t>并行工作的各向量指令要使用同一个功能部件。</a:t>
            </a:r>
          </a:p>
          <a:p>
            <a:pPr lvl="2" eaLnBrk="1" hangingPunct="1">
              <a:lnSpc>
                <a:spcPct val="150000"/>
              </a:lnSpc>
              <a:buFont typeface="Wingdings" panose="05000000000000000000" pitchFamily="2" charset="2"/>
              <a:buNone/>
            </a:pPr>
            <a:r>
              <a:rPr lang="zh-CN" altLang="en-US" sz="2800" dirty="0">
                <a:solidFill>
                  <a:srgbClr val="E24C05"/>
                </a:solidFill>
                <a:latin typeface="宋体" panose="02010600030101010101" pitchFamily="2" charset="-122"/>
                <a:ea typeface="宋体" panose="02010600030101010101" pitchFamily="2" charset="-122"/>
              </a:rPr>
              <a:t>例如：</a:t>
            </a:r>
            <a:r>
              <a:rPr lang="zh-CN" altLang="en-US" sz="2800" dirty="0">
                <a:latin typeface="宋体" panose="02010600030101010101" pitchFamily="2" charset="-122"/>
                <a:ea typeface="宋体" panose="02010600030101010101" pitchFamily="2" charset="-122"/>
              </a:rPr>
              <a:t>都需使用乘法功能部件</a:t>
            </a:r>
            <a:endParaRPr lang="zh-CN" altLang="en-US" sz="2800" dirty="0">
              <a:solidFill>
                <a:srgbClr val="E24C05"/>
              </a:solidFill>
              <a:latin typeface="宋体" panose="02010600030101010101" pitchFamily="2" charset="-122"/>
              <a:ea typeface="宋体" panose="02010600030101010101" pitchFamily="2" charset="-122"/>
            </a:endParaRPr>
          </a:p>
          <a:p>
            <a:pPr lvl="3" eaLnBrk="1" hangingPunct="1">
              <a:lnSpc>
                <a:spcPct val="150000"/>
              </a:lnSpc>
              <a:buFont typeface="Wingdings" panose="05000000000000000000" pitchFamily="2" charset="2"/>
              <a:buNone/>
            </a:pP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3</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1</a:t>
            </a:r>
            <a:r>
              <a:rPr lang="en-US" altLang="zh-CN" sz="2800" dirty="0">
                <a:solidFill>
                  <a:srgbClr val="FF33CC"/>
                </a:solidFill>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2</a:t>
            </a:r>
          </a:p>
          <a:p>
            <a:pPr lvl="3" eaLnBrk="1" hangingPunct="1">
              <a:lnSpc>
                <a:spcPct val="150000"/>
              </a:lnSpc>
              <a:buFont typeface="Wingdings" panose="05000000000000000000" pitchFamily="2" charset="2"/>
              <a:buNone/>
            </a:pPr>
            <a:r>
              <a:rPr lang="en-US" altLang="zh-CN" sz="2800" dirty="0">
                <a:latin typeface="宋体" panose="02010600030101010101" pitchFamily="2" charset="-122"/>
                <a:ea typeface="宋体" panose="02010600030101010101" pitchFamily="2" charset="-122"/>
              </a:rPr>
              <a:t>     V</a:t>
            </a:r>
            <a:r>
              <a:rPr lang="en-US" altLang="zh-CN" sz="2800" baseline="-25000" dirty="0">
                <a:latin typeface="宋体" panose="02010600030101010101" pitchFamily="2" charset="-122"/>
                <a:ea typeface="宋体" panose="02010600030101010101" pitchFamily="2" charset="-122"/>
              </a:rPr>
              <a:t>5</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4</a:t>
            </a:r>
            <a:r>
              <a:rPr lang="en-US" altLang="zh-CN" sz="2800" dirty="0">
                <a:solidFill>
                  <a:srgbClr val="FF33CC"/>
                </a:solidFill>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V</a:t>
            </a:r>
            <a:r>
              <a:rPr lang="en-US" altLang="zh-CN" sz="2800" baseline="-25000" dirty="0">
                <a:latin typeface="宋体" panose="02010600030101010101" pitchFamily="2" charset="-122"/>
                <a:ea typeface="宋体" panose="02010600030101010101" pitchFamily="2" charset="-122"/>
              </a:rPr>
              <a:t>6</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61600" y="447125"/>
            <a:ext cx="9296400" cy="921933"/>
          </a:xfrm>
        </p:spPr>
        <p:txBody>
          <a:bodyPr/>
          <a:lstStyle/>
          <a:p>
            <a:r>
              <a:rPr kumimoji="1" lang="zh-CN" altLang="en-US" dirty="0"/>
              <a:t>向量专用特殊寄存器</a:t>
            </a:r>
            <a:endParaRPr kumimoji="1" altLang="zh-CN" dirty="0"/>
          </a:p>
        </p:txBody>
      </p:sp>
      <p:sp>
        <p:nvSpPr>
          <p:cNvPr id="4" name="内容占位符 3"/>
          <p:cNvSpPr>
            <a:spLocks noGrp="1"/>
          </p:cNvSpPr>
          <p:nvPr>
            <p:ph sz="quarter" idx="23"/>
          </p:nvPr>
        </p:nvSpPr>
        <p:spPr>
          <a:xfrm>
            <a:off x="410400" y="1522095"/>
            <a:ext cx="11692800" cy="4681220"/>
          </a:xfrm>
        </p:spPr>
        <p:txBody>
          <a:bodyPr>
            <a:normAutofit fontScale="97500"/>
          </a:bodyPr>
          <a:lstStyle/>
          <a:p>
            <a:r>
              <a:rPr kumimoji="1" lang="zh-CN" altLang="en-US" sz="2900" dirty="0">
                <a:sym typeface="+mn-ea"/>
              </a:rPr>
              <a:t>向量长度寄存器</a:t>
            </a:r>
            <a:r>
              <a:rPr kumimoji="1" altLang="zh-CN" sz="2900" dirty="0">
                <a:sym typeface="+mn-ea"/>
              </a:rPr>
              <a:t>VL</a:t>
            </a:r>
            <a:endParaRPr kumimoji="1" lang="zh-CN" altLang="en-US" sz="2900" dirty="0">
              <a:sym typeface="+mn-ea"/>
            </a:endParaRPr>
          </a:p>
          <a:p>
            <a:pPr lvl="1">
              <a:lnSpc>
                <a:spcPct val="100000"/>
              </a:lnSpc>
            </a:pPr>
            <a:r>
              <a:rPr lang="zh-CN" altLang="en-US" sz="2500" dirty="0">
                <a:solidFill>
                  <a:schemeClr val="tx1"/>
                </a:solidFill>
                <a:sym typeface="+mn-ea"/>
              </a:rPr>
              <a:t>表示向量长度，≦</a:t>
            </a:r>
            <a:r>
              <a:rPr lang="en-US" altLang="zh-CN" sz="2500" dirty="0">
                <a:solidFill>
                  <a:schemeClr val="tx1"/>
                </a:solidFill>
                <a:sym typeface="+mn-ea"/>
              </a:rPr>
              <a:t>64</a:t>
            </a:r>
            <a:endParaRPr lang="zh-CN" altLang="en-US" sz="2500" dirty="0">
              <a:sym typeface="+mn-ea"/>
            </a:endParaRPr>
          </a:p>
          <a:p>
            <a:pPr lvl="1">
              <a:lnSpc>
                <a:spcPct val="100000"/>
              </a:lnSpc>
            </a:pPr>
            <a:r>
              <a:rPr lang="en-US" altLang="zh-CN" sz="2500" dirty="0">
                <a:sym typeface="+mn-ea"/>
              </a:rPr>
              <a:t>VL</a:t>
            </a:r>
            <a:r>
              <a:rPr lang="zh-CN" altLang="en-US" sz="2500" dirty="0">
                <a:sym typeface="+mn-ea"/>
              </a:rPr>
              <a:t>控制所有向量运算的长度，包括</a:t>
            </a:r>
            <a:r>
              <a:rPr lang="en-US" altLang="zh-CN" sz="2500" dirty="0">
                <a:sym typeface="+mn-ea"/>
              </a:rPr>
              <a:t>ld/st</a:t>
            </a:r>
            <a:endParaRPr lang="zh-CN" altLang="en-US" sz="2500" dirty="0">
              <a:latin typeface="宋体" panose="02010600030101010101" pitchFamily="2" charset="-122"/>
            </a:endParaRPr>
          </a:p>
          <a:p>
            <a:pPr lvl="1">
              <a:lnSpc>
                <a:spcPct val="100000"/>
              </a:lnSpc>
            </a:pPr>
            <a:r>
              <a:rPr lang="zh-CN" altLang="en-US" sz="2500" dirty="0">
                <a:solidFill>
                  <a:srgbClr val="080808"/>
                </a:solidFill>
                <a:sym typeface="+mn-ea"/>
              </a:rPr>
              <a:t>作用：将软件层程序中实际向量长度</a:t>
            </a:r>
            <a:r>
              <a:rPr lang="en-US" altLang="zh-CN" sz="2500" dirty="0">
                <a:solidFill>
                  <a:srgbClr val="080808"/>
                </a:solidFill>
                <a:sym typeface="+mn-ea"/>
              </a:rPr>
              <a:t>N</a:t>
            </a:r>
            <a:r>
              <a:rPr lang="zh-CN" altLang="en-US" sz="2500" dirty="0">
                <a:solidFill>
                  <a:srgbClr val="080808"/>
                </a:solidFill>
                <a:sym typeface="+mn-ea"/>
              </a:rPr>
              <a:t>与硬件层向量寄存器中的元素数目</a:t>
            </a:r>
            <a:r>
              <a:rPr lang="en-US" altLang="zh-CN" sz="2500" dirty="0">
                <a:solidFill>
                  <a:srgbClr val="080808"/>
                </a:solidFill>
                <a:sym typeface="+mn-ea"/>
              </a:rPr>
              <a:t>64</a:t>
            </a:r>
            <a:r>
              <a:rPr lang="zh-CN" altLang="en-US" sz="2500" dirty="0">
                <a:solidFill>
                  <a:srgbClr val="080808"/>
                </a:solidFill>
                <a:sym typeface="+mn-ea"/>
              </a:rPr>
              <a:t>相适配</a:t>
            </a:r>
            <a:endParaRPr lang="zh-CN" altLang="en-US" sz="3700" dirty="0">
              <a:latin typeface="宋体" panose="02010600030101010101" pitchFamily="2" charset="-122"/>
            </a:endParaRPr>
          </a:p>
          <a:p>
            <a:r>
              <a:rPr kumimoji="1" lang="zh-CN" altLang="en-US" sz="2900" dirty="0">
                <a:sym typeface="+mn-ea"/>
              </a:rPr>
              <a:t>向量屏蔽寄存器</a:t>
            </a:r>
            <a:r>
              <a:rPr kumimoji="1" altLang="zh-CN" sz="2900" dirty="0">
                <a:sym typeface="+mn-ea"/>
              </a:rPr>
              <a:t>VM</a:t>
            </a:r>
          </a:p>
          <a:p>
            <a:pPr lvl="1"/>
            <a:r>
              <a:rPr kumimoji="1" lang="zh-CN" sz="2500" dirty="0"/>
              <a:t>当向量长度小于</a:t>
            </a:r>
            <a:r>
              <a:rPr kumimoji="1" lang="en-US" altLang="zh-CN" sz="2500" dirty="0"/>
              <a:t>64</a:t>
            </a:r>
            <a:r>
              <a:rPr kumimoji="1" lang="zh-CN" altLang="en-US" sz="2500" dirty="0"/>
              <a:t>时，或者条件语句控制下对向量某些元素进行单独运算时使用</a:t>
            </a:r>
          </a:p>
          <a:p>
            <a:pPr lvl="1"/>
            <a:r>
              <a:rPr kumimoji="1" lang="zh-CN" altLang="en-US" sz="2500" dirty="0"/>
              <a:t>即使</a:t>
            </a:r>
            <a:r>
              <a:rPr kumimoji="1" lang="en-US" altLang="zh-CN" sz="2500" dirty="0"/>
              <a:t>maskcode</a:t>
            </a:r>
            <a:r>
              <a:rPr kumimoji="1" lang="zh-CN" altLang="en-US" sz="2500" dirty="0"/>
              <a:t>中有大量的</a:t>
            </a:r>
            <a:r>
              <a:rPr kumimoji="1" lang="en-US" altLang="zh-CN" sz="2500" dirty="0"/>
              <a:t>0</a:t>
            </a:r>
            <a:r>
              <a:rPr kumimoji="1" lang="zh-CN" altLang="en-US" sz="2500" dirty="0"/>
              <a:t>，使用</a:t>
            </a:r>
            <a:r>
              <a:rPr kumimoji="1" lang="en-US" altLang="zh-CN" sz="2500" dirty="0"/>
              <a:t>VM</a:t>
            </a:r>
            <a:r>
              <a:rPr kumimoji="1" lang="zh-CN" altLang="en-US" sz="2500" dirty="0"/>
              <a:t>的向量指令速度依然远远快于标量计算模式。</a:t>
            </a:r>
            <a:endParaRPr kumimoji="1" altLang="zh-CN" sz="2500" dirty="0"/>
          </a:p>
          <a:p>
            <a:endParaRPr kumimoji="1" lang="en-US" altLang="zh-CN"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32</a:t>
            </a:fld>
            <a:r>
              <a:rPr lang="en-US" altLang="zh-CN"/>
              <a:t>/75</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83335" y="2286262"/>
            <a:ext cx="3846281" cy="1231304"/>
          </a:xfrm>
          <a:prstGeom prst="rect">
            <a:avLst/>
          </a:prstGeom>
        </p:spPr>
      </p:pic>
      <p:pic>
        <p:nvPicPr>
          <p:cNvPr id="7" name="图片 6"/>
          <p:cNvPicPr>
            <a:picLocks noChangeAspect="1"/>
          </p:cNvPicPr>
          <p:nvPr/>
        </p:nvPicPr>
        <p:blipFill>
          <a:blip r:embed="rId3"/>
          <a:stretch>
            <a:fillRect/>
          </a:stretch>
        </p:blipFill>
        <p:spPr>
          <a:xfrm>
            <a:off x="5415129" y="2286262"/>
            <a:ext cx="6278880" cy="1509426"/>
          </a:xfrm>
          <a:prstGeom prst="rect">
            <a:avLst/>
          </a:prstGeom>
        </p:spPr>
      </p:pic>
      <p:sp>
        <p:nvSpPr>
          <p:cNvPr id="9" name="文本框 8"/>
          <p:cNvSpPr txBox="1"/>
          <p:nvPr/>
        </p:nvSpPr>
        <p:spPr>
          <a:xfrm>
            <a:off x="802640" y="1274310"/>
            <a:ext cx="6100064" cy="523220"/>
          </a:xfrm>
          <a:prstGeom prst="rect">
            <a:avLst/>
          </a:prstGeom>
          <a:noFill/>
        </p:spPr>
        <p:txBody>
          <a:bodyPr wrap="square">
            <a:spAutoFit/>
          </a:bodyPr>
          <a:lstStyle/>
          <a:p>
            <a:r>
              <a:rPr kumimoji="1" lang="zh-CN" altLang="en-US" sz="2800" dirty="0">
                <a:sym typeface="+mn-ea"/>
              </a:rPr>
              <a:t>向量屏蔽寄存器</a:t>
            </a:r>
            <a:r>
              <a:rPr kumimoji="1" lang="en-US" altLang="zh-CN" sz="2800" dirty="0">
                <a:sym typeface="+mn-ea"/>
              </a:rPr>
              <a:t>VM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rch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00" y="1576602"/>
            <a:ext cx="5860800" cy="462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168000" y="1250034"/>
            <a:ext cx="5714400" cy="943528"/>
          </a:xfrm>
          <a:prstGeom prst="rect">
            <a:avLst/>
          </a:prstGeom>
          <a:noFill/>
        </p:spPr>
        <p:txBody>
          <a:bodyPr wrap="square">
            <a:spAutoFit/>
          </a:bodyPr>
          <a:lstStyle/>
          <a:p>
            <a:pPr marL="0" lvl="2" eaLnBrk="1" hangingPunct="1">
              <a:lnSpc>
                <a:spcPct val="150000"/>
              </a:lnSpc>
              <a:buFont typeface="Wingdings" panose="05000000000000000000" pitchFamily="2" charset="2"/>
              <a:buNone/>
            </a:pPr>
            <a:r>
              <a:rPr lang="zh-CN" altLang="en-US" sz="2000" dirty="0">
                <a:latin typeface="宋体" panose="02010600030101010101" pitchFamily="2" charset="-122"/>
              </a:rPr>
              <a:t>共有</a:t>
            </a:r>
            <a:r>
              <a:rPr lang="en-US" altLang="zh-CN" sz="2000" dirty="0">
                <a:solidFill>
                  <a:srgbClr val="9933FF"/>
                </a:solidFill>
                <a:latin typeface="宋体" panose="02010600030101010101" pitchFamily="2" charset="-122"/>
              </a:rPr>
              <a:t>12</a:t>
            </a:r>
            <a:r>
              <a:rPr lang="zh-CN" altLang="en-US" sz="2000" dirty="0">
                <a:solidFill>
                  <a:srgbClr val="080808"/>
                </a:solidFill>
                <a:latin typeface="宋体" panose="02010600030101010101" pitchFamily="2" charset="-122"/>
              </a:rPr>
              <a:t>条</a:t>
            </a:r>
            <a:r>
              <a:rPr lang="zh-CN" altLang="en-US" sz="2000" dirty="0">
                <a:latin typeface="宋体" panose="02010600030101010101" pitchFamily="2" charset="-122"/>
              </a:rPr>
              <a:t>可并行工作的</a:t>
            </a:r>
            <a:r>
              <a:rPr lang="zh-CN" altLang="en-US" sz="2000" dirty="0">
                <a:solidFill>
                  <a:srgbClr val="080808"/>
                </a:solidFill>
                <a:latin typeface="宋体" panose="02010600030101010101" pitchFamily="2" charset="-122"/>
              </a:rPr>
              <a:t>单功能流水线</a:t>
            </a:r>
            <a:r>
              <a:rPr lang="zh-CN" altLang="en-US" sz="2000" dirty="0">
                <a:latin typeface="宋体" panose="02010600030101010101" pitchFamily="2" charset="-122"/>
              </a:rPr>
              <a:t>，可分别流水地进行地址、向量、标量的各种运算。</a:t>
            </a:r>
          </a:p>
        </p:txBody>
      </p:sp>
      <p:sp>
        <p:nvSpPr>
          <p:cNvPr id="8" name="文本框 7"/>
          <p:cNvSpPr txBox="1"/>
          <p:nvPr/>
        </p:nvSpPr>
        <p:spPr>
          <a:xfrm>
            <a:off x="168000" y="2295941"/>
            <a:ext cx="5714400" cy="4437753"/>
          </a:xfrm>
          <a:prstGeom prst="rect">
            <a:avLst/>
          </a:prstGeom>
          <a:noFill/>
        </p:spPr>
        <p:txBody>
          <a:bodyPr wrap="square">
            <a:spAutoFit/>
          </a:bodyPr>
          <a:lstStyle/>
          <a:p>
            <a:pPr marL="0" lvl="2" eaLnBrk="1" hangingPunct="1">
              <a:lnSpc>
                <a:spcPct val="150000"/>
              </a:lnSpc>
            </a:pPr>
            <a:r>
              <a:rPr lang="zh-CN" altLang="en-US" sz="2400" dirty="0">
                <a:solidFill>
                  <a:srgbClr val="9933FF"/>
                </a:solidFill>
                <a:latin typeface="宋体" panose="02010600030101010101" pitchFamily="2" charset="-122"/>
              </a:rPr>
              <a:t>其中</a:t>
            </a:r>
            <a:r>
              <a:rPr lang="en-US" altLang="zh-CN" sz="2400" dirty="0">
                <a:solidFill>
                  <a:srgbClr val="9933FF"/>
                </a:solidFill>
                <a:latin typeface="宋体" panose="02010600030101010101" pitchFamily="2" charset="-122"/>
              </a:rPr>
              <a:t>6</a:t>
            </a:r>
            <a:r>
              <a:rPr lang="zh-CN" altLang="en-US" sz="2400" dirty="0">
                <a:latin typeface="宋体" panose="02010600030101010101" pitchFamily="2" charset="-122"/>
              </a:rPr>
              <a:t>个单功能流水部件：</a:t>
            </a:r>
            <a:r>
              <a:rPr lang="zh-CN" altLang="en-US" sz="2400" dirty="0">
                <a:solidFill>
                  <a:srgbClr val="D60093"/>
                </a:solidFill>
                <a:latin typeface="宋体" panose="02010600030101010101" pitchFamily="2" charset="-122"/>
              </a:rPr>
              <a:t>进行向量运算 </a:t>
            </a:r>
          </a:p>
          <a:p>
            <a:pPr marL="702945"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整数加（</a:t>
            </a:r>
            <a:r>
              <a:rPr lang="en-US" altLang="zh-CN" sz="2400" dirty="0">
                <a:solidFill>
                  <a:srgbClr val="9933FF"/>
                </a:solidFill>
                <a:latin typeface="宋体" panose="02010600030101010101" pitchFamily="2" charset="-122"/>
              </a:rPr>
              <a:t>3</a:t>
            </a:r>
            <a:r>
              <a:rPr lang="zh-CN" altLang="en-US" sz="2400" dirty="0">
                <a:latin typeface="宋体" panose="02010600030101010101" pitchFamily="2" charset="-122"/>
              </a:rPr>
              <a:t>）</a:t>
            </a:r>
          </a:p>
          <a:p>
            <a:pPr marL="702945"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逻辑运算（</a:t>
            </a:r>
            <a:r>
              <a:rPr lang="en-US" altLang="zh-CN" sz="2400" dirty="0">
                <a:solidFill>
                  <a:srgbClr val="9933FF"/>
                </a:solidFill>
                <a:latin typeface="宋体" panose="02010600030101010101" pitchFamily="2" charset="-122"/>
              </a:rPr>
              <a:t>2</a:t>
            </a:r>
            <a:r>
              <a:rPr lang="zh-CN" altLang="en-US" sz="2400" dirty="0">
                <a:latin typeface="宋体" panose="02010600030101010101" pitchFamily="2" charset="-122"/>
              </a:rPr>
              <a:t>）</a:t>
            </a:r>
          </a:p>
          <a:p>
            <a:pPr marL="702945"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移位（</a:t>
            </a:r>
            <a:r>
              <a:rPr lang="en-US" altLang="zh-CN" sz="2400" dirty="0">
                <a:solidFill>
                  <a:srgbClr val="9933FF"/>
                </a:solidFill>
                <a:latin typeface="宋体" panose="02010600030101010101" pitchFamily="2" charset="-122"/>
              </a:rPr>
              <a:t>4</a:t>
            </a:r>
            <a:r>
              <a:rPr lang="zh-CN" altLang="en-US" sz="2400" dirty="0">
                <a:latin typeface="宋体" panose="02010600030101010101" pitchFamily="2" charset="-122"/>
              </a:rPr>
              <a:t>）</a:t>
            </a:r>
          </a:p>
          <a:p>
            <a:pPr marL="702945"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浮点加（</a:t>
            </a:r>
            <a:r>
              <a:rPr lang="en-US" altLang="zh-CN" sz="2400" dirty="0">
                <a:solidFill>
                  <a:srgbClr val="9933FF"/>
                </a:solidFill>
                <a:latin typeface="宋体" panose="02010600030101010101" pitchFamily="2" charset="-122"/>
              </a:rPr>
              <a:t>6</a:t>
            </a:r>
            <a:r>
              <a:rPr lang="zh-CN" altLang="en-US" sz="2400" dirty="0">
                <a:latin typeface="宋体" panose="02010600030101010101" pitchFamily="2" charset="-122"/>
              </a:rPr>
              <a:t>）</a:t>
            </a:r>
          </a:p>
          <a:p>
            <a:pPr marL="702945"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浮点乘（</a:t>
            </a:r>
            <a:r>
              <a:rPr lang="en-US" altLang="zh-CN" sz="2400" dirty="0">
                <a:solidFill>
                  <a:srgbClr val="9933FF"/>
                </a:solidFill>
                <a:latin typeface="宋体" panose="02010600030101010101" pitchFamily="2" charset="-122"/>
              </a:rPr>
              <a:t>7</a:t>
            </a:r>
            <a:r>
              <a:rPr lang="zh-CN" altLang="en-US" sz="2400" dirty="0">
                <a:latin typeface="宋体" panose="02010600030101010101" pitchFamily="2" charset="-122"/>
              </a:rPr>
              <a:t>）</a:t>
            </a:r>
          </a:p>
          <a:p>
            <a:pPr marL="702945" lvl="3" indent="-342900" eaLnBrk="1" hangingPunct="1">
              <a:lnSpc>
                <a:spcPct val="150000"/>
              </a:lnSpc>
              <a:buFont typeface="Arial" panose="020B0604020202020204" pitchFamily="34" charset="0"/>
              <a:buChar char="•"/>
            </a:pPr>
            <a:r>
              <a:rPr lang="zh-CN" altLang="en-US" sz="2400" dirty="0">
                <a:latin typeface="宋体" panose="02010600030101010101" pitchFamily="2" charset="-122"/>
              </a:rPr>
              <a:t>浮点迭代求倒数（</a:t>
            </a:r>
            <a:r>
              <a:rPr lang="en-US" altLang="zh-CN" sz="2400" dirty="0">
                <a:solidFill>
                  <a:srgbClr val="9933FF"/>
                </a:solidFill>
                <a:latin typeface="宋体" panose="02010600030101010101" pitchFamily="2" charset="-122"/>
              </a:rPr>
              <a:t>14</a:t>
            </a:r>
            <a:r>
              <a:rPr lang="zh-CN" altLang="en-US" sz="2400" dirty="0">
                <a:latin typeface="宋体" panose="02010600030101010101" pitchFamily="2" charset="-122"/>
              </a:rPr>
              <a:t>）</a:t>
            </a:r>
          </a:p>
          <a:p>
            <a:pPr marL="0" lvl="2" eaLnBrk="1" hangingPunct="1">
              <a:lnSpc>
                <a:spcPct val="150000"/>
              </a:lnSpc>
              <a:buFont typeface="Wingdings" panose="05000000000000000000" pitchFamily="2" charset="2"/>
              <a:buNone/>
            </a:pPr>
            <a:r>
              <a:rPr lang="zh-CN" altLang="en-US" sz="2400" dirty="0">
                <a:latin typeface="宋体" panose="02010600030101010101" pitchFamily="2" charset="-122"/>
              </a:rPr>
              <a:t>括号中的数字为其流水经过的时钟周期</a:t>
            </a:r>
            <a:r>
              <a:rPr lang="zh-CN" altLang="en-US" sz="2400" dirty="0">
                <a:solidFill>
                  <a:srgbClr val="D60093"/>
                </a:solidFill>
                <a:latin typeface="宋体" panose="02010600030101010101" pitchFamily="2" charset="-122"/>
              </a:rPr>
              <a:t>。</a:t>
            </a:r>
          </a:p>
        </p:txBody>
      </p:sp>
      <p:sp>
        <p:nvSpPr>
          <p:cNvPr id="10" name="文本框 9"/>
          <p:cNvSpPr txBox="1"/>
          <p:nvPr/>
        </p:nvSpPr>
        <p:spPr>
          <a:xfrm>
            <a:off x="523800" y="487281"/>
            <a:ext cx="3609000" cy="660374"/>
          </a:xfrm>
          <a:prstGeom prst="rect">
            <a:avLst/>
          </a:prstGeom>
          <a:noFill/>
        </p:spPr>
        <p:txBody>
          <a:bodyPr wrap="square">
            <a:spAutoFit/>
          </a:bodyPr>
          <a:lstStyle/>
          <a:p>
            <a:pPr marL="457200" indent="-457200" eaLnBrk="1" hangingPunct="1">
              <a:lnSpc>
                <a:spcPct val="150000"/>
              </a:lnSpc>
            </a:pPr>
            <a:r>
              <a:rPr lang="en-US" altLang="zh-CN" sz="2800" dirty="0">
                <a:solidFill>
                  <a:schemeClr val="bg1"/>
                </a:solidFill>
                <a:hlinkClick r:id="rId3" action="ppaction://program"/>
              </a:rPr>
              <a:t>CRAY-1</a:t>
            </a:r>
            <a:r>
              <a:rPr lang="zh-CN" altLang="en-US" sz="2800" dirty="0">
                <a:solidFill>
                  <a:schemeClr val="bg1"/>
                </a:solidFill>
                <a:hlinkClick r:id="rId3" action="ppaction://program"/>
              </a:rPr>
              <a:t>的基本结构</a:t>
            </a:r>
            <a:endParaRPr lang="zh-CN" altLang="en-US" sz="28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altLang="zh-CN" dirty="0"/>
              <a:t>Vmips</a:t>
            </a:r>
            <a:r>
              <a:rPr kumimoji="1" lang="zh-CN" altLang="en-US" dirty="0"/>
              <a:t>向量指令格式</a:t>
            </a:r>
          </a:p>
        </p:txBody>
      </p:sp>
      <p:sp>
        <p:nvSpPr>
          <p:cNvPr id="4" name="内容占位符 3"/>
          <p:cNvSpPr>
            <a:spLocks noGrp="1"/>
          </p:cNvSpPr>
          <p:nvPr>
            <p:ph sz="quarter" idx="23"/>
          </p:nvPr>
        </p:nvSpPr>
        <p:spPr>
          <a:xfrm>
            <a:off x="1447800" y="2121780"/>
            <a:ext cx="9296400" cy="2068620"/>
          </a:xfrm>
        </p:spPr>
        <p:txBody>
          <a:bodyPr>
            <a:normAutofit/>
          </a:bodyPr>
          <a:lstStyle/>
          <a:p>
            <a:r>
              <a:rPr kumimoji="1" lang="en-US" dirty="0"/>
              <a:t>VMIPS</a:t>
            </a:r>
            <a:r>
              <a:rPr kumimoji="1" lang="zh-CN" altLang="en-US" dirty="0"/>
              <a:t>指令</a:t>
            </a:r>
            <a:r>
              <a:rPr kumimoji="1" lang="en-US" altLang="zh-CN" dirty="0"/>
              <a:t>=MIPS</a:t>
            </a:r>
            <a:r>
              <a:rPr kumimoji="1" lang="zh-CN" altLang="en-US" dirty="0"/>
              <a:t>指令</a:t>
            </a:r>
            <a:r>
              <a:rPr kumimoji="1" lang="en-US" altLang="zh-CN" dirty="0"/>
              <a:t>+Op1</a:t>
            </a:r>
            <a:r>
              <a:rPr kumimoji="1" lang="zh-CN" altLang="en-US" dirty="0"/>
              <a:t>类型</a:t>
            </a:r>
            <a:r>
              <a:rPr kumimoji="1" lang="en-US" altLang="zh-CN" dirty="0"/>
              <a:t>+Op2</a:t>
            </a:r>
            <a:r>
              <a:rPr kumimoji="1" lang="zh-CN" altLang="en-US" dirty="0"/>
              <a:t>类型</a:t>
            </a:r>
            <a:r>
              <a:rPr kumimoji="1" lang="en-US" altLang="zh-CN" dirty="0"/>
              <a:t>.</a:t>
            </a:r>
            <a:r>
              <a:rPr kumimoji="1" lang="zh-CN" altLang="en-US" dirty="0"/>
              <a:t>精度</a:t>
            </a:r>
          </a:p>
          <a:p>
            <a:r>
              <a:rPr kumimoji="1" lang="en-US" altLang="zh-CN" dirty="0"/>
              <a:t>misp</a:t>
            </a:r>
            <a:r>
              <a:rPr kumimoji="1" lang="zh-CN" altLang="en-US" dirty="0"/>
              <a:t>：</a:t>
            </a:r>
            <a:r>
              <a:rPr kumimoji="1" lang="en-US" altLang="zh-CN" dirty="0"/>
              <a:t>add.d</a:t>
            </a:r>
          </a:p>
          <a:p>
            <a:r>
              <a:rPr kumimoji="1" lang="en-US" altLang="zh-CN" dirty="0"/>
              <a:t>vmips</a:t>
            </a:r>
            <a:r>
              <a:rPr kumimoji="1" lang="zh-CN" altLang="en-US" dirty="0"/>
              <a:t>：</a:t>
            </a:r>
            <a:r>
              <a:rPr kumimoji="1" lang="en-US" altLang="zh-CN" dirty="0"/>
              <a:t>addvv.d(V1,V2,V3)</a:t>
            </a:r>
            <a:r>
              <a:rPr kumimoji="1" lang="zh-CN" altLang="en-US" dirty="0"/>
              <a:t>，</a:t>
            </a:r>
            <a:r>
              <a:rPr kumimoji="1" lang="en-US" altLang="zh-CN" dirty="0"/>
              <a:t>addvs.d(V1,V2,F0)</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35</a:t>
            </a:fld>
            <a:r>
              <a:rPr lang="en-US" altLang="zh-CN"/>
              <a:t>/75</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代码：</a:t>
            </a:r>
            <a:r>
              <a:rPr kumimoji="1" altLang="zh-CN">
                <a:sym typeface="+mn-ea"/>
              </a:rPr>
              <a:t>V</a:t>
            </a:r>
            <a:r>
              <a:rPr kumimoji="1" altLang="zh-CN" dirty="0"/>
              <a:t>MIPS vs mips</a:t>
            </a:r>
            <a:endParaRPr kumimoji="1" lang="zh-CN" altLang="en-US" dirty="0"/>
          </a:p>
        </p:txBody>
      </p:sp>
      <p:sp>
        <p:nvSpPr>
          <p:cNvPr id="4" name="内容占位符 3"/>
          <p:cNvSpPr>
            <a:spLocks noGrp="1"/>
          </p:cNvSpPr>
          <p:nvPr>
            <p:ph sz="quarter" idx="23"/>
          </p:nvPr>
        </p:nvSpPr>
        <p:spPr>
          <a:xfrm>
            <a:off x="5819140" y="1948180"/>
            <a:ext cx="6300470" cy="3264620"/>
          </a:xfrm>
        </p:spPr>
        <p:txBody>
          <a:bodyPr>
            <a:noAutofit/>
          </a:bodyPr>
          <a:lstStyle/>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L.D	FO,a		</a:t>
            </a:r>
            <a:r>
              <a:rPr kumimoji="1" lang="zh-CN" altLang="en-US" sz="1800" dirty="0">
                <a:solidFill>
                  <a:srgbClr val="0070C0"/>
                </a:solidFill>
                <a:latin typeface="Times New Roman" panose="02020603050405020304" pitchFamily="18" charset="0"/>
                <a:cs typeface="Times New Roman" panose="02020603050405020304" pitchFamily="18" charset="0"/>
              </a:rPr>
              <a:t>；载入标量</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DADDIU	R4,Rx,#512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载入最后地址</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LOOP:	L.D	F2,0(Rx)		；载入X[i]</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MUL.D	F2,F2,F0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a </a:t>
            </a:r>
            <a:r>
              <a:rPr kumimoji="1" lang="en-US" altLang="zh-CN" sz="1050" b="1" dirty="0">
                <a:solidFill>
                  <a:srgbClr val="0070C0"/>
                </a:solidFill>
                <a:latin typeface="Verdana" panose="020B0604030504040204" pitchFamily="34" charset="0"/>
                <a:ea typeface="Verdana" panose="020B0604030504040204" pitchFamily="34" charset="0"/>
              </a:rPr>
              <a:t>×</a:t>
            </a:r>
            <a:r>
              <a:rPr kumimoji="1" lang="en-US" altLang="zh-CN" sz="1050" b="1" dirty="0">
                <a:solidFill>
                  <a:srgbClr val="FF0000"/>
                </a:solidFill>
              </a:rPr>
              <a:t> </a:t>
            </a:r>
            <a:r>
              <a:rPr kumimoji="1" lang="en-US" altLang="zh-CN" sz="1800" dirty="0">
                <a:solidFill>
                  <a:srgbClr val="0070C0"/>
                </a:solidFill>
                <a:latin typeface="Times New Roman" panose="02020603050405020304" pitchFamily="18" charset="0"/>
                <a:cs typeface="Times New Roman" panose="02020603050405020304" pitchFamily="18" charset="0"/>
              </a:rPr>
              <a:t>X</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[i]</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L.D	F4,0(Ry)		</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；载入Y[i]</a:t>
            </a:r>
            <a:r>
              <a:rPr kumimoji="1" lang="en-US" altLang="zh-CN" sz="1800" dirty="0">
                <a:solidFill>
                  <a:srgbClr val="0070C0"/>
                </a:solidFill>
                <a:latin typeface="Times New Roman" panose="02020603050405020304" pitchFamily="18" charset="0"/>
                <a:cs typeface="Times New Roman" panose="02020603050405020304" pitchFamily="18" charset="0"/>
              </a:rPr>
              <a:t>	</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ADD.D	F4,F4,F2		</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；载入a x X[i] + Y[i]</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S.D	F4,9(Ry)		</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a:t>
            </a:r>
            <a:r>
              <a:rPr kumimoji="1" lang="zh-CN" altLang="en-US" sz="1800" dirty="0">
                <a:solidFill>
                  <a:srgbClr val="0070C0"/>
                </a:solidFill>
                <a:latin typeface="Times New Roman" panose="02020603050405020304" pitchFamily="18" charset="0"/>
                <a:cs typeface="Times New Roman" panose="02020603050405020304" pitchFamily="18" charset="0"/>
                <a:sym typeface="+mn-ea"/>
              </a:rPr>
              <a:t>存</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入Y[i]</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DADDIURx,Rx,#8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递增X</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DADDIU	Ry,Ry,#8		</a:t>
            </a:r>
            <a:r>
              <a:rPr kumimoji="1" lang="zh-CN" altLang="en-US" sz="1800" dirty="0">
                <a:solidFill>
                  <a:srgbClr val="0070C0"/>
                </a:solidFill>
                <a:latin typeface="Times New Roman" panose="02020603050405020304" pitchFamily="18" charset="0"/>
                <a:cs typeface="Times New Roman" panose="02020603050405020304" pitchFamily="18" charset="0"/>
              </a:rPr>
              <a:t>；递增</a:t>
            </a:r>
            <a:r>
              <a:rPr kumimoji="1" lang="en-US" altLang="zh-CN" sz="1800" dirty="0">
                <a:solidFill>
                  <a:srgbClr val="0070C0"/>
                </a:solidFill>
                <a:latin typeface="Times New Roman" panose="02020603050405020304" pitchFamily="18" charset="0"/>
                <a:cs typeface="Times New Roman" panose="02020603050405020304" pitchFamily="18" charset="0"/>
              </a:rPr>
              <a:t>Y</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DSUBU	R20,R4,Rx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计算范围</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BNEZ	R20,LOOP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检查是否完成</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36</a:t>
            </a:fld>
            <a:r>
              <a:rPr lang="en-US" altLang="zh-CN"/>
              <a:t>/75</a:t>
            </a:r>
            <a:endParaRPr lang="zh-CN" altLang="en-US" dirty="0"/>
          </a:p>
        </p:txBody>
      </p:sp>
      <p:sp>
        <p:nvSpPr>
          <p:cNvPr id="2" name="文本框 1"/>
          <p:cNvSpPr txBox="1"/>
          <p:nvPr/>
        </p:nvSpPr>
        <p:spPr>
          <a:xfrm>
            <a:off x="531495" y="2052955"/>
            <a:ext cx="4918075" cy="1753235"/>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r>
              <a:rPr lang="zh-CN" altLang="en-US" dirty="0">
                <a:solidFill>
                  <a:srgbClr val="FF0000"/>
                </a:solidFill>
                <a:effectLst/>
                <a:latin typeface="Times New Roman" panose="02020603050405020304" pitchFamily="18" charset="0"/>
                <a:cs typeface="Times New Roman" panose="02020603050405020304" pitchFamily="18" charset="0"/>
              </a:rPr>
              <a:t>L.D</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cs typeface="Times New Roman" panose="02020603050405020304" pitchFamily="18" charset="0"/>
              </a:rPr>
              <a:t>F0,a</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；载入</a:t>
            </a:r>
            <a:r>
              <a:rPr lang="en-US" altLang="zh-CN"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LV	</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cs typeface="Times New Roman" panose="02020603050405020304" pitchFamily="18" charset="0"/>
              </a:rPr>
              <a:t>V1,Rx</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；载入</a:t>
            </a:r>
            <a:r>
              <a:rPr lang="en-US" altLang="zh-CN"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MULVS.D	V2,V1,F0</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cs typeface="Times New Roman" panose="02020603050405020304" pitchFamily="18" charset="0"/>
              </a:rPr>
              <a:t>；</a:t>
            </a:r>
            <a:r>
              <a:rPr lang="en-US" altLang="zh-CN" dirty="0">
                <a:solidFill>
                  <a:srgbClr val="FF0000"/>
                </a:solidFill>
                <a:effectLst/>
                <a:latin typeface="Times New Roman" panose="02020603050405020304" pitchFamily="18" charset="0"/>
                <a:cs typeface="Times New Roman" panose="02020603050405020304" pitchFamily="18" charset="0"/>
              </a:rPr>
              <a:t>a </a:t>
            </a:r>
            <a:r>
              <a:rPr kumimoji="1" lang="en-US" altLang="zh-CN" b="1" dirty="0">
                <a:solidFill>
                  <a:srgbClr val="FF0000"/>
                </a:solidFill>
              </a:rPr>
              <a:t>×</a:t>
            </a:r>
            <a:r>
              <a:rPr lang="en-US" altLang="zh-CN" dirty="0">
                <a:solidFill>
                  <a:srgbClr val="FF0000"/>
                </a:solidFill>
                <a:effectLst/>
                <a:latin typeface="Times New Roman" panose="02020603050405020304" pitchFamily="18" charset="0"/>
                <a:cs typeface="Times New Roman" panose="02020603050405020304" pitchFamily="18" charset="0"/>
              </a:rPr>
              <a:t> X</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LV		V3,Ry</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；载入</a:t>
            </a:r>
            <a:r>
              <a:rPr lang="en-US" altLang="zh-CN"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ADDVV.D	V4,V2,V2</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cs typeface="Times New Roman" panose="02020603050405020304" pitchFamily="18" charset="0"/>
              </a:rPr>
              <a:t>；</a:t>
            </a:r>
            <a:r>
              <a:rPr lang="en-US" altLang="zh-CN" dirty="0">
                <a:solidFill>
                  <a:srgbClr val="FF0000"/>
                </a:solidFill>
                <a:effectLst/>
                <a:latin typeface="Times New Roman" panose="02020603050405020304" pitchFamily="18" charset="0"/>
                <a:cs typeface="Times New Roman" panose="02020603050405020304" pitchFamily="18" charset="0"/>
              </a:rPr>
              <a:t>+Y</a:t>
            </a:r>
            <a:endParaRPr lang="zh-CN" altLang="en-US" dirty="0">
              <a:solidFill>
                <a:srgbClr val="FF0000"/>
              </a:solidFill>
              <a:effectLst/>
              <a:latin typeface="Times New Roman" panose="02020603050405020304" pitchFamily="18" charset="0"/>
              <a:cs typeface="Times New Roman" panose="02020603050405020304" pitchFamily="18" charset="0"/>
            </a:endParaRPr>
          </a:p>
          <a:p>
            <a:r>
              <a:rPr lang="zh-CN" altLang="en-US" dirty="0">
                <a:solidFill>
                  <a:srgbClr val="FF0000"/>
                </a:solidFill>
                <a:effectLst/>
                <a:latin typeface="Times New Roman" panose="02020603050405020304" pitchFamily="18" charset="0"/>
                <a:cs typeface="Times New Roman" panose="02020603050405020304" pitchFamily="18" charset="0"/>
              </a:rPr>
              <a:t>SV		V4,Ry</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；存入</a:t>
            </a:r>
            <a:r>
              <a:rPr lang="en-US" altLang="zh-CN"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6" name="文本框 5"/>
          <p:cNvSpPr txBox="1"/>
          <p:nvPr/>
        </p:nvSpPr>
        <p:spPr>
          <a:xfrm>
            <a:off x="961390" y="4979670"/>
            <a:ext cx="4918075" cy="36830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r>
              <a:rPr lang="zh-CN"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减少的仅仅是代码的行数么？</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600" y="527925"/>
            <a:ext cx="9296400" cy="921933"/>
          </a:xfrm>
        </p:spPr>
        <p:txBody>
          <a:bodyPr/>
          <a:lstStyle/>
          <a:p>
            <a:r>
              <a:rPr kumimoji="1" lang="zh-CN" altLang="en-US" dirty="0">
                <a:solidFill>
                  <a:schemeClr val="tx1"/>
                </a:solidFill>
              </a:rPr>
              <a:t>向量体系结构的相关概念</a:t>
            </a:r>
          </a:p>
        </p:txBody>
      </p:sp>
      <p:sp>
        <p:nvSpPr>
          <p:cNvPr id="3" name="内容占位符 2"/>
          <p:cNvSpPr>
            <a:spLocks noGrp="1"/>
          </p:cNvSpPr>
          <p:nvPr>
            <p:ph sz="quarter" idx="23"/>
          </p:nvPr>
        </p:nvSpPr>
        <p:spPr>
          <a:xfrm>
            <a:off x="136801" y="1656715"/>
            <a:ext cx="11678400" cy="4422775"/>
          </a:xfrm>
        </p:spPr>
        <p:txBody>
          <a:bodyPr>
            <a:normAutofit/>
          </a:bodyPr>
          <a:lstStyle/>
          <a:p>
            <a:pPr lvl="1">
              <a:lnSpc>
                <a:spcPct val="150000"/>
              </a:lnSpc>
            </a:pPr>
            <a:r>
              <a:rPr kumimoji="1" lang="zh-CN" dirty="0"/>
              <a:t>循环间相关：对一个循环来说，如果各轮迭代之间存在相关性，则称为循环间相关，否则为循环间无关</a:t>
            </a:r>
          </a:p>
          <a:p>
            <a:pPr lvl="1">
              <a:lnSpc>
                <a:spcPct val="150000"/>
              </a:lnSpc>
            </a:pPr>
            <a:r>
              <a:rPr kumimoji="1" lang="zh-CN" dirty="0"/>
              <a:t>可向量化：针对一组</a:t>
            </a:r>
            <a:r>
              <a:rPr kumimoji="1" lang="en-US" altLang="zh-CN" dirty="0"/>
              <a:t>Mips</a:t>
            </a:r>
            <a:r>
              <a:rPr kumimoji="1" lang="zh-CN" altLang="en-US" dirty="0"/>
              <a:t>指令描述的循环，如果满足循环间无关，则循环称为可向量化的，编译器可为其生成向量指令。</a:t>
            </a:r>
          </a:p>
          <a:p>
            <a:pPr lvl="1">
              <a:lnSpc>
                <a:spcPct val="150000"/>
              </a:lnSpc>
            </a:pPr>
            <a:r>
              <a:rPr kumimoji="1" lang="zh-CN" altLang="en-US" dirty="0"/>
              <a:t>指令编队（</a:t>
            </a:r>
            <a:r>
              <a:rPr kumimoji="1" lang="en-US" altLang="zh-CN" dirty="0"/>
              <a:t>convoy</a:t>
            </a:r>
            <a:r>
              <a:rPr kumimoji="1" lang="zh-CN" altLang="en-US" dirty="0"/>
              <a:t>）：由一组不包含结构冒险的向量指令组成，一个编队中的所有向量指令在硬件条件允许时可以并行执行。</a:t>
            </a:r>
            <a:endParaRPr kumimoji="1" lang="en-US" altLang="zh-CN" dirty="0"/>
          </a:p>
          <a:p>
            <a:pPr lvl="1"/>
            <a:endParaRPr kumimoji="1" lang="zh-CN" altLang="en-US" dirty="0"/>
          </a:p>
          <a:p>
            <a:pPr lvl="1"/>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37</a:t>
            </a:fld>
            <a:r>
              <a:rPr lang="en-US" altLang="zh-CN"/>
              <a:t>/75</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chemeClr val="tx1"/>
                </a:solidFill>
              </a:rPr>
              <a:t>向量体系结构的性能优化</a:t>
            </a:r>
          </a:p>
        </p:txBody>
      </p:sp>
      <p:sp>
        <p:nvSpPr>
          <p:cNvPr id="3" name="内容占位符 2"/>
          <p:cNvSpPr>
            <a:spLocks noGrp="1"/>
          </p:cNvSpPr>
          <p:nvPr>
            <p:ph sz="quarter" idx="23"/>
          </p:nvPr>
        </p:nvSpPr>
        <p:spPr>
          <a:xfrm>
            <a:off x="1784350" y="2094865"/>
            <a:ext cx="8348980" cy="3872865"/>
          </a:xfrm>
        </p:spPr>
        <p:txBody>
          <a:bodyPr>
            <a:normAutofit/>
          </a:bodyPr>
          <a:lstStyle/>
          <a:p>
            <a:r>
              <a:rPr kumimoji="1" lang="zh-CN" dirty="0"/>
              <a:t>多车道技术</a:t>
            </a:r>
          </a:p>
          <a:p>
            <a:r>
              <a:rPr kumimoji="1" lang="zh-CN" dirty="0">
                <a:sym typeface="+mn-ea"/>
              </a:rPr>
              <a:t>链接技术</a:t>
            </a:r>
          </a:p>
          <a:p>
            <a:r>
              <a:rPr kumimoji="1" lang="zh-CN" dirty="0"/>
              <a:t>编队技术</a:t>
            </a:r>
          </a:p>
          <a:p>
            <a:r>
              <a:rPr kumimoji="1" lang="zh-CN" dirty="0"/>
              <a:t>分段开采技术</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38</a:t>
            </a:fld>
            <a:r>
              <a:rPr lang="en-US" altLang="zh-CN"/>
              <a:t>/75</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905500" y="490630"/>
            <a:ext cx="6286500" cy="5715000"/>
          </a:xfrm>
          <a:prstGeom prst="rect">
            <a:avLst/>
          </a:prstGeom>
        </p:spPr>
      </p:pic>
      <p:sp>
        <p:nvSpPr>
          <p:cNvPr id="4" name="灯片编号占位符 3"/>
          <p:cNvSpPr>
            <a:spLocks noGrp="1"/>
          </p:cNvSpPr>
          <p:nvPr>
            <p:ph type="sldNum" sz="quarter" idx="26"/>
          </p:nvPr>
        </p:nvSpPr>
        <p:spPr/>
        <p:txBody>
          <a:bodyPr/>
          <a:lstStyle/>
          <a:p>
            <a:fld id="{B5CEABB6-07DC-46E8-9B57-56EC44A396E5}" type="slidenum">
              <a:rPr lang="en-US" altLang="zh-CN" smtClean="0"/>
              <a:t>39</a:t>
            </a:fld>
            <a:r>
              <a:rPr lang="en-US" altLang="zh-CN"/>
              <a:t>/75</a:t>
            </a:r>
            <a:endParaRPr lang="zh-CN" altLang="en-US" dirty="0"/>
          </a:p>
        </p:txBody>
      </p:sp>
      <p:sp>
        <p:nvSpPr>
          <p:cNvPr id="5" name="标题 4"/>
          <p:cNvSpPr>
            <a:spLocks noGrp="1"/>
          </p:cNvSpPr>
          <p:nvPr>
            <p:ph type="title"/>
          </p:nvPr>
        </p:nvSpPr>
        <p:spPr/>
        <p:txBody>
          <a:bodyPr/>
          <a:lstStyle/>
          <a:p>
            <a:r>
              <a:rPr kumimoji="1" lang="zh-CN" altLang="en-US" dirty="0"/>
              <a:t>多车道技术</a:t>
            </a:r>
          </a:p>
        </p:txBody>
      </p:sp>
      <p:sp>
        <p:nvSpPr>
          <p:cNvPr id="6" name="内容占位符 5"/>
          <p:cNvSpPr>
            <a:spLocks noGrp="1"/>
          </p:cNvSpPr>
          <p:nvPr>
            <p:ph sz="quarter" idx="23"/>
          </p:nvPr>
        </p:nvSpPr>
        <p:spPr>
          <a:xfrm>
            <a:off x="55030" y="1617535"/>
            <a:ext cx="6040970" cy="4495265"/>
          </a:xfrm>
        </p:spPr>
        <p:txBody>
          <a:bodyPr>
            <a:normAutofit fontScale="90000" lnSpcReduction="10000"/>
          </a:bodyPr>
          <a:lstStyle/>
          <a:p>
            <a:pPr>
              <a:lnSpc>
                <a:spcPct val="150000"/>
              </a:lnSpc>
            </a:pPr>
            <a:r>
              <a:rPr kumimoji="1" lang="zh-CN" altLang="en-US" dirty="0"/>
              <a:t>刚刚讨论的是向量计算在</a:t>
            </a:r>
            <a:r>
              <a:rPr kumimoji="1" lang="zh-CN" altLang="en-US" dirty="0">
                <a:solidFill>
                  <a:srgbClr val="C00000"/>
                </a:solidFill>
              </a:rPr>
              <a:t>串行化</a:t>
            </a:r>
            <a:r>
              <a:rPr kumimoji="1" lang="zh-CN" altLang="en-US" dirty="0"/>
              <a:t>中尽可能进行优化的结果</a:t>
            </a:r>
            <a:endParaRPr kumimoji="1" lang="en-US" altLang="zh-CN" dirty="0"/>
          </a:p>
          <a:p>
            <a:pPr>
              <a:lnSpc>
                <a:spcPct val="150000"/>
              </a:lnSpc>
            </a:pPr>
            <a:r>
              <a:rPr kumimoji="1" lang="zh-CN" altLang="en-US" dirty="0"/>
              <a:t>从</a:t>
            </a:r>
            <a:r>
              <a:rPr kumimoji="1" lang="zh-CN" altLang="en-US" dirty="0">
                <a:solidFill>
                  <a:srgbClr val="C00000"/>
                </a:solidFill>
              </a:rPr>
              <a:t>并行</a:t>
            </a:r>
            <a:r>
              <a:rPr kumimoji="1" lang="zh-CN" altLang="en-US" dirty="0"/>
              <a:t>的角度去考虑，增加功能单元（</a:t>
            </a:r>
            <a:r>
              <a:rPr kumimoji="1" lang="en-US" altLang="zh-CN" dirty="0"/>
              <a:t>ALU</a:t>
            </a:r>
            <a:r>
              <a:rPr kumimoji="1" lang="zh-CN" altLang="en-US" dirty="0"/>
              <a:t>）的数量也能大大提升向量的计算速度（</a:t>
            </a:r>
            <a:r>
              <a:rPr kumimoji="1" lang="zh-CN" altLang="en-US" dirty="0">
                <a:solidFill>
                  <a:srgbClr val="C00000"/>
                </a:solidFill>
              </a:rPr>
              <a:t>多车道</a:t>
            </a:r>
            <a:r>
              <a:rPr kumimoji="1" lang="zh-CN" altLang="en-US" dirty="0"/>
              <a:t>）</a:t>
            </a:r>
            <a:endParaRPr kumimoji="1" lang="en-US" altLang="zh-CN" dirty="0"/>
          </a:p>
          <a:p>
            <a:pPr>
              <a:lnSpc>
                <a:spcPct val="150000"/>
              </a:lnSpc>
            </a:pPr>
            <a:r>
              <a:rPr kumimoji="1" lang="zh-CN" altLang="en-US" dirty="0"/>
              <a:t>这就好像，将一条单车道的窄巷扩宽成四车道的公路，吞吐量自然会提升</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791817" y="352689"/>
            <a:ext cx="5006009" cy="921933"/>
          </a:xfrm>
        </p:spPr>
        <p:txBody>
          <a:bodyPr>
            <a:normAutofit/>
          </a:bodyPr>
          <a:lstStyle/>
          <a:p>
            <a:r>
              <a:rPr kumimoji="1" lang="zh-CN" altLang="en-US" sz="4400" dirty="0">
                <a:latin typeface="微软雅黑" panose="020B0503020204020204" pitchFamily="34" charset="-122"/>
                <a:ea typeface="微软雅黑" panose="020B0503020204020204" pitchFamily="34" charset="-122"/>
              </a:rPr>
              <a:t>数据级并行</a:t>
            </a:r>
          </a:p>
        </p:txBody>
      </p:sp>
      <p:sp>
        <p:nvSpPr>
          <p:cNvPr id="16" name="内容占位符 15"/>
          <p:cNvSpPr>
            <a:spLocks noGrp="1"/>
          </p:cNvSpPr>
          <p:nvPr>
            <p:ph sz="quarter" idx="23"/>
          </p:nvPr>
        </p:nvSpPr>
        <p:spPr>
          <a:xfrm>
            <a:off x="858077" y="1412789"/>
            <a:ext cx="6039679" cy="1376794"/>
          </a:xfrm>
        </p:spPr>
        <p:txBody>
          <a:bodyPr>
            <a:normAutofit/>
          </a:bodyPr>
          <a:lstStyle/>
          <a:p>
            <a:pPr>
              <a:lnSpc>
                <a:spcPct val="100000"/>
              </a:lnSpc>
            </a:pPr>
            <a:r>
              <a:rPr kumimoji="1" lang="zh-CN" altLang="en-US" dirty="0">
                <a:latin typeface="微软雅黑 Light" panose="020B0502040204020203" pitchFamily="34" charset="-122"/>
                <a:ea typeface="微软雅黑 Light" panose="020B0502040204020203" pitchFamily="34" charset="-122"/>
              </a:rPr>
              <a:t>对大量的数据施加同种变换</a:t>
            </a:r>
            <a:r>
              <a:rPr kumimoji="1" lang="en-US" altLang="zh-CN" dirty="0">
                <a:latin typeface="微软雅黑 Light" panose="020B0502040204020203" pitchFamily="34" charset="-122"/>
                <a:ea typeface="微软雅黑 Light" panose="020B0502040204020203" pitchFamily="34" charset="-122"/>
              </a:rPr>
              <a:t>——</a:t>
            </a:r>
            <a:r>
              <a:rPr kumimoji="1" lang="zh-CN" altLang="en-US" dirty="0">
                <a:latin typeface="微软雅黑 Light" panose="020B0502040204020203" pitchFamily="34" charset="-122"/>
                <a:ea typeface="微软雅黑 Light" panose="020B0502040204020203" pitchFamily="34" charset="-122"/>
              </a:rPr>
              <a:t>数据级并行（</a:t>
            </a:r>
            <a:r>
              <a:rPr kumimoji="1" lang="en-US" altLang="zh-CN" dirty="0">
                <a:latin typeface="微软雅黑 Light" panose="020B0502040204020203" pitchFamily="34" charset="-122"/>
                <a:ea typeface="微软雅黑 Light" panose="020B0502040204020203" pitchFamily="34" charset="-122"/>
              </a:rPr>
              <a:t>DLP</a:t>
            </a:r>
            <a:r>
              <a:rPr kumimoji="1" lang="zh-CN" altLang="en-US" dirty="0">
                <a:latin typeface="微软雅黑 Light" panose="020B0502040204020203" pitchFamily="34" charset="-122"/>
                <a:ea typeface="微软雅黑 Light" panose="020B0502040204020203" pitchFamily="34" charset="-122"/>
              </a:rPr>
              <a:t>）</a:t>
            </a:r>
            <a:endParaRPr kumimoji="1" lang="en-US" altLang="zh-CN" dirty="0">
              <a:latin typeface="微软雅黑 Light" panose="020B0502040204020203" pitchFamily="34" charset="-122"/>
              <a:ea typeface="微软雅黑 Light" panose="020B0502040204020203" pitchFamily="34" charset="-122"/>
            </a:endParaRPr>
          </a:p>
        </p:txBody>
      </p:sp>
      <p:sp>
        <p:nvSpPr>
          <p:cNvPr id="28" name="Text Box 3">
            <a:extLst>
              <a:ext uri="{FF2B5EF4-FFF2-40B4-BE49-F238E27FC236}">
                <a16:creationId xmlns:a16="http://schemas.microsoft.com/office/drawing/2014/main" id="{A7FD8AB4-8B97-4A72-A76B-875FB9C5FB78}"/>
              </a:ext>
            </a:extLst>
          </p:cNvPr>
          <p:cNvSpPr txBox="1">
            <a:spLocks noChangeArrowheads="1"/>
          </p:cNvSpPr>
          <p:nvPr/>
        </p:nvSpPr>
        <p:spPr bwMode="auto">
          <a:xfrm>
            <a:off x="1948878" y="3300173"/>
            <a:ext cx="4424609"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10000"/>
              </a:spcBef>
              <a:buClrTx/>
              <a:buSzTx/>
              <a:buFontTx/>
              <a:buNone/>
            </a:pPr>
            <a:r>
              <a:rPr lang="en-US" altLang="ko-KR" b="1" dirty="0">
                <a:solidFill>
                  <a:srgbClr val="000000"/>
                </a:solidFill>
                <a:latin typeface="Courier New" panose="02070309020205020404" pitchFamily="49" charset="0"/>
                <a:ea typeface="굴림" panose="020B0600000101010101" pitchFamily="34" charset="-127"/>
              </a:rPr>
              <a:t>for (</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=0; </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 &lt; N; </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a:t>
            </a:r>
          </a:p>
          <a:p>
            <a:pPr defTabSz="914400" eaLnBrk="1" hangingPunct="1">
              <a:spcBef>
                <a:spcPct val="10000"/>
              </a:spcBef>
              <a:buClrTx/>
              <a:buSzTx/>
              <a:buFontTx/>
              <a:buNone/>
            </a:pPr>
            <a:r>
              <a:rPr lang="en-US" altLang="ko-KR" b="1" dirty="0">
                <a:solidFill>
                  <a:srgbClr val="000000"/>
                </a:solidFill>
                <a:latin typeface="Courier New" panose="02070309020205020404" pitchFamily="49" charset="0"/>
                <a:ea typeface="굴림" panose="020B0600000101010101" pitchFamily="34" charset="-127"/>
              </a:rPr>
              <a:t>    C[</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 = A[</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 + B[</a:t>
            </a:r>
            <a:r>
              <a:rPr lang="en-US" altLang="ko-KR" b="1" dirty="0" err="1">
                <a:solidFill>
                  <a:srgbClr val="000000"/>
                </a:solidFill>
                <a:latin typeface="Courier New" panose="02070309020205020404" pitchFamily="49" charset="0"/>
                <a:ea typeface="굴림" panose="020B0600000101010101" pitchFamily="34" charset="-127"/>
              </a:rPr>
              <a:t>i</a:t>
            </a:r>
            <a:r>
              <a:rPr lang="en-US" altLang="ko-KR" b="1" dirty="0">
                <a:solidFill>
                  <a:srgbClr val="000000"/>
                </a:solidFill>
                <a:latin typeface="Courier New" panose="02070309020205020404" pitchFamily="49" charset="0"/>
                <a:ea typeface="굴림" panose="020B0600000101010101" pitchFamily="34" charset="-127"/>
              </a:rPr>
              <a:t>];</a:t>
            </a:r>
          </a:p>
        </p:txBody>
      </p:sp>
      <p:sp>
        <p:nvSpPr>
          <p:cNvPr id="29" name="AutoShape 29">
            <a:extLst>
              <a:ext uri="{FF2B5EF4-FFF2-40B4-BE49-F238E27FC236}">
                <a16:creationId xmlns:a16="http://schemas.microsoft.com/office/drawing/2014/main" id="{53306D3D-EE52-4044-94F0-88137514190E}"/>
              </a:ext>
            </a:extLst>
          </p:cNvPr>
          <p:cNvSpPr>
            <a:spLocks noChangeArrowheads="1"/>
          </p:cNvSpPr>
          <p:nvPr/>
        </p:nvSpPr>
        <p:spPr bwMode="auto">
          <a:xfrm>
            <a:off x="6538153" y="4764731"/>
            <a:ext cx="5022850" cy="511175"/>
          </a:xfrm>
          <a:prstGeom prst="roundRect">
            <a:avLst>
              <a:gd name="adj" fmla="val 16667"/>
            </a:avLst>
          </a:prstGeom>
          <a:solidFill>
            <a:schemeClr val="accent6">
              <a:lumMod val="20000"/>
              <a:lumOff val="80000"/>
            </a:schemeClr>
          </a:solidFill>
          <a:ln w="12700">
            <a:solidFill>
              <a:schemeClr val="tx1"/>
            </a:solidFill>
            <a:round/>
          </a:ln>
        </p:spPr>
        <p:txBody>
          <a:bodyPr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endParaRPr lang="ko-KR" altLang="en-US">
              <a:solidFill>
                <a:srgbClr val="000000"/>
              </a:solidFill>
              <a:latin typeface="Verdana" panose="020B0604030504040204" pitchFamily="34" charset="0"/>
              <a:ea typeface="굴림" panose="020B0600000101010101" pitchFamily="34" charset="-127"/>
            </a:endParaRPr>
          </a:p>
        </p:txBody>
      </p:sp>
      <p:sp>
        <p:nvSpPr>
          <p:cNvPr id="30" name="AutoShape 29">
            <a:extLst>
              <a:ext uri="{FF2B5EF4-FFF2-40B4-BE49-F238E27FC236}">
                <a16:creationId xmlns:a16="http://schemas.microsoft.com/office/drawing/2014/main" id="{4B06F90E-8FFB-4902-87D7-A28C917E8507}"/>
              </a:ext>
            </a:extLst>
          </p:cNvPr>
          <p:cNvSpPr>
            <a:spLocks noChangeArrowheads="1"/>
          </p:cNvSpPr>
          <p:nvPr/>
        </p:nvSpPr>
        <p:spPr bwMode="auto">
          <a:xfrm>
            <a:off x="6541592" y="4140091"/>
            <a:ext cx="5022850" cy="511175"/>
          </a:xfrm>
          <a:prstGeom prst="roundRect">
            <a:avLst>
              <a:gd name="adj" fmla="val 16667"/>
            </a:avLst>
          </a:prstGeom>
          <a:solidFill>
            <a:schemeClr val="accent5">
              <a:lumMod val="20000"/>
              <a:lumOff val="80000"/>
            </a:schemeClr>
          </a:solidFill>
          <a:ln w="12700">
            <a:solidFill>
              <a:schemeClr val="tx1"/>
            </a:solidFill>
            <a:round/>
          </a:ln>
        </p:spPr>
        <p:txBody>
          <a:bodyPr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endParaRPr lang="ko-KR" altLang="en-US">
              <a:solidFill>
                <a:srgbClr val="000000"/>
              </a:solidFill>
              <a:latin typeface="Verdana" panose="020B0604030504040204" pitchFamily="34" charset="0"/>
              <a:ea typeface="굴림" panose="020B0600000101010101" pitchFamily="34" charset="-127"/>
            </a:endParaRPr>
          </a:p>
        </p:txBody>
      </p:sp>
      <p:sp>
        <p:nvSpPr>
          <p:cNvPr id="31" name="AutoShape 29">
            <a:extLst>
              <a:ext uri="{FF2B5EF4-FFF2-40B4-BE49-F238E27FC236}">
                <a16:creationId xmlns:a16="http://schemas.microsoft.com/office/drawing/2014/main" id="{021EAC75-979C-4C6D-BFEB-D2D5272541D7}"/>
              </a:ext>
            </a:extLst>
          </p:cNvPr>
          <p:cNvSpPr>
            <a:spLocks noChangeArrowheads="1"/>
          </p:cNvSpPr>
          <p:nvPr/>
        </p:nvSpPr>
        <p:spPr bwMode="auto">
          <a:xfrm>
            <a:off x="6538153" y="3431815"/>
            <a:ext cx="5022850" cy="511175"/>
          </a:xfrm>
          <a:prstGeom prst="roundRect">
            <a:avLst>
              <a:gd name="adj" fmla="val 16667"/>
            </a:avLst>
          </a:prstGeom>
          <a:solidFill>
            <a:schemeClr val="accent4">
              <a:lumMod val="20000"/>
              <a:lumOff val="80000"/>
            </a:schemeClr>
          </a:solidFill>
          <a:ln w="12700">
            <a:solidFill>
              <a:schemeClr val="tx1"/>
            </a:solidFill>
            <a:round/>
          </a:ln>
        </p:spPr>
        <p:txBody>
          <a:bodyPr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endParaRPr lang="ko-KR" altLang="en-US">
              <a:solidFill>
                <a:srgbClr val="000000"/>
              </a:solidFill>
              <a:latin typeface="Verdana" panose="020B0604030504040204" pitchFamily="34" charset="0"/>
              <a:ea typeface="굴림" panose="020B0600000101010101" pitchFamily="34" charset="-127"/>
            </a:endParaRPr>
          </a:p>
        </p:txBody>
      </p:sp>
      <p:sp>
        <p:nvSpPr>
          <p:cNvPr id="32" name="AutoShape 29">
            <a:extLst>
              <a:ext uri="{FF2B5EF4-FFF2-40B4-BE49-F238E27FC236}">
                <a16:creationId xmlns:a16="http://schemas.microsoft.com/office/drawing/2014/main" id="{998A44CE-A89A-4B50-9098-4CC7EAFDA417}"/>
              </a:ext>
            </a:extLst>
          </p:cNvPr>
          <p:cNvSpPr>
            <a:spLocks noChangeArrowheads="1"/>
          </p:cNvSpPr>
          <p:nvPr/>
        </p:nvSpPr>
        <p:spPr bwMode="auto">
          <a:xfrm>
            <a:off x="6538153" y="2828479"/>
            <a:ext cx="5022850" cy="511175"/>
          </a:xfrm>
          <a:prstGeom prst="roundRect">
            <a:avLst>
              <a:gd name="adj" fmla="val 16667"/>
            </a:avLst>
          </a:prstGeom>
          <a:solidFill>
            <a:srgbClr val="E6E6E6"/>
          </a:solidFill>
          <a:ln w="12700">
            <a:solidFill>
              <a:schemeClr val="tx1"/>
            </a:solidFill>
            <a:round/>
          </a:ln>
        </p:spPr>
        <p:txBody>
          <a:bodyPr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endParaRPr lang="ko-KR" altLang="en-US">
              <a:solidFill>
                <a:srgbClr val="000000"/>
              </a:solidFill>
              <a:latin typeface="Verdana" panose="020B0604030504040204" pitchFamily="34" charset="0"/>
              <a:ea typeface="굴림" panose="020B0600000101010101" pitchFamily="34" charset="-127"/>
            </a:endParaRPr>
          </a:p>
        </p:txBody>
      </p:sp>
      <p:grpSp>
        <p:nvGrpSpPr>
          <p:cNvPr id="33" name="Group 5">
            <a:extLst>
              <a:ext uri="{FF2B5EF4-FFF2-40B4-BE49-F238E27FC236}">
                <a16:creationId xmlns:a16="http://schemas.microsoft.com/office/drawing/2014/main" id="{BE5F22CF-237A-46D7-8EB2-8BB2F346F3AE}"/>
              </a:ext>
            </a:extLst>
          </p:cNvPr>
          <p:cNvGrpSpPr/>
          <p:nvPr/>
        </p:nvGrpSpPr>
        <p:grpSpPr bwMode="auto">
          <a:xfrm>
            <a:off x="6763979" y="2789583"/>
            <a:ext cx="1981200" cy="2590800"/>
            <a:chOff x="949325" y="1509713"/>
            <a:chExt cx="1981200" cy="2590800"/>
          </a:xfrm>
        </p:grpSpPr>
        <p:sp>
          <p:nvSpPr>
            <p:cNvPr id="46" name="AutoShape 33">
              <a:extLst>
                <a:ext uri="{FF2B5EF4-FFF2-40B4-BE49-F238E27FC236}">
                  <a16:creationId xmlns:a16="http://schemas.microsoft.com/office/drawing/2014/main" id="{1EDA294F-3B68-4A8B-81A3-D421E796EB20}"/>
                </a:ext>
              </a:extLst>
            </p:cNvPr>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load</a:t>
              </a:r>
            </a:p>
          </p:txBody>
        </p:sp>
        <p:sp>
          <p:nvSpPr>
            <p:cNvPr id="47" name="AutoShape 34">
              <a:extLst>
                <a:ext uri="{FF2B5EF4-FFF2-40B4-BE49-F238E27FC236}">
                  <a16:creationId xmlns:a16="http://schemas.microsoft.com/office/drawing/2014/main" id="{42F3D5FB-4BD6-46A0-8A0C-48377F350497}"/>
                </a:ext>
              </a:extLst>
            </p:cNvPr>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load</a:t>
              </a:r>
            </a:p>
          </p:txBody>
        </p:sp>
        <p:sp>
          <p:nvSpPr>
            <p:cNvPr id="48" name="AutoShape 35">
              <a:extLst>
                <a:ext uri="{FF2B5EF4-FFF2-40B4-BE49-F238E27FC236}">
                  <a16:creationId xmlns:a16="http://schemas.microsoft.com/office/drawing/2014/main" id="{35CA939C-F2C1-450E-A776-F5AB95B9386F}"/>
                </a:ext>
              </a:extLst>
            </p:cNvPr>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add</a:t>
              </a:r>
            </a:p>
          </p:txBody>
        </p:sp>
        <p:sp>
          <p:nvSpPr>
            <p:cNvPr id="49" name="AutoShape 36">
              <a:extLst>
                <a:ext uri="{FF2B5EF4-FFF2-40B4-BE49-F238E27FC236}">
                  <a16:creationId xmlns:a16="http://schemas.microsoft.com/office/drawing/2014/main" id="{8CC5E4CA-6640-4DC6-B4AC-66F642D892E5}"/>
                </a:ext>
              </a:extLst>
            </p:cNvPr>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store</a:t>
              </a:r>
            </a:p>
          </p:txBody>
        </p:sp>
        <p:sp>
          <p:nvSpPr>
            <p:cNvPr id="50" name="Line 37">
              <a:extLst>
                <a:ext uri="{FF2B5EF4-FFF2-40B4-BE49-F238E27FC236}">
                  <a16:creationId xmlns:a16="http://schemas.microsoft.com/office/drawing/2014/main" id="{F433837E-E217-47A8-912D-C14119774B43}"/>
                </a:ext>
              </a:extLst>
            </p:cNvPr>
            <p:cNvSpPr>
              <a:spLocks noChangeShapeType="1"/>
            </p:cNvSpPr>
            <p:nvPr/>
          </p:nvSpPr>
          <p:spPr bwMode="auto">
            <a:xfrm>
              <a:off x="1558925" y="2043113"/>
              <a:ext cx="228600" cy="8382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Line 38">
              <a:extLst>
                <a:ext uri="{FF2B5EF4-FFF2-40B4-BE49-F238E27FC236}">
                  <a16:creationId xmlns:a16="http://schemas.microsoft.com/office/drawing/2014/main" id="{0CE62837-C626-43B4-8EF0-65EB6BC505D1}"/>
                </a:ext>
              </a:extLst>
            </p:cNvPr>
            <p:cNvSpPr>
              <a:spLocks noChangeShapeType="1"/>
            </p:cNvSpPr>
            <p:nvPr/>
          </p:nvSpPr>
          <p:spPr bwMode="auto">
            <a:xfrm flipH="1">
              <a:off x="2016125" y="2652713"/>
              <a:ext cx="228600" cy="2286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Line 39">
              <a:extLst>
                <a:ext uri="{FF2B5EF4-FFF2-40B4-BE49-F238E27FC236}">
                  <a16:creationId xmlns:a16="http://schemas.microsoft.com/office/drawing/2014/main" id="{DCC075D5-C282-4584-9EEF-4D6F310D1F01}"/>
                </a:ext>
              </a:extLst>
            </p:cNvPr>
            <p:cNvSpPr>
              <a:spLocks noChangeShapeType="1"/>
            </p:cNvSpPr>
            <p:nvPr/>
          </p:nvSpPr>
          <p:spPr bwMode="auto">
            <a:xfrm>
              <a:off x="1939925" y="3338513"/>
              <a:ext cx="0" cy="1524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AutoShape 47">
              <a:extLst>
                <a:ext uri="{FF2B5EF4-FFF2-40B4-BE49-F238E27FC236}">
                  <a16:creationId xmlns:a16="http://schemas.microsoft.com/office/drawing/2014/main" id="{8003A05F-8F87-4AA6-B542-67DEC6AEFE4E}"/>
                </a:ext>
              </a:extLst>
            </p:cNvPr>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grpSp>
        <p:nvGrpSpPr>
          <p:cNvPr id="34" name="Group 4">
            <a:extLst>
              <a:ext uri="{FF2B5EF4-FFF2-40B4-BE49-F238E27FC236}">
                <a16:creationId xmlns:a16="http://schemas.microsoft.com/office/drawing/2014/main" id="{20A6C28D-F4BE-4D21-98C6-E6B51AC644E1}"/>
              </a:ext>
            </a:extLst>
          </p:cNvPr>
          <p:cNvGrpSpPr/>
          <p:nvPr/>
        </p:nvGrpSpPr>
        <p:grpSpPr bwMode="auto">
          <a:xfrm>
            <a:off x="9049578" y="2789583"/>
            <a:ext cx="1981200" cy="2590800"/>
            <a:chOff x="2930525" y="1509713"/>
            <a:chExt cx="1981200" cy="2590800"/>
          </a:xfrm>
        </p:grpSpPr>
        <p:sp>
          <p:nvSpPr>
            <p:cNvPr id="38" name="AutoShape 40">
              <a:extLst>
                <a:ext uri="{FF2B5EF4-FFF2-40B4-BE49-F238E27FC236}">
                  <a16:creationId xmlns:a16="http://schemas.microsoft.com/office/drawing/2014/main" id="{192686EE-FBD3-47A4-9F82-E852B12FFC13}"/>
                </a:ext>
              </a:extLst>
            </p:cNvPr>
            <p:cNvSpPr>
              <a:spLocks noChangeArrowheads="1"/>
            </p:cNvSpPr>
            <p:nvPr/>
          </p:nvSpPr>
          <p:spPr bwMode="auto">
            <a:xfrm>
              <a:off x="3103563" y="1601788"/>
              <a:ext cx="700088" cy="401638"/>
            </a:xfrm>
            <a:prstGeom prst="roundRect">
              <a:avLst>
                <a:gd name="adj" fmla="val 16667"/>
              </a:avLst>
            </a:prstGeom>
            <a:solidFill>
              <a:srgbClr val="FF0000"/>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load</a:t>
              </a:r>
            </a:p>
          </p:txBody>
        </p:sp>
        <p:sp>
          <p:nvSpPr>
            <p:cNvPr id="39" name="AutoShape 41">
              <a:extLst>
                <a:ext uri="{FF2B5EF4-FFF2-40B4-BE49-F238E27FC236}">
                  <a16:creationId xmlns:a16="http://schemas.microsoft.com/office/drawing/2014/main" id="{E7A70DE4-744E-4A2D-9188-63E16C1E4B56}"/>
                </a:ext>
              </a:extLst>
            </p:cNvPr>
            <p:cNvSpPr>
              <a:spLocks noChangeArrowheads="1"/>
            </p:cNvSpPr>
            <p:nvPr/>
          </p:nvSpPr>
          <p:spPr bwMode="auto">
            <a:xfrm>
              <a:off x="4017963" y="2211388"/>
              <a:ext cx="700088" cy="401638"/>
            </a:xfrm>
            <a:prstGeom prst="roundRect">
              <a:avLst>
                <a:gd name="adj" fmla="val 16667"/>
              </a:avLst>
            </a:prstGeom>
            <a:solidFill>
              <a:srgbClr val="FF0000"/>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load</a:t>
              </a:r>
            </a:p>
          </p:txBody>
        </p:sp>
        <p:sp>
          <p:nvSpPr>
            <p:cNvPr id="40" name="AutoShape 42">
              <a:extLst>
                <a:ext uri="{FF2B5EF4-FFF2-40B4-BE49-F238E27FC236}">
                  <a16:creationId xmlns:a16="http://schemas.microsoft.com/office/drawing/2014/main" id="{6EACA814-6739-4EC2-ABBC-D868CC9143CF}"/>
                </a:ext>
              </a:extLst>
            </p:cNvPr>
            <p:cNvSpPr>
              <a:spLocks noChangeArrowheads="1"/>
            </p:cNvSpPr>
            <p:nvPr/>
          </p:nvSpPr>
          <p:spPr bwMode="auto">
            <a:xfrm>
              <a:off x="3478213" y="2897188"/>
              <a:ext cx="638175" cy="401638"/>
            </a:xfrm>
            <a:prstGeom prst="roundRect">
              <a:avLst>
                <a:gd name="adj" fmla="val 16667"/>
              </a:avLst>
            </a:prstGeom>
            <a:solidFill>
              <a:srgbClr val="FF0000"/>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add</a:t>
              </a:r>
            </a:p>
          </p:txBody>
        </p:sp>
        <p:sp>
          <p:nvSpPr>
            <p:cNvPr id="41" name="AutoShape 43">
              <a:extLst>
                <a:ext uri="{FF2B5EF4-FFF2-40B4-BE49-F238E27FC236}">
                  <a16:creationId xmlns:a16="http://schemas.microsoft.com/office/drawing/2014/main" id="{A4E732BA-41FA-477C-AB23-2C7C49078219}"/>
                </a:ext>
              </a:extLst>
            </p:cNvPr>
            <p:cNvSpPr>
              <a:spLocks noChangeArrowheads="1"/>
            </p:cNvSpPr>
            <p:nvPr/>
          </p:nvSpPr>
          <p:spPr bwMode="auto">
            <a:xfrm>
              <a:off x="3435350" y="3506788"/>
              <a:ext cx="800100" cy="401638"/>
            </a:xfrm>
            <a:prstGeom prst="roundRect">
              <a:avLst>
                <a:gd name="adj" fmla="val 16667"/>
              </a:avLst>
            </a:prstGeom>
            <a:solidFill>
              <a:srgbClr val="FF0000"/>
            </a:solidFill>
            <a:ln w="3175">
              <a:solidFill>
                <a:schemeClr val="tx1"/>
              </a:solidFill>
              <a:rou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en-US" altLang="ko-KR" sz="1800">
                  <a:solidFill>
                    <a:srgbClr val="FFFFFF"/>
                  </a:solidFill>
                  <a:latin typeface="Verdana" panose="020B0604030504040204" pitchFamily="34" charset="0"/>
                  <a:ea typeface="굴림" panose="020B0600000101010101" pitchFamily="34" charset="-127"/>
                </a:rPr>
                <a:t>store</a:t>
              </a:r>
            </a:p>
          </p:txBody>
        </p:sp>
        <p:sp>
          <p:nvSpPr>
            <p:cNvPr id="42" name="Line 44">
              <a:extLst>
                <a:ext uri="{FF2B5EF4-FFF2-40B4-BE49-F238E27FC236}">
                  <a16:creationId xmlns:a16="http://schemas.microsoft.com/office/drawing/2014/main" id="{ECCCE52A-71FD-4A1A-9004-B1427F69DAFE}"/>
                </a:ext>
              </a:extLst>
            </p:cNvPr>
            <p:cNvSpPr>
              <a:spLocks noChangeShapeType="1"/>
            </p:cNvSpPr>
            <p:nvPr/>
          </p:nvSpPr>
          <p:spPr bwMode="auto">
            <a:xfrm>
              <a:off x="3387725" y="2043113"/>
              <a:ext cx="304800" cy="8382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Line 45">
              <a:extLst>
                <a:ext uri="{FF2B5EF4-FFF2-40B4-BE49-F238E27FC236}">
                  <a16:creationId xmlns:a16="http://schemas.microsoft.com/office/drawing/2014/main" id="{A6E522D2-42A3-4FC5-8FD7-AD97101E86C8}"/>
                </a:ext>
              </a:extLst>
            </p:cNvPr>
            <p:cNvSpPr>
              <a:spLocks noChangeShapeType="1"/>
            </p:cNvSpPr>
            <p:nvPr/>
          </p:nvSpPr>
          <p:spPr bwMode="auto">
            <a:xfrm flipH="1">
              <a:off x="3921125" y="2652713"/>
              <a:ext cx="228600" cy="2286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Line 46">
              <a:extLst>
                <a:ext uri="{FF2B5EF4-FFF2-40B4-BE49-F238E27FC236}">
                  <a16:creationId xmlns:a16="http://schemas.microsoft.com/office/drawing/2014/main" id="{792558BE-9420-46D0-8871-D59D58A56D57}"/>
                </a:ext>
              </a:extLst>
            </p:cNvPr>
            <p:cNvSpPr>
              <a:spLocks noChangeShapeType="1"/>
            </p:cNvSpPr>
            <p:nvPr/>
          </p:nvSpPr>
          <p:spPr bwMode="auto">
            <a:xfrm>
              <a:off x="3844925" y="3338513"/>
              <a:ext cx="0" cy="152400"/>
            </a:xfrm>
            <a:prstGeom prst="line">
              <a:avLst/>
            </a:prstGeom>
            <a:noFill/>
            <a:ln w="317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AutoShape 48">
              <a:extLst>
                <a:ext uri="{FF2B5EF4-FFF2-40B4-BE49-F238E27FC236}">
                  <a16:creationId xmlns:a16="http://schemas.microsoft.com/office/drawing/2014/main" id="{604EAFAE-26E9-40F2-957C-4FE98DE30958}"/>
                </a:ext>
              </a:extLst>
            </p:cNvPr>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sp>
        <p:nvSpPr>
          <p:cNvPr id="35" name="Text Box 49">
            <a:extLst>
              <a:ext uri="{FF2B5EF4-FFF2-40B4-BE49-F238E27FC236}">
                <a16:creationId xmlns:a16="http://schemas.microsoft.com/office/drawing/2014/main" id="{CFA8436E-75D7-49CC-968A-1F23BC6340BE}"/>
              </a:ext>
            </a:extLst>
          </p:cNvPr>
          <p:cNvSpPr txBox="1">
            <a:spLocks noChangeArrowheads="1"/>
          </p:cNvSpPr>
          <p:nvPr/>
        </p:nvSpPr>
        <p:spPr bwMode="auto">
          <a:xfrm>
            <a:off x="7375619" y="5512650"/>
            <a:ext cx="106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zh-CN" altLang="en-US" sz="1800" dirty="0">
                <a:solidFill>
                  <a:srgbClr val="000000"/>
                </a:solidFill>
                <a:latin typeface="Verdana" panose="020B0604030504040204" pitchFamily="34" charset="0"/>
                <a:ea typeface="굴림" panose="020B0600000101010101" pitchFamily="34" charset="-127"/>
              </a:rPr>
              <a:t>迭代</a:t>
            </a:r>
            <a:r>
              <a:rPr lang="en-US" altLang="zh-CN" sz="1800" dirty="0">
                <a:solidFill>
                  <a:srgbClr val="000000"/>
                </a:solidFill>
                <a:latin typeface="Verdana" panose="020B0604030504040204" pitchFamily="34" charset="0"/>
                <a:ea typeface="굴림" panose="020B0600000101010101" pitchFamily="34" charset="-127"/>
              </a:rPr>
              <a:t>1</a:t>
            </a:r>
            <a:endParaRPr lang="en-US" altLang="ko-KR" sz="1800" dirty="0">
              <a:solidFill>
                <a:srgbClr val="000000"/>
              </a:solidFill>
              <a:latin typeface="Verdana" panose="020B0604030504040204" pitchFamily="34" charset="0"/>
              <a:ea typeface="굴림" panose="020B0600000101010101" pitchFamily="34" charset="-127"/>
            </a:endParaRPr>
          </a:p>
        </p:txBody>
      </p:sp>
      <p:sp>
        <p:nvSpPr>
          <p:cNvPr id="36" name="Text Box 50">
            <a:extLst>
              <a:ext uri="{FF2B5EF4-FFF2-40B4-BE49-F238E27FC236}">
                <a16:creationId xmlns:a16="http://schemas.microsoft.com/office/drawing/2014/main" id="{01BE9DF2-5305-4F7F-9C48-01F8C0017F6A}"/>
              </a:ext>
            </a:extLst>
          </p:cNvPr>
          <p:cNvSpPr txBox="1">
            <a:spLocks noChangeArrowheads="1"/>
          </p:cNvSpPr>
          <p:nvPr/>
        </p:nvSpPr>
        <p:spPr bwMode="auto">
          <a:xfrm>
            <a:off x="9659178" y="5481291"/>
            <a:ext cx="1311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defTabSz="914400" eaLnBrk="1" hangingPunct="1">
              <a:spcBef>
                <a:spcPct val="0"/>
              </a:spcBef>
              <a:buClrTx/>
              <a:buSzTx/>
              <a:buFontTx/>
              <a:buNone/>
            </a:pPr>
            <a:r>
              <a:rPr lang="zh-CN" altLang="en-US" sz="1800" dirty="0">
                <a:solidFill>
                  <a:srgbClr val="000000"/>
                </a:solidFill>
                <a:latin typeface="Verdana" panose="020B0604030504040204" pitchFamily="34" charset="0"/>
                <a:ea typeface="굴림" panose="020B0600000101010101" pitchFamily="34" charset="-127"/>
              </a:rPr>
              <a:t>迭代</a:t>
            </a:r>
            <a:r>
              <a:rPr lang="en-US" altLang="zh-CN" sz="1800" dirty="0">
                <a:solidFill>
                  <a:srgbClr val="000000"/>
                </a:solidFill>
                <a:latin typeface="Verdana" panose="020B0604030504040204" pitchFamily="34" charset="0"/>
                <a:ea typeface="굴림" panose="020B0600000101010101" pitchFamily="34" charset="-127"/>
              </a:rPr>
              <a:t>2</a:t>
            </a:r>
            <a:endParaRPr lang="en-US" altLang="ko-KR" sz="1800" dirty="0">
              <a:solidFill>
                <a:srgbClr val="000000"/>
              </a:solidFill>
              <a:latin typeface="Verdana" panose="020B0604030504040204" pitchFamily="34" charset="0"/>
              <a:ea typeface="굴림" panose="020B0600000101010101" pitchFamily="34" charset="-127"/>
            </a:endParaRPr>
          </a:p>
        </p:txBody>
      </p:sp>
      <p:sp>
        <p:nvSpPr>
          <p:cNvPr id="37" name="Line 55">
            <a:extLst>
              <a:ext uri="{FF2B5EF4-FFF2-40B4-BE49-F238E27FC236}">
                <a16:creationId xmlns:a16="http://schemas.microsoft.com/office/drawing/2014/main" id="{5D1D420D-16FD-4BA2-A395-2B4BE8099806}"/>
              </a:ext>
            </a:extLst>
          </p:cNvPr>
          <p:cNvSpPr>
            <a:spLocks noChangeShapeType="1"/>
          </p:cNvSpPr>
          <p:nvPr/>
        </p:nvSpPr>
        <p:spPr bwMode="auto">
          <a:xfrm>
            <a:off x="11561003" y="4046883"/>
            <a:ext cx="533400" cy="0"/>
          </a:xfrm>
          <a:prstGeom prst="line">
            <a:avLst/>
          </a:prstGeom>
          <a:noFill/>
          <a:ln w="76200">
            <a:solidFill>
              <a:schemeClr val="tx1"/>
            </a:solidFill>
            <a:prstDash val="sysDot"/>
            <a:round/>
          </a:ln>
          <a:extLst>
            <a:ext uri="{909E8E84-426E-40DD-AFC4-6F175D3DCCD1}">
              <a14:hiddenFill xmlns:a14="http://schemas.microsoft.com/office/drawing/2010/main">
                <a:noFill/>
              </a14:hiddenFill>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文本框 53">
            <a:extLst>
              <a:ext uri="{FF2B5EF4-FFF2-40B4-BE49-F238E27FC236}">
                <a16:creationId xmlns:a16="http://schemas.microsoft.com/office/drawing/2014/main" id="{F9E00CF3-2BCC-4695-9361-A068609CCE09}"/>
              </a:ext>
            </a:extLst>
          </p:cNvPr>
          <p:cNvSpPr txBox="1"/>
          <p:nvPr/>
        </p:nvSpPr>
        <p:spPr>
          <a:xfrm>
            <a:off x="7487879" y="1582094"/>
            <a:ext cx="2066524" cy="584775"/>
          </a:xfrm>
          <a:prstGeom prst="rect">
            <a:avLst/>
          </a:prstGeom>
          <a:noFill/>
        </p:spPr>
        <p:txBody>
          <a:bodyPr wrap="square">
            <a:spAutoFit/>
          </a:bodyPr>
          <a:lstStyle/>
          <a:p>
            <a:r>
              <a:rPr lang="zh-CN" altLang="en-US" sz="3200" dirty="0">
                <a:solidFill>
                  <a:srgbClr val="FF0000"/>
                </a:solidFill>
              </a:rPr>
              <a:t>并行</a:t>
            </a:r>
            <a:r>
              <a:rPr lang="zh-CN" altLang="en-US" sz="3200" dirty="0"/>
              <a:t>执行</a:t>
            </a:r>
            <a:r>
              <a:rPr lang="zh-CN" altLang="en-US" dirty="0"/>
              <a:t>：</a:t>
            </a:r>
          </a:p>
        </p:txBody>
      </p:sp>
    </p:spTree>
    <p:extLst>
      <p:ext uri="{BB962C8B-B14F-4D97-AF65-F5344CB8AC3E}">
        <p14:creationId xmlns:p14="http://schemas.microsoft.com/office/powerpoint/2010/main" val="1338613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26"/>
          </p:nvPr>
        </p:nvSpPr>
        <p:spPr/>
        <p:txBody>
          <a:bodyPr/>
          <a:lstStyle/>
          <a:p>
            <a:fld id="{B5CEABB6-07DC-46E8-9B57-56EC44A396E5}" type="slidenum">
              <a:rPr lang="en-US" altLang="zh-CN" smtClean="0"/>
              <a:t>40</a:t>
            </a:fld>
            <a:r>
              <a:rPr lang="en-US" altLang="zh-CN"/>
              <a:t>/75</a:t>
            </a:r>
            <a:endParaRPr lang="zh-CN" altLang="en-US" dirty="0"/>
          </a:p>
        </p:txBody>
      </p:sp>
      <p:sp>
        <p:nvSpPr>
          <p:cNvPr id="5" name="标题 4"/>
          <p:cNvSpPr>
            <a:spLocks noGrp="1"/>
          </p:cNvSpPr>
          <p:nvPr>
            <p:ph type="title"/>
          </p:nvPr>
        </p:nvSpPr>
        <p:spPr>
          <a:xfrm>
            <a:off x="585000" y="342000"/>
            <a:ext cx="4080600" cy="921933"/>
          </a:xfrm>
        </p:spPr>
        <p:txBody>
          <a:bodyPr/>
          <a:lstStyle/>
          <a:p>
            <a:r>
              <a:rPr kumimoji="1" lang="zh-CN" altLang="en-US" dirty="0"/>
              <a:t>链接技术</a:t>
            </a:r>
          </a:p>
        </p:txBody>
      </p:sp>
      <p:sp>
        <p:nvSpPr>
          <p:cNvPr id="694275" name="文本占位符 694274" descr="Rectangle: Click to edit Master text styles&#10;Second level&#10;Third level&#10;Fourth level&#10;Fifth level"/>
          <p:cNvSpPr>
            <a:spLocks noGrp="1"/>
          </p:cNvSpPr>
          <p:nvPr>
            <p:ph type="body" idx="4294967295"/>
          </p:nvPr>
        </p:nvSpPr>
        <p:spPr>
          <a:xfrm>
            <a:off x="179705" y="1198245"/>
            <a:ext cx="11693095" cy="5317755"/>
          </a:xfrm>
        </p:spPr>
        <p:txBody>
          <a:bodyPr>
            <a:normAutofit/>
          </a:bodyPr>
          <a:lstStyle/>
          <a:p>
            <a:pPr marL="360045" lvl="2">
              <a:lnSpc>
                <a:spcPct val="150000"/>
              </a:lnSpc>
            </a:pPr>
            <a:r>
              <a:rPr lang="zh-CN" altLang="en-US" sz="2400" dirty="0">
                <a:solidFill>
                  <a:srgbClr val="9933FF"/>
                </a:solidFill>
              </a:rPr>
              <a:t>链接技术</a:t>
            </a:r>
            <a:r>
              <a:rPr lang="zh-CN" altLang="en-US" sz="2400" dirty="0"/>
              <a:t>：当两条指令出现“写后读”相关时，若它们不存在功能部件冲突和向量寄存器</a:t>
            </a:r>
            <a:r>
              <a:rPr lang="en-US" altLang="zh-CN" sz="2400" dirty="0"/>
              <a:t>(</a:t>
            </a:r>
            <a:r>
              <a:rPr lang="zh-CN" altLang="en-US" sz="2400" dirty="0"/>
              <a:t>源或目的</a:t>
            </a:r>
            <a:r>
              <a:rPr lang="en-US" altLang="zh-CN" sz="2400" dirty="0"/>
              <a:t>) </a:t>
            </a:r>
            <a:r>
              <a:rPr lang="zh-CN" altLang="en-US" sz="2400" dirty="0"/>
              <a:t>冲突，就有可能把它们所用的功能部件头尾相接，形成一个链接</a:t>
            </a:r>
            <a:r>
              <a:rPr lang="en-US" altLang="zh-CN" sz="2400" dirty="0"/>
              <a:t>(</a:t>
            </a:r>
            <a:r>
              <a:rPr lang="zh-CN" altLang="en-US" sz="2400" dirty="0"/>
              <a:t>长</a:t>
            </a:r>
            <a:r>
              <a:rPr lang="en-US" altLang="zh-CN" sz="2400" dirty="0"/>
              <a:t>)</a:t>
            </a:r>
            <a:r>
              <a:rPr lang="zh-CN" altLang="en-US" sz="2400" dirty="0"/>
              <a:t>流水线，进行流水处理。</a:t>
            </a:r>
          </a:p>
          <a:p>
            <a:pPr marL="360045" lvl="2">
              <a:lnSpc>
                <a:spcPct val="150000"/>
              </a:lnSpc>
            </a:pPr>
            <a:r>
              <a:rPr lang="zh-CN" altLang="en-US" sz="2400" dirty="0">
                <a:solidFill>
                  <a:srgbClr val="9933FF"/>
                </a:solidFill>
              </a:rPr>
              <a:t>链接过程</a:t>
            </a:r>
            <a:r>
              <a:rPr lang="zh-CN" altLang="en-US" sz="2400" dirty="0"/>
              <a:t>：无链接情况下，后面的功能需要等到前一个功能的</a:t>
            </a:r>
            <a:r>
              <a:rPr lang="en-US" altLang="zh-CN" sz="2400" dirty="0"/>
              <a:t>n</a:t>
            </a:r>
            <a:r>
              <a:rPr lang="zh-CN" altLang="en-US" sz="2400" dirty="0"/>
              <a:t>个结果都产生才能开始；而链接情况下，后面的功能只需要等到前一个功能的第一个结果产生就可以开始，即向量数据的生产与向量数据的消费进行延迟的重叠。</a:t>
            </a:r>
          </a:p>
          <a:p>
            <a:pPr marL="360045" lvl="2">
              <a:lnSpc>
                <a:spcPct val="150000"/>
              </a:lnSpc>
            </a:pPr>
            <a:r>
              <a:rPr lang="zh-CN" altLang="en-US" sz="2400" dirty="0">
                <a:solidFill>
                  <a:srgbClr val="9933FF"/>
                </a:solidFill>
              </a:rPr>
              <a:t>链接实质</a:t>
            </a:r>
            <a:r>
              <a:rPr lang="zh-CN" altLang="en-US" sz="2400" dirty="0">
                <a:solidFill>
                  <a:srgbClr val="D60093"/>
                </a:solidFill>
              </a:rPr>
              <a:t>：</a:t>
            </a:r>
            <a:r>
              <a:rPr lang="zh-CN" altLang="en-US" sz="2400" dirty="0"/>
              <a:t>把流水线定向的思想引入到向量执行过程，对两条流水线进行联合控制，没有改变寄存器和运算电路</a:t>
            </a:r>
            <a:r>
              <a:rPr lang="zh-CN" altLang="en-US" sz="2400" b="1" dirty="0"/>
              <a:t>。</a:t>
            </a:r>
          </a:p>
          <a:p>
            <a:pPr marL="360045" lvl="2">
              <a:lnSpc>
                <a:spcPct val="150000"/>
              </a:lnSpc>
            </a:pPr>
            <a:r>
              <a:rPr lang="zh-CN" altLang="en-US" sz="2400" dirty="0"/>
              <a:t>以下的讨论中假设各个部件之间传递一个结果需要一拍时间。</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5400" y="390612"/>
            <a:ext cx="3232200" cy="921933"/>
          </a:xfrm>
        </p:spPr>
        <p:txBody>
          <a:bodyPr/>
          <a:lstStyle/>
          <a:p>
            <a:r>
              <a:rPr kumimoji="1" lang="zh-CN" altLang="en-US" dirty="0"/>
              <a:t>链接技术例题</a:t>
            </a:r>
          </a:p>
        </p:txBody>
      </p:sp>
      <p:sp>
        <p:nvSpPr>
          <p:cNvPr id="3" name="内容占位符 2"/>
          <p:cNvSpPr>
            <a:spLocks noGrp="1"/>
          </p:cNvSpPr>
          <p:nvPr>
            <p:ph sz="quarter" idx="23"/>
          </p:nvPr>
        </p:nvSpPr>
        <p:spPr>
          <a:xfrm>
            <a:off x="324000" y="1172451"/>
            <a:ext cx="11613600" cy="2799155"/>
          </a:xfrm>
        </p:spPr>
        <p:txBody>
          <a:bodyPr>
            <a:normAutofit fontScale="92500"/>
          </a:bodyPr>
          <a:lstStyle/>
          <a:p>
            <a:pPr marL="0" indent="0" fontAlgn="auto">
              <a:lnSpc>
                <a:spcPct val="150000"/>
              </a:lnSpc>
              <a:spcBef>
                <a:spcPts val="0"/>
              </a:spcBef>
              <a:buNone/>
            </a:pPr>
            <a:r>
              <a:rPr kumimoji="1" lang="zh-CN" altLang="en-US" sz="2400" dirty="0">
                <a:solidFill>
                  <a:schemeClr val="tx1"/>
                </a:solidFill>
                <a:sym typeface="+mn-ea"/>
              </a:rPr>
              <a:t>假设功能单元的时间开销为：浮点加减</a:t>
            </a:r>
            <a:r>
              <a:rPr kumimoji="1" lang="en-US" altLang="zh-CN" sz="2400" dirty="0">
                <a:solidFill>
                  <a:schemeClr val="tx1"/>
                </a:solidFill>
                <a:sym typeface="+mn-ea"/>
              </a:rPr>
              <a:t>(6</a:t>
            </a:r>
            <a:r>
              <a:rPr kumimoji="1" lang="en-US" altLang="en-US" sz="2400" dirty="0">
                <a:solidFill>
                  <a:schemeClr val="tx1"/>
                </a:solidFill>
                <a:sym typeface="+mn-ea"/>
              </a:rPr>
              <a:t> cycle)</a:t>
            </a:r>
            <a:r>
              <a:rPr kumimoji="1" lang="zh-CN" altLang="en-US" sz="2400" dirty="0">
                <a:solidFill>
                  <a:schemeClr val="tx1"/>
                </a:solidFill>
                <a:sym typeface="+mn-ea"/>
              </a:rPr>
              <a:t>，浮点乘法</a:t>
            </a:r>
            <a:r>
              <a:rPr kumimoji="1" lang="en-US" altLang="zh-CN" sz="2400" dirty="0">
                <a:solidFill>
                  <a:schemeClr val="tx1"/>
                </a:solidFill>
                <a:sym typeface="+mn-ea"/>
              </a:rPr>
              <a:t>(7</a:t>
            </a:r>
            <a:r>
              <a:rPr kumimoji="1" lang="en-US" altLang="en-US" sz="2400" dirty="0">
                <a:solidFill>
                  <a:schemeClr val="tx1"/>
                </a:solidFill>
                <a:sym typeface="+mn-ea"/>
              </a:rPr>
              <a:t> cycle)</a:t>
            </a:r>
            <a:r>
              <a:rPr kumimoji="1" lang="zh-CN" altLang="en-US" sz="2400" dirty="0">
                <a:solidFill>
                  <a:schemeClr val="tx1"/>
                </a:solidFill>
                <a:sym typeface="+mn-ea"/>
              </a:rPr>
              <a:t>，浮点</a:t>
            </a:r>
            <a:r>
              <a:rPr kumimoji="1" lang="zh-CN" sz="2400" dirty="0">
                <a:solidFill>
                  <a:schemeClr val="tx1"/>
                </a:solidFill>
                <a:sym typeface="+mn-ea"/>
              </a:rPr>
              <a:t>存储操作</a:t>
            </a:r>
            <a:r>
              <a:rPr kumimoji="1" lang="en-US" altLang="zh-CN" sz="2400" dirty="0">
                <a:solidFill>
                  <a:schemeClr val="tx1"/>
                </a:solidFill>
                <a:sym typeface="+mn-ea"/>
              </a:rPr>
              <a:t>(6 cycle)</a:t>
            </a:r>
            <a:r>
              <a:rPr kumimoji="1" lang="zh-CN" altLang="en-US" sz="2400" dirty="0">
                <a:solidFill>
                  <a:schemeClr val="tx1"/>
                </a:solidFill>
                <a:sym typeface="+mn-ea"/>
              </a:rPr>
              <a:t>。</a:t>
            </a:r>
            <a:r>
              <a:rPr lang="zh-CN" altLang="en-US" sz="2400" dirty="0">
                <a:solidFill>
                  <a:schemeClr val="tx1"/>
                </a:solidFill>
                <a:latin typeface="宋体" panose="02010600030101010101" pitchFamily="2" charset="-122"/>
                <a:ea typeface="宋体" panose="02010600030101010101" pitchFamily="2" charset="-122"/>
              </a:rPr>
              <a:t>为以下程序画出链接示意图，并分析非链接执行和链接执行两种情况下的执行时间。</a:t>
            </a:r>
            <a:endParaRPr lang="zh-CN" altLang="en-US" sz="2400" b="1" dirty="0">
              <a:solidFill>
                <a:srgbClr val="000000"/>
              </a:solidFill>
              <a:latin typeface="宋体" panose="02010600030101010101" pitchFamily="2" charset="-122"/>
              <a:ea typeface="宋体" panose="02010600030101010101" pitchFamily="2" charset="-122"/>
            </a:endParaRPr>
          </a:p>
          <a:p>
            <a:pPr marL="0" lvl="2" indent="0" fontAlgn="auto">
              <a:lnSpc>
                <a:spcPct val="150000"/>
              </a:lnSpc>
              <a:spcBef>
                <a:spcPts val="0"/>
              </a:spcBef>
              <a:buNone/>
            </a:pPr>
            <a:r>
              <a:rPr lang="zh-CN" altLang="en-US" sz="2400" dirty="0">
                <a:solidFill>
                  <a:srgbClr val="FF33CC"/>
                </a:solidFill>
                <a:latin typeface="宋体" panose="02010600030101010101" pitchFamily="2" charset="-122"/>
              </a:rPr>
              <a:t> </a:t>
            </a:r>
            <a:r>
              <a:rPr lang="en-US" altLang="zh-CN" sz="2400" dirty="0">
                <a:solidFill>
                  <a:srgbClr val="FF33CC"/>
                </a:solidFill>
                <a:latin typeface="宋体" panose="02010600030101010101" pitchFamily="2" charset="-122"/>
              </a:rPr>
              <a:t>	V</a:t>
            </a:r>
            <a:r>
              <a:rPr lang="en-US" altLang="zh-CN" sz="2400" baseline="-25000" dirty="0">
                <a:solidFill>
                  <a:srgbClr val="FF33CC"/>
                </a:solidFill>
                <a:latin typeface="宋体" panose="02010600030101010101" pitchFamily="2" charset="-122"/>
              </a:rPr>
              <a:t>3 </a:t>
            </a:r>
            <a:r>
              <a:rPr lang="en-US" altLang="zh-CN" sz="2400" dirty="0">
                <a:latin typeface="宋体" panose="02010600030101010101" pitchFamily="2" charset="-122"/>
              </a:rPr>
              <a:t>← </a:t>
            </a:r>
            <a:r>
              <a:rPr lang="zh-CN" altLang="en-US" sz="2400" dirty="0">
                <a:latin typeface="宋体" panose="02010600030101010101" pitchFamily="2" charset="-122"/>
              </a:rPr>
              <a:t>存储器	</a:t>
            </a:r>
            <a:r>
              <a:rPr lang="en-US" altLang="zh-CN" sz="2400" dirty="0">
                <a:latin typeface="宋体" panose="02010600030101010101" pitchFamily="2" charset="-122"/>
              </a:rPr>
              <a:t>// </a:t>
            </a:r>
            <a:r>
              <a:rPr lang="zh-CN" altLang="en-US" sz="2400" dirty="0">
                <a:latin typeface="宋体" panose="02010600030101010101" pitchFamily="2" charset="-122"/>
              </a:rPr>
              <a:t>访存取向量</a:t>
            </a:r>
            <a:r>
              <a:rPr lang="en-US" altLang="zh-CN" sz="2400" dirty="0">
                <a:latin typeface="宋体" panose="02010600030101010101" pitchFamily="2" charset="-122"/>
              </a:rPr>
              <a:t>A</a:t>
            </a:r>
          </a:p>
          <a:p>
            <a:pPr marL="0" lvl="2" indent="0" fontAlgn="auto">
              <a:lnSpc>
                <a:spcPct val="150000"/>
              </a:lnSpc>
              <a:spcBef>
                <a:spcPts val="0"/>
              </a:spcBef>
              <a:buNone/>
            </a:pPr>
            <a:r>
              <a:rPr lang="en-US" altLang="zh-CN" sz="2400" dirty="0">
                <a:solidFill>
                  <a:srgbClr val="008000"/>
                </a:solidFill>
                <a:latin typeface="宋体" panose="02010600030101010101" pitchFamily="2" charset="-122"/>
              </a:rPr>
              <a:t>	V</a:t>
            </a:r>
            <a:r>
              <a:rPr lang="en-US" altLang="zh-CN" sz="2400" baseline="-25000" dirty="0">
                <a:solidFill>
                  <a:srgbClr val="008000"/>
                </a:solidFill>
                <a:latin typeface="宋体" panose="02010600030101010101" pitchFamily="2" charset="-122"/>
              </a:rPr>
              <a:t>2 </a:t>
            </a:r>
            <a:r>
              <a:rPr lang="en-US" altLang="zh-CN" sz="2400" dirty="0">
                <a:latin typeface="宋体" panose="02010600030101010101" pitchFamily="2" charset="-122"/>
              </a:rPr>
              <a:t>← V</a:t>
            </a:r>
            <a:r>
              <a:rPr lang="en-US" altLang="zh-CN" sz="2400" baseline="-25000" dirty="0">
                <a:latin typeface="宋体" panose="02010600030101010101" pitchFamily="2" charset="-122"/>
              </a:rPr>
              <a:t>0 </a:t>
            </a:r>
            <a:r>
              <a:rPr lang="zh-CN" altLang="en-US" sz="2400" dirty="0">
                <a:latin typeface="宋体" panose="02010600030101010101" pitchFamily="2" charset="-122"/>
              </a:rPr>
              <a:t>＋ </a:t>
            </a:r>
            <a:r>
              <a:rPr lang="en-US" altLang="zh-CN" sz="2400" dirty="0">
                <a:latin typeface="宋体" panose="02010600030101010101" pitchFamily="2" charset="-122"/>
              </a:rPr>
              <a:t>V</a:t>
            </a:r>
            <a:r>
              <a:rPr lang="en-US" altLang="zh-CN" sz="2400" baseline="-25000" dirty="0">
                <a:latin typeface="宋体" panose="02010600030101010101" pitchFamily="2" charset="-122"/>
              </a:rPr>
              <a:t>1</a:t>
            </a:r>
            <a:r>
              <a:rPr lang="en-US" altLang="zh-CN" sz="2400" dirty="0">
                <a:latin typeface="宋体" panose="02010600030101010101" pitchFamily="2" charset="-122"/>
              </a:rPr>
              <a:t>  // </a:t>
            </a:r>
            <a:r>
              <a:rPr lang="zh-CN" altLang="en-US" sz="2400" dirty="0">
                <a:latin typeface="宋体" panose="02010600030101010101" pitchFamily="2" charset="-122"/>
              </a:rPr>
              <a:t>向量</a:t>
            </a:r>
            <a:r>
              <a:rPr lang="en-US" altLang="zh-CN" sz="2400" dirty="0">
                <a:latin typeface="宋体" panose="02010600030101010101" pitchFamily="2" charset="-122"/>
              </a:rPr>
              <a:t>B</a:t>
            </a:r>
            <a:r>
              <a:rPr lang="zh-CN" altLang="en-US" sz="2400" dirty="0">
                <a:latin typeface="宋体" panose="02010600030101010101" pitchFamily="2" charset="-122"/>
              </a:rPr>
              <a:t>和向量</a:t>
            </a:r>
            <a:r>
              <a:rPr lang="en-US" altLang="zh-CN" sz="2400" dirty="0">
                <a:latin typeface="宋体" panose="02010600030101010101" pitchFamily="2" charset="-122"/>
              </a:rPr>
              <a:t>C</a:t>
            </a:r>
            <a:r>
              <a:rPr lang="zh-CN" altLang="en-US" sz="2400" dirty="0">
                <a:latin typeface="宋体" panose="02010600030101010101" pitchFamily="2" charset="-122"/>
              </a:rPr>
              <a:t>进行浮点加</a:t>
            </a:r>
          </a:p>
          <a:p>
            <a:pPr marL="0" lvl="2" indent="0" fontAlgn="auto">
              <a:lnSpc>
                <a:spcPct val="150000"/>
              </a:lnSpc>
              <a:spcBef>
                <a:spcPts val="0"/>
              </a:spcBef>
              <a:buNone/>
            </a:pPr>
            <a:r>
              <a:rPr lang="en-US" altLang="zh-CN" sz="2400" dirty="0">
                <a:latin typeface="宋体" panose="02010600030101010101" pitchFamily="2" charset="-122"/>
              </a:rPr>
              <a:t>	V</a:t>
            </a:r>
            <a:r>
              <a:rPr lang="en-US" altLang="zh-CN" sz="2400" baseline="-25000" dirty="0">
                <a:latin typeface="宋体" panose="02010600030101010101" pitchFamily="2" charset="-122"/>
              </a:rPr>
              <a:t>4 </a:t>
            </a:r>
            <a:r>
              <a:rPr lang="en-US" altLang="zh-CN" sz="2400" dirty="0">
                <a:latin typeface="宋体" panose="02010600030101010101" pitchFamily="2" charset="-122"/>
              </a:rPr>
              <a:t>← </a:t>
            </a:r>
            <a:r>
              <a:rPr lang="en-US" altLang="zh-CN" sz="2400" dirty="0">
                <a:solidFill>
                  <a:srgbClr val="008000"/>
                </a:solidFill>
                <a:latin typeface="宋体" panose="02010600030101010101" pitchFamily="2" charset="-122"/>
              </a:rPr>
              <a:t>V</a:t>
            </a:r>
            <a:r>
              <a:rPr lang="en-US" altLang="zh-CN" sz="2400" baseline="-25000" dirty="0">
                <a:solidFill>
                  <a:srgbClr val="008000"/>
                </a:solidFill>
                <a:latin typeface="宋体" panose="02010600030101010101" pitchFamily="2" charset="-122"/>
              </a:rPr>
              <a:t>2 </a:t>
            </a:r>
            <a:r>
              <a:rPr lang="en-US" altLang="zh-CN" sz="2400" dirty="0">
                <a:latin typeface="宋体" panose="02010600030101010101" pitchFamily="2" charset="-122"/>
              </a:rPr>
              <a:t>× </a:t>
            </a:r>
            <a:r>
              <a:rPr lang="en-US" altLang="zh-CN" sz="2400" dirty="0">
                <a:solidFill>
                  <a:srgbClr val="FF33CC"/>
                </a:solidFill>
                <a:latin typeface="宋体" panose="02010600030101010101" pitchFamily="2" charset="-122"/>
              </a:rPr>
              <a:t>V</a:t>
            </a:r>
            <a:r>
              <a:rPr lang="en-US" altLang="zh-CN" sz="2400" baseline="-25000" dirty="0">
                <a:solidFill>
                  <a:srgbClr val="FF33CC"/>
                </a:solidFill>
                <a:latin typeface="宋体" panose="02010600030101010101" pitchFamily="2" charset="-122"/>
              </a:rPr>
              <a:t>3	</a:t>
            </a:r>
            <a:r>
              <a:rPr lang="en-US" altLang="zh-CN" sz="2400" dirty="0">
                <a:latin typeface="宋体" panose="02010600030101010101" pitchFamily="2" charset="-122"/>
              </a:rPr>
              <a:t>// </a:t>
            </a:r>
            <a:r>
              <a:rPr lang="zh-CN" altLang="en-US" sz="2400" dirty="0">
                <a:latin typeface="宋体" panose="02010600030101010101" pitchFamily="2" charset="-122"/>
              </a:rPr>
              <a:t>浮点乘，结果存入</a:t>
            </a:r>
            <a:r>
              <a:rPr lang="en-US" altLang="zh-CN" sz="2400" dirty="0">
                <a:latin typeface="宋体" panose="02010600030101010101" pitchFamily="2" charset="-122"/>
              </a:rPr>
              <a:t>V</a:t>
            </a:r>
            <a:r>
              <a:rPr lang="en-US" altLang="zh-CN" sz="2400" baseline="-25000" dirty="0">
                <a:latin typeface="宋体" panose="02010600030101010101" pitchFamily="2" charset="-122"/>
              </a:rPr>
              <a:t>4</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41</a:t>
            </a:fld>
            <a:r>
              <a:rPr lang="en-US" altLang="zh-CN"/>
              <a:t>/75</a:t>
            </a:r>
            <a:endParaRPr lang="zh-CN" altLang="en-US" dirty="0"/>
          </a:p>
        </p:txBody>
      </p:sp>
      <p:pic>
        <p:nvPicPr>
          <p:cNvPr id="695300" name="图片 695299" descr="未命名"/>
          <p:cNvPicPr>
            <a:picLocks noChangeAspect="1"/>
          </p:cNvPicPr>
          <p:nvPr/>
        </p:nvPicPr>
        <p:blipFill>
          <a:blip r:embed="rId2"/>
          <a:stretch>
            <a:fillRect/>
          </a:stretch>
        </p:blipFill>
        <p:spPr>
          <a:xfrm>
            <a:off x="2574607" y="4025495"/>
            <a:ext cx="7042785" cy="2276968"/>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26"/>
          </p:nvPr>
        </p:nvSpPr>
        <p:spPr/>
        <p:txBody>
          <a:bodyPr/>
          <a:lstStyle/>
          <a:p>
            <a:fld id="{B5CEABB6-07DC-46E8-9B57-56EC44A396E5}" type="slidenum">
              <a:rPr lang="en-US" altLang="zh-CN" smtClean="0"/>
              <a:t>42</a:t>
            </a:fld>
            <a:r>
              <a:rPr lang="en-US" altLang="zh-CN"/>
              <a:t>/75</a:t>
            </a:r>
            <a:endParaRPr lang="zh-CN" altLang="en-US" dirty="0"/>
          </a:p>
        </p:txBody>
      </p:sp>
      <p:sp>
        <p:nvSpPr>
          <p:cNvPr id="697347" name="文本占位符 697346" descr="Rectangle: Click to edit Master text styles&#10;Second level&#10;Third level&#10;Fourth level&#10;Fifth level"/>
          <p:cNvSpPr>
            <a:spLocks noGrp="1"/>
          </p:cNvSpPr>
          <p:nvPr>
            <p:ph type="body" idx="4294967295"/>
          </p:nvPr>
        </p:nvSpPr>
        <p:spPr>
          <a:xfrm>
            <a:off x="534035" y="903605"/>
            <a:ext cx="10648315" cy="5240020"/>
          </a:xfrm>
        </p:spPr>
        <p:txBody>
          <a:bodyPr>
            <a:normAutofit fontScale="92500" lnSpcReduction="10000"/>
          </a:bodyPr>
          <a:lstStyle/>
          <a:p>
            <a:pPr marL="1085850" lvl="1" indent="-457200">
              <a:lnSpc>
                <a:spcPct val="90000"/>
              </a:lnSpc>
            </a:pPr>
            <a:r>
              <a:rPr lang="en-US" altLang="zh-CN" dirty="0">
                <a:solidFill>
                  <a:schemeClr val="tx1"/>
                </a:solidFill>
                <a:latin typeface="黑体" panose="02010609060101010101" pitchFamily="49" charset="-122"/>
              </a:rPr>
              <a:t>1. </a:t>
            </a:r>
            <a:r>
              <a:rPr lang="zh-CN" altLang="en-US" dirty="0">
                <a:solidFill>
                  <a:schemeClr val="tx1"/>
                </a:solidFill>
                <a:latin typeface="黑体" panose="02010609060101010101" pitchFamily="49" charset="-122"/>
              </a:rPr>
              <a:t>三</a:t>
            </a:r>
            <a:r>
              <a:rPr lang="zh-CN" altLang="en-US" dirty="0">
                <a:latin typeface="黑体" panose="02010609060101010101" pitchFamily="49" charset="-122"/>
              </a:rPr>
              <a:t>条指令全部用串行方法执行，则执行时间为：</a:t>
            </a:r>
            <a:endParaRPr lang="zh-CN" altLang="pt-PT" dirty="0">
              <a:latin typeface="黑体" panose="02010609060101010101" pitchFamily="49" charset="-122"/>
            </a:endParaRPr>
          </a:p>
          <a:p>
            <a:pPr marL="457200" indent="-457200">
              <a:lnSpc>
                <a:spcPct val="90000"/>
              </a:lnSpc>
              <a:buNone/>
            </a:pPr>
            <a:r>
              <a:rPr lang="pt-PT" altLang="zh-CN" dirty="0">
                <a:solidFill>
                  <a:srgbClr val="008000"/>
                </a:solidFill>
              </a:rPr>
              <a:t>           </a:t>
            </a:r>
            <a:r>
              <a:rPr lang="pt-PT" altLang="zh-CN" sz="2000" b="1" dirty="0">
                <a:latin typeface="宋体" panose="02010600030101010101" pitchFamily="2" charset="-122"/>
                <a:ea typeface="宋体" panose="02010600030101010101" pitchFamily="2" charset="-122"/>
              </a:rPr>
              <a:t>[</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6</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i="1" dirty="0">
                <a:latin typeface="宋体" panose="02010600030101010101" pitchFamily="2" charset="-122"/>
                <a:ea typeface="宋体" panose="02010600030101010101" pitchFamily="2" charset="-122"/>
              </a:rPr>
              <a:t>N</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6</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i="1" dirty="0">
                <a:latin typeface="宋体" panose="02010600030101010101" pitchFamily="2" charset="-122"/>
                <a:ea typeface="宋体" panose="02010600030101010101" pitchFamily="2" charset="-122"/>
              </a:rPr>
              <a:t>N</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p>
          <a:p>
            <a:pPr marL="457200" indent="-457200">
              <a:lnSpc>
                <a:spcPct val="90000"/>
              </a:lnSpc>
              <a:buNone/>
            </a:pPr>
            <a:r>
              <a:rPr lang="zh-CN" altLang="pt-PT" sz="2000" b="1" dirty="0">
                <a:latin typeface="宋体" panose="02010600030101010101" pitchFamily="2" charset="-122"/>
                <a:ea typeface="宋体" panose="02010600030101010101" pitchFamily="2" charset="-122"/>
              </a:rPr>
              <a:t>                   ＋</a:t>
            </a:r>
            <a:r>
              <a:rPr lang="pt-PT" altLang="zh-CN" sz="2000" b="1" dirty="0">
                <a:latin typeface="宋体" panose="02010600030101010101" pitchFamily="2" charset="-122"/>
                <a:ea typeface="宋体" panose="02010600030101010101" pitchFamily="2" charset="-122"/>
              </a:rPr>
              <a:t>[</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7</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i="1" dirty="0">
                <a:latin typeface="宋体" panose="02010600030101010101" pitchFamily="2" charset="-122"/>
                <a:ea typeface="宋体" panose="02010600030101010101" pitchFamily="2" charset="-122"/>
              </a:rPr>
              <a:t>N</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 = 3N </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22 </a:t>
            </a:r>
            <a:r>
              <a:rPr lang="zh-CN" altLang="pt-PT" sz="2000" b="1" dirty="0">
                <a:latin typeface="宋体" panose="02010600030101010101" pitchFamily="2" charset="-122"/>
                <a:ea typeface="宋体" panose="02010600030101010101" pitchFamily="2" charset="-122"/>
              </a:rPr>
              <a:t>（拍）</a:t>
            </a:r>
          </a:p>
          <a:p>
            <a:pPr marL="1085850" lvl="1" indent="-457200">
              <a:lnSpc>
                <a:spcPct val="90000"/>
              </a:lnSpc>
            </a:pPr>
            <a:endParaRPr lang="en-US" altLang="zh-CN" dirty="0"/>
          </a:p>
          <a:p>
            <a:pPr marL="1085850" lvl="1" indent="-457200">
              <a:lnSpc>
                <a:spcPct val="90000"/>
              </a:lnSpc>
            </a:pPr>
            <a:r>
              <a:rPr lang="en-US" altLang="zh-CN" dirty="0"/>
              <a:t>2. </a:t>
            </a:r>
            <a:r>
              <a:rPr lang="zh-CN" altLang="pt-PT" dirty="0"/>
              <a:t>前两条指令并行执行，然后再串行执行第</a:t>
            </a:r>
            <a:r>
              <a:rPr lang="en-US" altLang="zh-CN" dirty="0">
                <a:solidFill>
                  <a:srgbClr val="9933FF"/>
                </a:solidFill>
                <a:latin typeface="黑体" panose="02010609060101010101" pitchFamily="49" charset="-122"/>
              </a:rPr>
              <a:t>3</a:t>
            </a:r>
            <a:r>
              <a:rPr lang="zh-CN" altLang="en-US" dirty="0"/>
              <a:t>条指令，则执行时间为：</a:t>
            </a:r>
          </a:p>
          <a:p>
            <a:pPr marL="457200" indent="-457200">
              <a:lnSpc>
                <a:spcPct val="90000"/>
              </a:lnSpc>
              <a:buNone/>
            </a:pPr>
            <a:r>
              <a:rPr lang="zh-CN" altLang="en-US" dirty="0">
                <a:solidFill>
                  <a:srgbClr val="008000"/>
                </a:solidFill>
              </a:rPr>
              <a:t>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i="1" dirty="0">
                <a:latin typeface="宋体" panose="02010600030101010101" pitchFamily="2" charset="-122"/>
                <a:ea typeface="宋体" panose="02010600030101010101" pitchFamily="2" charset="-122"/>
              </a:rPr>
              <a:t>N</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7</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i="1" dirty="0">
                <a:latin typeface="宋体" panose="02010600030101010101" pitchFamily="2" charset="-122"/>
                <a:ea typeface="宋体" panose="02010600030101010101" pitchFamily="2" charset="-122"/>
              </a:rPr>
              <a:t>N</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 = 2</a:t>
            </a:r>
            <a:r>
              <a:rPr lang="en-US" altLang="zh-CN" sz="2000" b="1" i="1"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15 </a:t>
            </a:r>
            <a:r>
              <a:rPr lang="zh-CN" altLang="en-US" sz="2000" b="1" dirty="0">
                <a:latin typeface="宋体" panose="02010600030101010101" pitchFamily="2" charset="-122"/>
                <a:ea typeface="宋体" panose="02010600030101010101" pitchFamily="2" charset="-122"/>
              </a:rPr>
              <a:t>（拍）</a:t>
            </a:r>
          </a:p>
          <a:p>
            <a:pPr marL="1085850" lvl="1" indent="-457200">
              <a:lnSpc>
                <a:spcPct val="90000"/>
              </a:lnSpc>
            </a:pPr>
            <a:endParaRPr lang="zh-CN" altLang="en-US" dirty="0">
              <a:latin typeface="黑体" panose="02010609060101010101" pitchFamily="49" charset="-122"/>
            </a:endParaRPr>
          </a:p>
          <a:p>
            <a:pPr marL="1085850" lvl="1" indent="-457200">
              <a:lnSpc>
                <a:spcPct val="90000"/>
              </a:lnSpc>
            </a:pPr>
            <a:r>
              <a:rPr lang="en-US" altLang="zh-CN" dirty="0">
                <a:latin typeface="黑体" panose="02010609060101010101" pitchFamily="49" charset="-122"/>
              </a:rPr>
              <a:t>3. </a:t>
            </a:r>
            <a:r>
              <a:rPr lang="zh-CN" altLang="en-US" dirty="0">
                <a:latin typeface="黑体" panose="02010609060101010101" pitchFamily="49" charset="-122"/>
              </a:rPr>
              <a:t>前两条指令并行执行，并与第</a:t>
            </a:r>
            <a:r>
              <a:rPr lang="en-US" altLang="zh-CN" dirty="0">
                <a:solidFill>
                  <a:srgbClr val="9933FF"/>
                </a:solidFill>
                <a:latin typeface="黑体" panose="02010609060101010101" pitchFamily="49" charset="-122"/>
              </a:rPr>
              <a:t>3</a:t>
            </a:r>
            <a:r>
              <a:rPr lang="zh-CN" altLang="en-US" dirty="0">
                <a:latin typeface="黑体" panose="02010609060101010101" pitchFamily="49" charset="-122"/>
              </a:rPr>
              <a:t>条指令链接执行。</a:t>
            </a:r>
          </a:p>
          <a:p>
            <a:pPr lvl="2">
              <a:lnSpc>
                <a:spcPct val="130000"/>
              </a:lnSpc>
            </a:pPr>
            <a:r>
              <a:rPr lang="zh-CN" altLang="en-US" dirty="0">
                <a:latin typeface="宋体" panose="02010600030101010101" pitchFamily="2" charset="-122"/>
              </a:rPr>
              <a:t>从访存开始到把第一个结果元素存入</a:t>
            </a: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4</a:t>
            </a:r>
            <a:r>
              <a:rPr lang="zh-CN" altLang="en-US" dirty="0">
                <a:latin typeface="宋体" panose="02010600030101010101" pitchFamily="2" charset="-122"/>
              </a:rPr>
              <a:t>所需的拍数</a:t>
            </a:r>
          </a:p>
          <a:p>
            <a:pPr lvl="2">
              <a:lnSpc>
                <a:spcPct val="130000"/>
              </a:lnSpc>
              <a:buNone/>
            </a:pPr>
            <a:r>
              <a:rPr lang="zh-CN" altLang="en-US" dirty="0"/>
              <a:t>     （亦称为</a:t>
            </a:r>
            <a:r>
              <a:rPr lang="zh-CN" altLang="en-US" dirty="0">
                <a:solidFill>
                  <a:srgbClr val="FF0000"/>
                </a:solidFill>
              </a:rPr>
              <a:t>链接流水线的建立时间</a:t>
            </a:r>
            <a:r>
              <a:rPr lang="zh-CN" altLang="en-US" dirty="0"/>
              <a:t>）为：</a:t>
            </a:r>
          </a:p>
          <a:p>
            <a:pPr marL="457200" indent="-457200">
              <a:lnSpc>
                <a:spcPct val="130000"/>
              </a:lnSpc>
              <a:buNone/>
            </a:pPr>
            <a:r>
              <a:rPr lang="zh-CN" altLang="en-US" dirty="0"/>
              <a:t>	</a:t>
            </a:r>
            <a:r>
              <a:rPr lang="zh-CN" altLang="en-US" b="1" dirty="0">
                <a:solidFill>
                  <a:srgbClr val="008000"/>
                </a:solidFill>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7</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 17 </a:t>
            </a:r>
            <a:r>
              <a:rPr lang="zh-CN" altLang="en-US" sz="2000" b="1" dirty="0">
                <a:latin typeface="宋体" panose="02010600030101010101" pitchFamily="2" charset="-122"/>
                <a:ea typeface="宋体" panose="02010600030101010101" pitchFamily="2" charset="-122"/>
              </a:rPr>
              <a:t>（拍）</a:t>
            </a:r>
          </a:p>
          <a:p>
            <a:pPr lvl="2">
              <a:lnSpc>
                <a:spcPct val="130000"/>
              </a:lnSpc>
            </a:pPr>
            <a:r>
              <a:rPr lang="zh-CN" altLang="en-US" dirty="0">
                <a:latin typeface="宋体" panose="02010600030101010101" pitchFamily="2" charset="-122"/>
              </a:rPr>
              <a:t>生成所有结果的执行时间为：</a:t>
            </a:r>
          </a:p>
          <a:p>
            <a:pPr marL="1085850" lvl="1" indent="-457200">
              <a:lnSpc>
                <a:spcPct val="130000"/>
              </a:lnSpc>
              <a:buNone/>
            </a:pPr>
            <a:r>
              <a:rPr lang="zh-CN" altLang="en-US" b="1" dirty="0">
                <a:solidFill>
                  <a:srgbClr val="008000"/>
                </a:solidFill>
                <a:latin typeface="宋体" panose="02010600030101010101" pitchFamily="2" charset="-122"/>
                <a:ea typeface="宋体" panose="02010600030101010101" pitchFamily="2" charset="-122"/>
              </a:rPr>
              <a:t>        </a:t>
            </a:r>
            <a:r>
              <a:rPr lang="en-US" altLang="zh-CN" sz="2000" b="1" dirty="0">
                <a:solidFill>
                  <a:srgbClr val="E24C05"/>
                </a:solidFill>
                <a:latin typeface="宋体" panose="02010600030101010101" pitchFamily="2" charset="-122"/>
                <a:ea typeface="宋体" panose="02010600030101010101" pitchFamily="2" charset="-122"/>
              </a:rPr>
              <a:t>17 </a:t>
            </a:r>
            <a:r>
              <a:rPr lang="zh-CN" altLang="en-US" sz="2000" b="1" dirty="0">
                <a:solidFill>
                  <a:srgbClr val="E24C05"/>
                </a:solidFill>
                <a:latin typeface="宋体" panose="02010600030101010101" pitchFamily="2" charset="-122"/>
                <a:ea typeface="宋体" panose="02010600030101010101" pitchFamily="2" charset="-122"/>
              </a:rPr>
              <a:t>＋（</a:t>
            </a:r>
            <a:r>
              <a:rPr lang="en-US" altLang="zh-CN" sz="2000" b="1" i="1" dirty="0">
                <a:solidFill>
                  <a:srgbClr val="E24C05"/>
                </a:solidFill>
                <a:latin typeface="宋体" panose="02010600030101010101" pitchFamily="2" charset="-122"/>
                <a:ea typeface="宋体" panose="02010600030101010101" pitchFamily="2" charset="-122"/>
              </a:rPr>
              <a:t>N</a:t>
            </a:r>
            <a:r>
              <a:rPr lang="zh-CN" altLang="en-US" sz="2000" b="1" dirty="0">
                <a:solidFill>
                  <a:srgbClr val="E24C05"/>
                </a:solidFill>
                <a:latin typeface="宋体" panose="02010600030101010101" pitchFamily="2" charset="-122"/>
                <a:ea typeface="宋体" panose="02010600030101010101" pitchFamily="2" charset="-122"/>
              </a:rPr>
              <a:t>－</a:t>
            </a:r>
            <a:r>
              <a:rPr lang="en-US" altLang="zh-CN" sz="2000" b="1" dirty="0">
                <a:solidFill>
                  <a:srgbClr val="E24C05"/>
                </a:solidFill>
                <a:latin typeface="宋体" panose="02010600030101010101" pitchFamily="2" charset="-122"/>
                <a:ea typeface="宋体" panose="02010600030101010101" pitchFamily="2" charset="-122"/>
              </a:rPr>
              <a:t>1</a:t>
            </a:r>
            <a:r>
              <a:rPr lang="zh-CN" altLang="en-US" sz="2000" b="1" dirty="0">
                <a:solidFill>
                  <a:srgbClr val="E24C05"/>
                </a:solidFill>
                <a:latin typeface="宋体" panose="02010600030101010101" pitchFamily="2" charset="-122"/>
                <a:ea typeface="宋体" panose="02010600030101010101" pitchFamily="2" charset="-122"/>
              </a:rPr>
              <a:t>） </a:t>
            </a:r>
            <a:r>
              <a:rPr lang="en-US" altLang="zh-CN" sz="2000" b="1" i="1" dirty="0">
                <a:solidFill>
                  <a:srgbClr val="E24C05"/>
                </a:solidFill>
                <a:latin typeface="宋体" panose="02010600030101010101" pitchFamily="2" charset="-122"/>
                <a:ea typeface="宋体" panose="02010600030101010101" pitchFamily="2" charset="-122"/>
              </a:rPr>
              <a:t>= N</a:t>
            </a:r>
            <a:r>
              <a:rPr lang="zh-CN" altLang="en-US" sz="2000" b="1" dirty="0">
                <a:solidFill>
                  <a:srgbClr val="E24C05"/>
                </a:solidFill>
                <a:latin typeface="宋体" panose="02010600030101010101" pitchFamily="2" charset="-122"/>
                <a:ea typeface="宋体" panose="02010600030101010101" pitchFamily="2" charset="-122"/>
              </a:rPr>
              <a:t>＋</a:t>
            </a:r>
            <a:r>
              <a:rPr lang="en-US" altLang="zh-CN" sz="2000" b="1" dirty="0">
                <a:solidFill>
                  <a:srgbClr val="E24C05"/>
                </a:solidFill>
                <a:latin typeface="宋体" panose="02010600030101010101" pitchFamily="2" charset="-122"/>
                <a:ea typeface="宋体" panose="02010600030101010101" pitchFamily="2" charset="-122"/>
              </a:rPr>
              <a:t>16 </a:t>
            </a:r>
            <a:r>
              <a:rPr lang="zh-CN" altLang="en-US" sz="2000" b="1" dirty="0">
                <a:solidFill>
                  <a:srgbClr val="E24C05"/>
                </a:solidFill>
                <a:latin typeface="宋体" panose="02010600030101010101" pitchFamily="2" charset="-122"/>
                <a:ea typeface="宋体" panose="02010600030101010101" pitchFamily="2" charset="-122"/>
              </a:rPr>
              <a:t>（拍）  解毕。</a:t>
            </a:r>
            <a:endParaRPr lang="zh-CN" altLang="en-US" dirty="0">
              <a:latin typeface="黑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610" y="622978"/>
            <a:ext cx="9296400" cy="921933"/>
          </a:xfrm>
        </p:spPr>
        <p:txBody>
          <a:bodyPr/>
          <a:lstStyle/>
          <a:p>
            <a:r>
              <a:rPr kumimoji="1" lang="zh-CN" altLang="en-US" dirty="0">
                <a:sym typeface="+mn-ea"/>
              </a:rPr>
              <a:t>进行向量链接的</a:t>
            </a:r>
            <a:r>
              <a:rPr kumimoji="1" lang="zh-CN" altLang="en-US" dirty="0">
                <a:solidFill>
                  <a:srgbClr val="FF0000"/>
                </a:solidFill>
                <a:sym typeface="+mn-ea"/>
              </a:rPr>
              <a:t>要求</a:t>
            </a:r>
            <a:endParaRPr kumimoji="1" lang="zh-CN" altLang="en-US" dirty="0">
              <a:solidFill>
                <a:srgbClr val="FF0000"/>
              </a:solidFill>
            </a:endParaRPr>
          </a:p>
        </p:txBody>
      </p:sp>
      <p:sp>
        <p:nvSpPr>
          <p:cNvPr id="3" name="内容占位符 2"/>
          <p:cNvSpPr>
            <a:spLocks noGrp="1"/>
          </p:cNvSpPr>
          <p:nvPr>
            <p:ph sz="quarter" idx="23"/>
          </p:nvPr>
        </p:nvSpPr>
        <p:spPr>
          <a:xfrm>
            <a:off x="502610" y="1600200"/>
            <a:ext cx="10714990" cy="4173855"/>
          </a:xfrm>
        </p:spPr>
        <p:txBody>
          <a:bodyPr>
            <a:normAutofit lnSpcReduction="10000"/>
          </a:bodyPr>
          <a:lstStyle/>
          <a:p>
            <a:pPr lvl="1"/>
            <a:r>
              <a:rPr kumimoji="1" lang="zh-CN" altLang="en-US" dirty="0"/>
              <a:t>保证：无向量寄存器使用冲突和无功能部件使用冲突</a:t>
            </a:r>
          </a:p>
          <a:p>
            <a:pPr lvl="1"/>
            <a:r>
              <a:rPr kumimoji="1" lang="zh-CN" altLang="en-US" dirty="0"/>
              <a:t>只有在前一条指令的第一个结果元素送入结果向量寄存器的那一个时钟周期才可以进行链接。</a:t>
            </a:r>
          </a:p>
          <a:p>
            <a:pPr lvl="1"/>
            <a:r>
              <a:rPr kumimoji="1" lang="zh-CN" altLang="en-US" dirty="0"/>
              <a:t>当一条向量指令的两个源操作数分别是两条先行指令的结果寄存器时，要求先行的两条指令产生运算结果的</a:t>
            </a:r>
            <a:r>
              <a:rPr kumimoji="1" lang="zh-CN" altLang="en-US" dirty="0">
                <a:solidFill>
                  <a:srgbClr val="FF0000"/>
                </a:solidFill>
              </a:rPr>
              <a:t>时间必须相等</a:t>
            </a:r>
            <a:r>
              <a:rPr kumimoji="1" lang="zh-CN" altLang="en-US" dirty="0"/>
              <a:t>，即要求有关功能部件的通过时间相等。</a:t>
            </a:r>
          </a:p>
          <a:p>
            <a:pPr lvl="1"/>
            <a:r>
              <a:rPr kumimoji="1" lang="zh-CN" altLang="en-US" dirty="0"/>
              <a:t>要进行链接执行的向量指令的向量长度必须相等，否则无法进行链接。</a:t>
            </a:r>
          </a:p>
          <a:p>
            <a:pPr lvl="1"/>
            <a:r>
              <a:rPr lang="zh-CN" altLang="en-US" sz="2160" dirty="0">
                <a:sym typeface="+mn-ea"/>
              </a:rPr>
              <a:t>一次链接行为通常仅发生在</a:t>
            </a:r>
            <a:r>
              <a:rPr lang="zh-CN" altLang="en-US" sz="2160" dirty="0">
                <a:solidFill>
                  <a:srgbClr val="FF0000"/>
                </a:solidFill>
                <a:sym typeface="+mn-ea"/>
              </a:rPr>
              <a:t>分组内部</a:t>
            </a:r>
            <a:r>
              <a:rPr lang="zh-CN" altLang="en-US" sz="2160" dirty="0">
                <a:sym typeface="+mn-ea"/>
              </a:rPr>
              <a:t>，即不对整个</a:t>
            </a:r>
            <a:r>
              <a:rPr lang="en-US" altLang="zh-CN" sz="2160" dirty="0">
                <a:sym typeface="+mn-ea"/>
              </a:rPr>
              <a:t>N</a:t>
            </a:r>
            <a:r>
              <a:rPr lang="zh-CN" altLang="en-US" sz="2160" dirty="0">
                <a:sym typeface="+mn-ea"/>
              </a:rPr>
              <a:t>进行链接，而对个分组内的</a:t>
            </a:r>
            <a:r>
              <a:rPr lang="en-US" altLang="zh-CN" sz="2160" dirty="0">
                <a:sym typeface="+mn-ea"/>
              </a:rPr>
              <a:t>n</a:t>
            </a:r>
            <a:r>
              <a:rPr lang="zh-CN" altLang="en-US" sz="2160" dirty="0">
                <a:sym typeface="+mn-ea"/>
              </a:rPr>
              <a:t>个向量元素的计算过程进行链接</a:t>
            </a:r>
            <a:endParaRPr lang="zh-CN" altLang="en-US" sz="2160" dirty="0"/>
          </a:p>
          <a:p>
            <a:pPr lvl="1"/>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43</a:t>
            </a:fld>
            <a:r>
              <a:rPr lang="en-US" altLang="zh-CN"/>
              <a:t>/75</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610600" y="6356352"/>
            <a:ext cx="2743200" cy="365125"/>
          </a:xfrm>
          <a:prstGeom prst="rect">
            <a:avLst/>
          </a:prstGeom>
        </p:spPr>
        <p:txBody>
          <a:bodyPr/>
          <a:lstStyle/>
          <a:p>
            <a:fld id="{B5CEABB6-07DC-46E8-9B57-56EC44A396E5}" type="slidenum">
              <a:rPr lang="en-US" altLang="zh-CN" smtClean="0"/>
              <a:t>44</a:t>
            </a:fld>
            <a:r>
              <a:rPr lang="en-US" altLang="zh-CN"/>
              <a:t>/75</a:t>
            </a:r>
            <a:endParaRPr lang="zh-CN" altLang="en-US" dirty="0"/>
          </a:p>
        </p:txBody>
      </p:sp>
      <p:sp>
        <p:nvSpPr>
          <p:cNvPr id="5" name="标题 4"/>
          <p:cNvSpPr>
            <a:spLocks noGrp="1"/>
          </p:cNvSpPr>
          <p:nvPr>
            <p:ph type="title"/>
          </p:nvPr>
        </p:nvSpPr>
        <p:spPr>
          <a:xfrm>
            <a:off x="495239" y="544284"/>
            <a:ext cx="9296400" cy="921933"/>
          </a:xfrm>
        </p:spPr>
        <p:txBody>
          <a:bodyPr/>
          <a:lstStyle/>
          <a:p>
            <a:r>
              <a:rPr kumimoji="1" lang="zh-CN" altLang="en-US" dirty="0"/>
              <a:t>编队技术</a:t>
            </a:r>
          </a:p>
        </p:txBody>
      </p:sp>
      <p:sp>
        <p:nvSpPr>
          <p:cNvPr id="694275" name="文本占位符 694274" descr="Rectangle: Click to edit Master text styles&#10;Second level&#10;Third level&#10;Fourth level&#10;Fifth level"/>
          <p:cNvSpPr>
            <a:spLocks noGrp="1"/>
          </p:cNvSpPr>
          <p:nvPr>
            <p:ph type="body" idx="4294967295"/>
          </p:nvPr>
        </p:nvSpPr>
        <p:spPr>
          <a:xfrm>
            <a:off x="179705" y="1588634"/>
            <a:ext cx="11174095" cy="5255260"/>
          </a:xfrm>
        </p:spPr>
        <p:txBody>
          <a:bodyPr>
            <a:normAutofit/>
          </a:bodyPr>
          <a:lstStyle/>
          <a:p>
            <a:pPr marL="1141730" lvl="2" indent="-339725">
              <a:lnSpc>
                <a:spcPct val="130000"/>
              </a:lnSpc>
              <a:buFont typeface="Wingdings" panose="05000000000000000000" pitchFamily="2" charset="2"/>
              <a:buChar char="Ø"/>
            </a:pPr>
            <a:r>
              <a:rPr lang="zh-CN" altLang="en-US" sz="2400" dirty="0">
                <a:solidFill>
                  <a:schemeClr val="tx1"/>
                </a:solidFill>
              </a:rPr>
              <a:t>几条能在同一个时钟周期内一起开始执行的向量指令集合称为一个编队；</a:t>
            </a:r>
            <a:endParaRPr lang="en-US" altLang="zh-CN" sz="2400" dirty="0">
              <a:solidFill>
                <a:schemeClr val="tx1"/>
              </a:solidFill>
            </a:endParaRPr>
          </a:p>
          <a:p>
            <a:pPr marL="1141730" lvl="2" indent="-339725">
              <a:lnSpc>
                <a:spcPct val="130000"/>
              </a:lnSpc>
              <a:buFont typeface="Wingdings" panose="05000000000000000000" pitchFamily="2" charset="2"/>
              <a:buChar char="Ø"/>
            </a:pPr>
            <a:r>
              <a:rPr lang="zh-CN" altLang="en-US" sz="2400" dirty="0">
                <a:solidFill>
                  <a:schemeClr val="tx1"/>
                </a:solidFill>
              </a:rPr>
              <a:t>同一个编队中的向量指令之间</a:t>
            </a:r>
            <a:endParaRPr lang="en-US" altLang="zh-CN" sz="2400" dirty="0">
              <a:solidFill>
                <a:schemeClr val="tx1"/>
              </a:solidFill>
            </a:endParaRPr>
          </a:p>
          <a:p>
            <a:pPr lvl="3">
              <a:lnSpc>
                <a:spcPct val="130000"/>
              </a:lnSpc>
            </a:pPr>
            <a:r>
              <a:rPr lang="zh-CN" altLang="en-US" sz="2400" dirty="0">
                <a:solidFill>
                  <a:schemeClr val="tx1"/>
                </a:solidFill>
              </a:rPr>
              <a:t>不存在结构冲突；</a:t>
            </a:r>
            <a:endParaRPr lang="en-US" altLang="zh-CN" sz="2400" dirty="0">
              <a:solidFill>
                <a:schemeClr val="tx1"/>
              </a:solidFill>
            </a:endParaRPr>
          </a:p>
          <a:p>
            <a:pPr lvl="3">
              <a:lnSpc>
                <a:spcPct val="130000"/>
              </a:lnSpc>
            </a:pPr>
            <a:r>
              <a:rPr lang="zh-CN" altLang="en-US" sz="2400" dirty="0">
                <a:solidFill>
                  <a:schemeClr val="tx1"/>
                </a:solidFill>
              </a:rPr>
              <a:t>不存在数据冲突；</a:t>
            </a:r>
            <a:endParaRPr lang="en-US" altLang="zh-CN" sz="2400" dirty="0">
              <a:solidFill>
                <a:schemeClr val="tx1"/>
              </a:solidFill>
            </a:endParaRPr>
          </a:p>
          <a:p>
            <a:pPr lvl="3">
              <a:lnSpc>
                <a:spcPct val="130000"/>
              </a:lnSpc>
            </a:pPr>
            <a:r>
              <a:rPr lang="zh-CN" altLang="en-US" sz="2400" dirty="0">
                <a:solidFill>
                  <a:schemeClr val="tx1"/>
                </a:solidFill>
              </a:rPr>
              <a:t>存在数据冲突，但是可以链接。</a:t>
            </a:r>
            <a:endParaRPr lang="en-US" altLang="zh-CN" sz="2400" dirty="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chemeClr val="tx1"/>
                </a:solidFill>
              </a:rPr>
              <a:t>编队技术例题</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45</a:t>
            </a:fld>
            <a:r>
              <a:rPr lang="en-US" altLang="zh-CN"/>
              <a:t>/75</a:t>
            </a:r>
            <a:endParaRPr lang="zh-CN" altLang="en-US" dirty="0"/>
          </a:p>
        </p:txBody>
      </p:sp>
      <p:sp>
        <p:nvSpPr>
          <p:cNvPr id="710659" name="文本占位符 710658" descr="Rectangle: Click to edit Master text styles&#10;Second level&#10;Third level&#10;Fourth level&#10;Fifth level"/>
          <p:cNvSpPr>
            <a:spLocks noGrp="1"/>
          </p:cNvSpPr>
          <p:nvPr>
            <p:ph type="body" idx="4294967295"/>
          </p:nvPr>
        </p:nvSpPr>
        <p:spPr>
          <a:xfrm>
            <a:off x="247904" y="1444625"/>
            <a:ext cx="11667744" cy="2306447"/>
          </a:xfrm>
        </p:spPr>
        <p:txBody>
          <a:bodyPr>
            <a:normAutofit fontScale="92500"/>
          </a:bodyPr>
          <a:lstStyle/>
          <a:p>
            <a:pPr marL="0" indent="0">
              <a:lnSpc>
                <a:spcPct val="160000"/>
              </a:lnSpc>
              <a:buFont typeface="Wingdings" panose="05000000000000000000" pitchFamily="2" charset="2"/>
              <a:buNone/>
            </a:pPr>
            <a:r>
              <a:rPr lang="zh-CN" altLang="en-US" sz="2000" b="1" dirty="0">
                <a:solidFill>
                  <a:srgbClr val="000000"/>
                </a:solidFill>
                <a:latin typeface="宋体" panose="02010600030101010101" pitchFamily="2" charset="-122"/>
                <a:ea typeface="宋体" panose="02010600030101010101" pitchFamily="2" charset="-122"/>
              </a:rPr>
              <a:t>假设每种向量功能部件只有一个，下面一组向量指令，在不使用链接技术和使用链接技术的情况下如何编队？</a:t>
            </a:r>
          </a:p>
          <a:p>
            <a:pPr marL="4140200" lvl="2">
              <a:buNone/>
            </a:pPr>
            <a:r>
              <a:rPr lang="zh-CN" altLang="en-US" dirty="0">
                <a:latin typeface="宋体" panose="02010600030101010101" pitchFamily="2" charset="-122"/>
              </a:rPr>
              <a:t>  </a:t>
            </a:r>
            <a:r>
              <a:rPr lang="en-US" altLang="zh-CN" dirty="0">
                <a:solidFill>
                  <a:schemeClr val="tx1"/>
                </a:solidFill>
                <a:latin typeface="宋体" panose="02010600030101010101" pitchFamily="2" charset="-122"/>
              </a:rPr>
              <a:t>LV        V1</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Rx    </a:t>
            </a:r>
          </a:p>
          <a:p>
            <a:pPr marL="4140200" lvl="2">
              <a:buNone/>
            </a:pPr>
            <a:r>
              <a:rPr lang="en-US" altLang="zh-CN" dirty="0">
                <a:solidFill>
                  <a:schemeClr val="tx1"/>
                </a:solidFill>
                <a:latin typeface="宋体" panose="02010600030101010101" pitchFamily="2" charset="-122"/>
              </a:rPr>
              <a:t>  MULTSV    V2</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F0</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V1  </a:t>
            </a:r>
          </a:p>
          <a:p>
            <a:pPr marL="4140200" lvl="2">
              <a:buNone/>
            </a:pPr>
            <a:r>
              <a:rPr lang="en-US" altLang="zh-CN" dirty="0">
                <a:solidFill>
                  <a:schemeClr val="tx1"/>
                </a:solidFill>
                <a:latin typeface="宋体" panose="02010600030101010101" pitchFamily="2" charset="-122"/>
              </a:rPr>
              <a:t>  LV        V3</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Ry</a:t>
            </a:r>
          </a:p>
          <a:p>
            <a:pPr marL="4140200" lvl="2">
              <a:buNone/>
            </a:pPr>
            <a:r>
              <a:rPr lang="en-US" altLang="zh-CN" dirty="0">
                <a:solidFill>
                  <a:schemeClr val="tx1"/>
                </a:solidFill>
                <a:latin typeface="宋体" panose="02010600030101010101" pitchFamily="2" charset="-122"/>
              </a:rPr>
              <a:t>  ADDV      V4</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V2</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V3   </a:t>
            </a:r>
          </a:p>
          <a:p>
            <a:pPr marL="4140200" lvl="2">
              <a:buNone/>
            </a:pPr>
            <a:r>
              <a:rPr lang="en-US" altLang="zh-CN" dirty="0">
                <a:solidFill>
                  <a:schemeClr val="tx1"/>
                </a:solidFill>
                <a:latin typeface="宋体" panose="02010600030101010101" pitchFamily="2" charset="-122"/>
              </a:rPr>
              <a:t>  SV        Ry</a:t>
            </a:r>
            <a:r>
              <a:rPr lang="zh-CN" altLang="en-US"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V4 </a:t>
            </a:r>
          </a:p>
        </p:txBody>
      </p:sp>
      <p:sp>
        <p:nvSpPr>
          <p:cNvPr id="6" name="文本框 5"/>
          <p:cNvSpPr txBox="1"/>
          <p:nvPr/>
        </p:nvSpPr>
        <p:spPr>
          <a:xfrm>
            <a:off x="6279515" y="3883025"/>
            <a:ext cx="4690745" cy="1322070"/>
          </a:xfrm>
          <a:prstGeom prst="rect">
            <a:avLst/>
          </a:prstGeom>
          <a:noFill/>
        </p:spPr>
        <p:txBody>
          <a:bodyPr wrap="square" rtlCol="0" anchor="t">
            <a:spAutoFit/>
          </a:bodyPr>
          <a:lstStyle/>
          <a:p>
            <a:pPr marL="457200" indent="-457200">
              <a:buNone/>
            </a:pPr>
            <a:r>
              <a:rPr lang="en-US" altLang="zh-CN" sz="2000" dirty="0">
                <a:sym typeface="+mn-ea"/>
              </a:rPr>
              <a:t>   </a:t>
            </a:r>
            <a:r>
              <a:rPr lang="zh-CN" altLang="en-US" sz="2000" b="1" dirty="0">
                <a:latin typeface="宋体" panose="02010600030101010101" pitchFamily="2" charset="-122"/>
                <a:ea typeface="宋体" panose="02010600030101010101" pitchFamily="2" charset="-122"/>
                <a:sym typeface="+mn-ea"/>
              </a:rPr>
              <a:t>使用链接技术</a:t>
            </a:r>
            <a:r>
              <a:rPr lang="zh-CN" altLang="en-US" sz="2000" b="1" dirty="0">
                <a:solidFill>
                  <a:srgbClr val="000000"/>
                </a:solidFill>
                <a:latin typeface="宋体" panose="02010600030101010101" pitchFamily="2" charset="-122"/>
                <a:ea typeface="宋体" panose="02010600030101010101" pitchFamily="2" charset="-122"/>
                <a:sym typeface="+mn-ea"/>
              </a:rPr>
              <a:t>分为</a:t>
            </a:r>
            <a:r>
              <a:rPr lang="en-US" altLang="zh-CN" sz="2000" b="1" dirty="0">
                <a:solidFill>
                  <a:srgbClr val="000000"/>
                </a:solidFill>
                <a:latin typeface="宋体" panose="02010600030101010101" pitchFamily="2" charset="-122"/>
                <a:ea typeface="宋体" panose="02010600030101010101" pitchFamily="2" charset="-122"/>
                <a:sym typeface="+mn-ea"/>
              </a:rPr>
              <a:t>3</a:t>
            </a:r>
            <a:r>
              <a:rPr lang="zh-CN" altLang="en-US" sz="2000" b="1" dirty="0">
                <a:solidFill>
                  <a:srgbClr val="000000"/>
                </a:solidFill>
                <a:latin typeface="宋体" panose="02010600030101010101" pitchFamily="2" charset="-122"/>
                <a:ea typeface="宋体" panose="02010600030101010101" pitchFamily="2" charset="-122"/>
                <a:sym typeface="+mn-ea"/>
              </a:rPr>
              <a:t>个编队</a:t>
            </a:r>
            <a:endParaRPr lang="zh-CN" altLang="en-US" sz="2000" b="1" dirty="0">
              <a:solidFill>
                <a:srgbClr val="000000"/>
              </a:solidFill>
              <a:latin typeface="宋体" panose="02010600030101010101" pitchFamily="2" charset="-122"/>
              <a:ea typeface="宋体" panose="02010600030101010101" pitchFamily="2" charset="-122"/>
            </a:endParaRPr>
          </a:p>
          <a:p>
            <a:pPr lvl="2">
              <a:buFont typeface="Wingdings" panose="05000000000000000000" pitchFamily="2" charset="2"/>
              <a:buChar char="p"/>
            </a:pPr>
            <a:r>
              <a:rPr lang="zh-CN" altLang="en-US" sz="2000" dirty="0">
                <a:latin typeface="宋体" panose="02010600030101010101" pitchFamily="2" charset="-122"/>
                <a:sym typeface="+mn-ea"/>
              </a:rPr>
              <a:t>第一编队：</a:t>
            </a:r>
            <a:r>
              <a:rPr lang="en-US" altLang="zh-CN" sz="2000" dirty="0">
                <a:solidFill>
                  <a:srgbClr val="D60093"/>
                </a:solidFill>
                <a:latin typeface="宋体" panose="02010600030101010101" pitchFamily="2" charset="-122"/>
                <a:sym typeface="+mn-ea"/>
              </a:rPr>
              <a:t>LV</a:t>
            </a:r>
            <a:r>
              <a:rPr lang="zh-CN" altLang="en-US" sz="2000" dirty="0">
                <a:solidFill>
                  <a:srgbClr val="D60093"/>
                </a:solidFill>
                <a:latin typeface="宋体" panose="02010600030101010101" pitchFamily="2" charset="-122"/>
                <a:ea typeface="宋体" panose="02010600030101010101" pitchFamily="2" charset="-122"/>
                <a:sym typeface="+mn-ea"/>
              </a:rPr>
              <a:t>；</a:t>
            </a:r>
            <a:r>
              <a:rPr lang="en-US" altLang="zh-CN" sz="2000" dirty="0">
                <a:solidFill>
                  <a:srgbClr val="D60093"/>
                </a:solidFill>
                <a:latin typeface="宋体" panose="02010600030101010101" pitchFamily="2" charset="-122"/>
                <a:sym typeface="+mn-ea"/>
              </a:rPr>
              <a:t>MULTSV</a:t>
            </a:r>
            <a:r>
              <a:rPr lang="zh-CN" altLang="en-US" sz="2000" dirty="0">
                <a:solidFill>
                  <a:srgbClr val="D60093"/>
                </a:solidFill>
                <a:latin typeface="宋体" panose="02010600030101010101" pitchFamily="2" charset="-122"/>
                <a:sym typeface="+mn-ea"/>
              </a:rPr>
              <a:t>；</a:t>
            </a:r>
            <a:endParaRPr lang="en-US" altLang="zh-CN" sz="2000" dirty="0">
              <a:solidFill>
                <a:srgbClr val="D60093"/>
              </a:solidFill>
              <a:latin typeface="宋体" panose="02010600030101010101" pitchFamily="2" charset="-122"/>
            </a:endParaRPr>
          </a:p>
          <a:p>
            <a:pPr lvl="2">
              <a:buFont typeface="Wingdings" panose="05000000000000000000" pitchFamily="2" charset="2"/>
              <a:buChar char="p"/>
            </a:pPr>
            <a:r>
              <a:rPr lang="zh-CN" altLang="en-US" sz="2000" dirty="0">
                <a:latin typeface="宋体" panose="02010600030101010101" pitchFamily="2" charset="-122"/>
                <a:sym typeface="+mn-ea"/>
              </a:rPr>
              <a:t>第二编队：</a:t>
            </a:r>
            <a:r>
              <a:rPr lang="en-US" altLang="zh-CN" sz="2000" dirty="0">
                <a:solidFill>
                  <a:srgbClr val="D60093"/>
                </a:solidFill>
                <a:latin typeface="宋体" panose="02010600030101010101" pitchFamily="2" charset="-122"/>
                <a:sym typeface="+mn-ea"/>
              </a:rPr>
              <a:t>LV</a:t>
            </a:r>
            <a:r>
              <a:rPr lang="zh-CN" altLang="en-US" sz="2000" dirty="0">
                <a:solidFill>
                  <a:srgbClr val="D60093"/>
                </a:solidFill>
                <a:latin typeface="宋体" panose="02010600030101010101" pitchFamily="2" charset="-122"/>
                <a:ea typeface="宋体" panose="02010600030101010101" pitchFamily="2" charset="-122"/>
                <a:sym typeface="+mn-ea"/>
              </a:rPr>
              <a:t>；</a:t>
            </a:r>
            <a:r>
              <a:rPr lang="en-US" altLang="zh-CN" sz="2000" dirty="0">
                <a:solidFill>
                  <a:srgbClr val="D60093"/>
                </a:solidFill>
                <a:latin typeface="宋体" panose="02010600030101010101" pitchFamily="2" charset="-122"/>
                <a:sym typeface="+mn-ea"/>
              </a:rPr>
              <a:t>ADDV</a:t>
            </a:r>
            <a:r>
              <a:rPr lang="zh-CN" altLang="en-US" sz="2000" dirty="0">
                <a:solidFill>
                  <a:srgbClr val="D60093"/>
                </a:solidFill>
                <a:latin typeface="宋体" panose="02010600030101010101" pitchFamily="2" charset="-122"/>
                <a:ea typeface="宋体" panose="02010600030101010101" pitchFamily="2" charset="-122"/>
                <a:sym typeface="+mn-ea"/>
              </a:rPr>
              <a:t>；</a:t>
            </a:r>
            <a:endParaRPr lang="en-US" altLang="zh-CN" sz="2000" dirty="0">
              <a:solidFill>
                <a:srgbClr val="D60093"/>
              </a:solidFill>
              <a:latin typeface="宋体" panose="02010600030101010101" pitchFamily="2" charset="-122"/>
            </a:endParaRPr>
          </a:p>
          <a:p>
            <a:pPr lvl="2">
              <a:buFont typeface="Wingdings" panose="05000000000000000000" pitchFamily="2" charset="2"/>
              <a:buChar char="p"/>
            </a:pPr>
            <a:r>
              <a:rPr lang="zh-CN" altLang="en-US" sz="2000" dirty="0">
                <a:latin typeface="宋体" panose="02010600030101010101" pitchFamily="2" charset="-122"/>
                <a:sym typeface="+mn-ea"/>
              </a:rPr>
              <a:t>第三编队：</a:t>
            </a:r>
            <a:r>
              <a:rPr lang="en-US" altLang="zh-CN" sz="2000" dirty="0">
                <a:solidFill>
                  <a:srgbClr val="D60093"/>
                </a:solidFill>
                <a:latin typeface="宋体" panose="02010600030101010101" pitchFamily="2" charset="-122"/>
                <a:sym typeface="+mn-ea"/>
              </a:rPr>
              <a:t>SV</a:t>
            </a:r>
          </a:p>
        </p:txBody>
      </p:sp>
      <p:sp>
        <p:nvSpPr>
          <p:cNvPr id="7" name="文本框 6"/>
          <p:cNvSpPr txBox="1"/>
          <p:nvPr/>
        </p:nvSpPr>
        <p:spPr>
          <a:xfrm>
            <a:off x="1375664" y="3883025"/>
            <a:ext cx="4330192" cy="1508105"/>
          </a:xfrm>
          <a:prstGeom prst="rect">
            <a:avLst/>
          </a:prstGeom>
          <a:noFill/>
        </p:spPr>
        <p:txBody>
          <a:bodyPr wrap="square">
            <a:spAutoFit/>
          </a:bodyPr>
          <a:lstStyle/>
          <a:p>
            <a:pPr marL="457200" indent="-457200">
              <a:buNone/>
            </a:pPr>
            <a:r>
              <a:rPr lang="zh-CN" altLang="en-US" sz="2000" b="1" dirty="0">
                <a:latin typeface="宋体" panose="02010600030101010101" pitchFamily="2" charset="-122"/>
                <a:ea typeface="宋体" panose="02010600030101010101" pitchFamily="2" charset="-122"/>
              </a:rPr>
              <a:t>解：不使用链接技术</a:t>
            </a:r>
            <a:r>
              <a:rPr lang="zh-CN" altLang="en-US" sz="2000" b="1" dirty="0">
                <a:solidFill>
                  <a:srgbClr val="000000"/>
                </a:solidFill>
                <a:latin typeface="宋体" panose="02010600030101010101" pitchFamily="2" charset="-122"/>
                <a:ea typeface="宋体" panose="02010600030101010101" pitchFamily="2" charset="-122"/>
              </a:rPr>
              <a:t>分为</a:t>
            </a:r>
            <a:r>
              <a:rPr lang="en-US" altLang="zh-CN" sz="2000" b="1" dirty="0">
                <a:solidFill>
                  <a:srgbClr val="000000"/>
                </a:solidFill>
                <a:latin typeface="宋体" panose="02010600030101010101" pitchFamily="2" charset="-122"/>
                <a:ea typeface="宋体" panose="02010600030101010101" pitchFamily="2" charset="-122"/>
              </a:rPr>
              <a:t>4</a:t>
            </a:r>
            <a:r>
              <a:rPr lang="zh-CN" altLang="en-US" sz="2000" b="1" dirty="0">
                <a:solidFill>
                  <a:srgbClr val="000000"/>
                </a:solidFill>
                <a:latin typeface="宋体" panose="02010600030101010101" pitchFamily="2" charset="-122"/>
                <a:ea typeface="宋体" panose="02010600030101010101" pitchFamily="2" charset="-122"/>
              </a:rPr>
              <a:t>个编队</a:t>
            </a:r>
          </a:p>
          <a:p>
            <a:pPr lvl="2">
              <a:buFont typeface="Wingdings" panose="05000000000000000000" pitchFamily="2" charset="2"/>
              <a:buChar char="p"/>
            </a:pPr>
            <a:r>
              <a:rPr lang="zh-CN" altLang="en-US" dirty="0">
                <a:solidFill>
                  <a:schemeClr val="tx1"/>
                </a:solidFill>
                <a:latin typeface="宋体" panose="02010600030101010101" pitchFamily="2" charset="-122"/>
              </a:rPr>
              <a:t>第一编队：</a:t>
            </a:r>
            <a:r>
              <a:rPr lang="en-US" altLang="zh-CN" dirty="0">
                <a:solidFill>
                  <a:srgbClr val="D60093"/>
                </a:solidFill>
                <a:latin typeface="宋体" panose="02010600030101010101" pitchFamily="2" charset="-122"/>
              </a:rPr>
              <a:t>LV</a:t>
            </a:r>
          </a:p>
          <a:p>
            <a:pPr lvl="2">
              <a:buFont typeface="Wingdings" panose="05000000000000000000" pitchFamily="2" charset="2"/>
              <a:buChar char="p"/>
            </a:pPr>
            <a:r>
              <a:rPr lang="zh-CN" altLang="en-US" dirty="0">
                <a:solidFill>
                  <a:schemeClr val="tx1"/>
                </a:solidFill>
                <a:latin typeface="宋体" panose="02010600030101010101" pitchFamily="2" charset="-122"/>
              </a:rPr>
              <a:t>第二编队：</a:t>
            </a:r>
            <a:r>
              <a:rPr lang="en-US" altLang="zh-CN" dirty="0">
                <a:solidFill>
                  <a:srgbClr val="D60093"/>
                </a:solidFill>
                <a:latin typeface="宋体" panose="02010600030101010101" pitchFamily="2" charset="-122"/>
              </a:rPr>
              <a:t>MULTSV</a:t>
            </a:r>
            <a:r>
              <a:rPr lang="zh-CN" altLang="en-US" dirty="0">
                <a:solidFill>
                  <a:srgbClr val="D60093"/>
                </a:solidFill>
                <a:latin typeface="宋体" panose="02010600030101010101" pitchFamily="2" charset="-122"/>
              </a:rPr>
              <a:t>； </a:t>
            </a:r>
            <a:r>
              <a:rPr lang="en-US" altLang="zh-CN" dirty="0">
                <a:solidFill>
                  <a:srgbClr val="D60093"/>
                </a:solidFill>
                <a:latin typeface="宋体" panose="02010600030101010101" pitchFamily="2" charset="-122"/>
              </a:rPr>
              <a:t>LV</a:t>
            </a:r>
          </a:p>
          <a:p>
            <a:pPr lvl="2">
              <a:buFont typeface="Wingdings" panose="05000000000000000000" pitchFamily="2" charset="2"/>
              <a:buChar char="p"/>
            </a:pPr>
            <a:r>
              <a:rPr lang="zh-CN" altLang="en-US" dirty="0">
                <a:solidFill>
                  <a:schemeClr val="tx1"/>
                </a:solidFill>
                <a:latin typeface="宋体" panose="02010600030101010101" pitchFamily="2" charset="-122"/>
              </a:rPr>
              <a:t>第三编队：</a:t>
            </a:r>
            <a:r>
              <a:rPr lang="en-US" altLang="zh-CN" dirty="0">
                <a:solidFill>
                  <a:srgbClr val="D60093"/>
                </a:solidFill>
                <a:latin typeface="宋体" panose="02010600030101010101" pitchFamily="2" charset="-122"/>
              </a:rPr>
              <a:t>ADDV</a:t>
            </a:r>
          </a:p>
          <a:p>
            <a:pPr lvl="2">
              <a:buFont typeface="Wingdings" panose="05000000000000000000" pitchFamily="2" charset="2"/>
              <a:buChar char="p"/>
            </a:pPr>
            <a:r>
              <a:rPr lang="zh-CN" altLang="en-US" dirty="0">
                <a:solidFill>
                  <a:schemeClr val="tx1"/>
                </a:solidFill>
                <a:latin typeface="宋体" panose="02010600030101010101" pitchFamily="2" charset="-122"/>
              </a:rPr>
              <a:t>第四编队：</a:t>
            </a:r>
            <a:r>
              <a:rPr lang="en-US" altLang="zh-CN" dirty="0">
                <a:solidFill>
                  <a:srgbClr val="D60093"/>
                </a:solidFill>
                <a:latin typeface="宋体" panose="02010600030101010101" pitchFamily="2" charset="-122"/>
              </a:rPr>
              <a:t>SV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26"/>
          </p:nvPr>
        </p:nvSpPr>
        <p:spPr/>
        <p:txBody>
          <a:bodyPr/>
          <a:lstStyle/>
          <a:p>
            <a:fld id="{B5CEABB6-07DC-46E8-9B57-56EC44A396E5}" type="slidenum">
              <a:rPr lang="en-US" altLang="zh-CN" smtClean="0"/>
              <a:t>46</a:t>
            </a:fld>
            <a:r>
              <a:rPr lang="en-US" altLang="zh-CN"/>
              <a:t>/75</a:t>
            </a:r>
            <a:endParaRPr lang="zh-CN" altLang="en-US" dirty="0"/>
          </a:p>
        </p:txBody>
      </p:sp>
      <p:sp>
        <p:nvSpPr>
          <p:cNvPr id="5" name="标题 4"/>
          <p:cNvSpPr>
            <a:spLocks noGrp="1"/>
          </p:cNvSpPr>
          <p:nvPr>
            <p:ph type="title"/>
          </p:nvPr>
        </p:nvSpPr>
        <p:spPr/>
        <p:txBody>
          <a:bodyPr/>
          <a:lstStyle/>
          <a:p>
            <a:r>
              <a:rPr kumimoji="1" lang="zh-CN" altLang="en-US" dirty="0"/>
              <a:t>分段开采技术</a:t>
            </a:r>
          </a:p>
        </p:txBody>
      </p:sp>
      <p:sp>
        <p:nvSpPr>
          <p:cNvPr id="694275" name="文本占位符 694274" descr="Rectangle: Click to edit Master text styles&#10;Second level&#10;Third level&#10;Fourth level&#10;Fifth level"/>
          <p:cNvSpPr>
            <a:spLocks noGrp="1"/>
          </p:cNvSpPr>
          <p:nvPr>
            <p:ph type="body" idx="4294967295"/>
          </p:nvPr>
        </p:nvSpPr>
        <p:spPr>
          <a:xfrm>
            <a:off x="179705" y="1705611"/>
            <a:ext cx="11174095" cy="2434390"/>
          </a:xfrm>
        </p:spPr>
        <p:txBody>
          <a:bodyPr>
            <a:normAutofit/>
          </a:bodyPr>
          <a:lstStyle/>
          <a:p>
            <a:pPr marL="1085850" lvl="1" indent="-457200">
              <a:lnSpc>
                <a:spcPct val="150000"/>
              </a:lnSpc>
            </a:pPr>
            <a:r>
              <a:rPr lang="zh-CN" altLang="en-US" sz="2400" dirty="0">
                <a:sym typeface="+mn-ea"/>
              </a:rPr>
              <a:t>当向量的长度</a:t>
            </a:r>
            <a:r>
              <a:rPr lang="en-US" altLang="zh-CN" sz="2400" dirty="0">
                <a:sym typeface="+mn-ea"/>
              </a:rPr>
              <a:t>N</a:t>
            </a:r>
            <a:r>
              <a:rPr lang="zh-CN" altLang="en-US" sz="2400" dirty="0">
                <a:sym typeface="+mn-ea"/>
              </a:rPr>
              <a:t>大于向量寄存器的长度</a:t>
            </a:r>
            <a:r>
              <a:rPr lang="en-US" altLang="zh-CN" sz="2400" dirty="0">
                <a:sym typeface="+mn-ea"/>
              </a:rPr>
              <a:t>n</a:t>
            </a:r>
            <a:r>
              <a:rPr lang="zh-CN" altLang="en-US" sz="2400" dirty="0">
                <a:sym typeface="+mn-ea"/>
              </a:rPr>
              <a:t>时，必须把长向量</a:t>
            </a:r>
            <a:r>
              <a:rPr lang="en-US" altLang="zh-CN" sz="2400" dirty="0">
                <a:sym typeface="+mn-ea"/>
              </a:rPr>
              <a:t>N</a:t>
            </a:r>
            <a:r>
              <a:rPr lang="zh-CN" altLang="en-US" sz="2400" dirty="0">
                <a:sym typeface="+mn-ea"/>
              </a:rPr>
              <a:t>分成长度固定为</a:t>
            </a:r>
            <a:r>
              <a:rPr lang="en-US" altLang="zh-CN" sz="2400" dirty="0">
                <a:sym typeface="+mn-ea"/>
              </a:rPr>
              <a:t>n</a:t>
            </a:r>
            <a:r>
              <a:rPr lang="zh-CN" altLang="en-US" sz="2400" dirty="0">
                <a:sym typeface="+mn-ea"/>
              </a:rPr>
              <a:t>的段，然后循环分段处理，每一次循环只处理一个向量段。这种技术称为</a:t>
            </a:r>
            <a:r>
              <a:rPr lang="zh-CN" altLang="en-US" sz="2400" dirty="0">
                <a:solidFill>
                  <a:srgbClr val="FF0000"/>
                </a:solidFill>
                <a:sym typeface="+mn-ea"/>
              </a:rPr>
              <a:t>分段开采技术。</a:t>
            </a:r>
            <a:endParaRPr lang="zh-CN" altLang="en-US" sz="2400" dirty="0">
              <a:solidFill>
                <a:srgbClr val="FF0000"/>
              </a:solidFill>
            </a:endParaRPr>
          </a:p>
          <a:p>
            <a:pPr lvl="2">
              <a:lnSpc>
                <a:spcPct val="150000"/>
              </a:lnSpc>
            </a:pPr>
            <a:r>
              <a:rPr lang="zh-CN" altLang="en-US" sz="2400" dirty="0">
                <a:sym typeface="+mn-ea"/>
              </a:rPr>
              <a:t>由系统硬件和编译软件合作完成控制，对程序员是透明的。</a:t>
            </a:r>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76800" y="1015200"/>
            <a:ext cx="10360800" cy="1197700"/>
          </a:xfrm>
          <a:prstGeom prst="rect">
            <a:avLst/>
          </a:prstGeom>
          <a:noFill/>
        </p:spPr>
        <p:txBody>
          <a:bodyPr wrap="square">
            <a:spAutoFit/>
          </a:bodyPr>
          <a:lstStyle/>
          <a:p>
            <a:pPr marL="457200" indent="-457200" eaLnBrk="1" hangingPunct="1">
              <a:lnSpc>
                <a:spcPct val="140000"/>
              </a:lnSpc>
              <a:buFont typeface="Wingdings" panose="05000000000000000000" pitchFamily="2" charset="2"/>
              <a:buNone/>
            </a:pPr>
            <a:r>
              <a:rPr lang="zh-CN" altLang="en-US" sz="1800" b="1" dirty="0">
                <a:latin typeface="宋体" panose="02010600030101010101" pitchFamily="2" charset="-122"/>
                <a:ea typeface="宋体" panose="02010600030101010101" pitchFamily="2" charset="-122"/>
              </a:rPr>
              <a:t>例</a:t>
            </a:r>
            <a:r>
              <a:rPr lang="en-US" altLang="zh-CN" sz="1800" b="1" dirty="0">
                <a:latin typeface="宋体" panose="02010600030101010101" pitchFamily="2" charset="-122"/>
                <a:ea typeface="宋体" panose="02010600030101010101" pitchFamily="2" charset="-122"/>
              </a:rPr>
              <a:t>3.4</a:t>
            </a:r>
            <a:r>
              <a:rPr lang="en-US" altLang="zh-CN" sz="1800" b="1" dirty="0">
                <a:solidFill>
                  <a:srgbClr val="000000"/>
                </a:solidFill>
                <a:latin typeface="宋体" panose="02010600030101010101" pitchFamily="2" charset="-122"/>
                <a:ea typeface="宋体" panose="02010600030101010101" pitchFamily="2" charset="-122"/>
              </a:rPr>
              <a:t> </a:t>
            </a:r>
            <a:r>
              <a:rPr lang="zh-CN" altLang="en-US" sz="1800" b="1" dirty="0">
                <a:solidFill>
                  <a:srgbClr val="000000"/>
                </a:solidFill>
                <a:latin typeface="宋体" panose="02010600030101010101" pitchFamily="2" charset="-122"/>
                <a:ea typeface="宋体" panose="02010600030101010101" pitchFamily="2" charset="-122"/>
              </a:rPr>
              <a:t>设</a:t>
            </a:r>
            <a:r>
              <a:rPr lang="en-US" altLang="zh-CN" sz="1800" b="1" i="1" dirty="0">
                <a:solidFill>
                  <a:srgbClr val="9933FF"/>
                </a:solidFill>
                <a:latin typeface="宋体" panose="02010600030101010101" pitchFamily="2" charset="-122"/>
                <a:ea typeface="宋体" panose="02010600030101010101" pitchFamily="2" charset="-122"/>
              </a:rPr>
              <a:t>A</a:t>
            </a:r>
            <a:r>
              <a:rPr lang="zh-CN" altLang="en-US" sz="1800" b="1" dirty="0">
                <a:solidFill>
                  <a:srgbClr val="000000"/>
                </a:solidFill>
                <a:latin typeface="宋体" panose="02010600030101010101" pitchFamily="2" charset="-122"/>
                <a:ea typeface="宋体" panose="02010600030101010101" pitchFamily="2" charset="-122"/>
              </a:rPr>
              <a:t>和</a:t>
            </a:r>
            <a:r>
              <a:rPr lang="en-US" altLang="zh-CN" sz="1800" b="1" i="1" dirty="0">
                <a:solidFill>
                  <a:srgbClr val="9933FF"/>
                </a:solidFill>
                <a:latin typeface="宋体" panose="02010600030101010101" pitchFamily="2" charset="-122"/>
                <a:ea typeface="宋体" panose="02010600030101010101" pitchFamily="2" charset="-122"/>
              </a:rPr>
              <a:t>B</a:t>
            </a:r>
            <a:r>
              <a:rPr lang="zh-CN" altLang="en-US" sz="1800" b="1" dirty="0">
                <a:solidFill>
                  <a:srgbClr val="000000"/>
                </a:solidFill>
                <a:latin typeface="宋体" panose="02010600030101010101" pitchFamily="2" charset="-122"/>
                <a:ea typeface="宋体" panose="02010600030101010101" pitchFamily="2" charset="-122"/>
              </a:rPr>
              <a:t>是长度为</a:t>
            </a:r>
            <a:r>
              <a:rPr lang="en-US" altLang="zh-CN" sz="1800" b="1" i="1" dirty="0">
                <a:solidFill>
                  <a:srgbClr val="9933FF"/>
                </a:solidFill>
                <a:latin typeface="宋体" panose="02010600030101010101" pitchFamily="2" charset="-122"/>
                <a:ea typeface="宋体" panose="02010600030101010101" pitchFamily="2" charset="-122"/>
              </a:rPr>
              <a:t>N</a:t>
            </a:r>
            <a:r>
              <a:rPr lang="zh-CN" altLang="en-US" sz="1800" b="1" dirty="0">
                <a:solidFill>
                  <a:srgbClr val="000000"/>
                </a:solidFill>
                <a:latin typeface="宋体" panose="02010600030101010101" pitchFamily="2" charset="-122"/>
                <a:ea typeface="宋体" panose="02010600030101010101" pitchFamily="2" charset="-122"/>
              </a:rPr>
              <a:t>的向量，考虑在</a:t>
            </a:r>
            <a:r>
              <a:rPr lang="en-US" altLang="zh-CN" sz="1800" b="1" dirty="0">
                <a:solidFill>
                  <a:srgbClr val="9933FF"/>
                </a:solidFill>
                <a:latin typeface="宋体" panose="02010600030101010101" pitchFamily="2" charset="-122"/>
                <a:ea typeface="宋体" panose="02010600030101010101" pitchFamily="2" charset="-122"/>
              </a:rPr>
              <a:t>Cray-1</a:t>
            </a:r>
            <a:r>
              <a:rPr lang="zh-CN" altLang="en-US" sz="1800" b="1" dirty="0">
                <a:solidFill>
                  <a:srgbClr val="000000"/>
                </a:solidFill>
                <a:latin typeface="宋体" panose="02010600030101010101" pitchFamily="2" charset="-122"/>
                <a:ea typeface="宋体" panose="02010600030101010101" pitchFamily="2" charset="-122"/>
              </a:rPr>
              <a:t>向量处理器上实现以下的循环操作：</a:t>
            </a:r>
          </a:p>
          <a:p>
            <a:pPr marL="457200" indent="-457200" eaLnBrk="1" hangingPunct="1">
              <a:lnSpc>
                <a:spcPct val="140000"/>
              </a:lnSpc>
              <a:buFont typeface="Wingdings" panose="05000000000000000000" pitchFamily="2" charset="2"/>
              <a:buNone/>
            </a:pPr>
            <a:r>
              <a:rPr lang="zh-CN" altLang="en-US" sz="1800" b="1" dirty="0">
                <a:solidFill>
                  <a:srgbClr val="000000"/>
                </a:solidFill>
                <a:latin typeface="宋体" panose="02010600030101010101" pitchFamily="2" charset="-122"/>
                <a:ea typeface="宋体" panose="02010600030101010101" pitchFamily="2" charset="-122"/>
              </a:rPr>
              <a:t>             </a:t>
            </a:r>
            <a:r>
              <a:rPr lang="en-US" altLang="zh-CN" sz="1800" b="1" dirty="0">
                <a:solidFill>
                  <a:srgbClr val="000000"/>
                </a:solidFill>
                <a:latin typeface="宋体" panose="02010600030101010101" pitchFamily="2" charset="-122"/>
                <a:ea typeface="宋体" panose="02010600030101010101" pitchFamily="2" charset="-122"/>
              </a:rPr>
              <a:t>			</a:t>
            </a:r>
            <a:r>
              <a:rPr lang="en-US" altLang="zh-CN" sz="1800" b="1" dirty="0">
                <a:latin typeface="宋体" panose="02010600030101010101" pitchFamily="2" charset="-122"/>
                <a:ea typeface="宋体" panose="02010600030101010101" pitchFamily="2" charset="-122"/>
              </a:rPr>
              <a:t>DO I = 1:N</a:t>
            </a:r>
          </a:p>
          <a:p>
            <a:pPr marL="457200" indent="-457200" eaLnBrk="1" hangingPunct="1">
              <a:lnSpc>
                <a:spcPct val="140000"/>
              </a:lnSpc>
              <a:buFont typeface="Wingdings" panose="05000000000000000000" pitchFamily="2" charset="2"/>
              <a:buNone/>
            </a:pPr>
            <a:r>
              <a:rPr lang="en-US" altLang="zh-CN" sz="1800" b="1" dirty="0">
                <a:latin typeface="宋体" panose="02010600030101010101" pitchFamily="2" charset="-122"/>
                <a:ea typeface="宋体" panose="02010600030101010101" pitchFamily="2" charset="-122"/>
              </a:rPr>
              <a:t>					A</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I</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 5.0 * B</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I</a:t>
            </a:r>
            <a:r>
              <a:rPr lang="zh-CN" altLang="en-US" sz="1800" b="1" dirty="0">
                <a:latin typeface="宋体" panose="02010600030101010101" pitchFamily="2" charset="-122"/>
                <a:ea typeface="宋体" panose="02010600030101010101" pitchFamily="2" charset="-122"/>
              </a:rPr>
              <a:t>） </a:t>
            </a:r>
            <a:r>
              <a:rPr lang="en-US" altLang="zh-CN" sz="1800" b="1" dirty="0">
                <a:latin typeface="宋体" panose="02010600030101010101" pitchFamily="2" charset="-122"/>
                <a:ea typeface="宋体" panose="02010600030101010101" pitchFamily="2" charset="-122"/>
              </a:rPr>
              <a:t>+ C       ;c=1.0</a:t>
            </a:r>
          </a:p>
        </p:txBody>
      </p:sp>
      <p:sp>
        <p:nvSpPr>
          <p:cNvPr id="6" name="Rectangle 4"/>
          <p:cNvSpPr>
            <a:spLocks noChangeArrowheads="1"/>
          </p:cNvSpPr>
          <p:nvPr/>
        </p:nvSpPr>
        <p:spPr bwMode="auto">
          <a:xfrm>
            <a:off x="234525" y="2401200"/>
            <a:ext cx="51403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lvl="1" eaLnBrk="1" hangingPunct="1">
              <a:lnSpc>
                <a:spcPct val="140000"/>
              </a:lnSpc>
            </a:pP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当</a:t>
            </a:r>
            <a:r>
              <a:rPr lang="en-US" altLang="zh-CN" sz="2000" b="1" i="1" dirty="0">
                <a:solidFill>
                  <a:srgbClr val="9933FF"/>
                </a:solidFill>
                <a:latin typeface="宋体" panose="02010600030101010101" pitchFamily="2" charset="-122"/>
                <a:ea typeface="宋体" panose="02010600030101010101" pitchFamily="2" charset="-122"/>
              </a:rPr>
              <a:t>N</a:t>
            </a:r>
            <a:r>
              <a:rPr lang="en-US" altLang="zh-CN" sz="2000" b="1" dirty="0">
                <a:solidFill>
                  <a:srgbClr val="9933FF"/>
                </a:solidFill>
                <a:latin typeface="宋体" panose="02010600030101010101" pitchFamily="2" charset="-122"/>
                <a:ea typeface="宋体" panose="02010600030101010101" pitchFamily="2" charset="-122"/>
              </a:rPr>
              <a:t> ≤64</a:t>
            </a:r>
            <a:r>
              <a:rPr lang="zh-CN" altLang="en-US" sz="2000" b="1" dirty="0">
                <a:latin typeface="宋体" panose="02010600030101010101" pitchFamily="2" charset="-122"/>
                <a:ea typeface="宋体" panose="02010600030101010101" pitchFamily="2" charset="-122"/>
              </a:rPr>
              <a:t>时，可以用以下指令序列：</a:t>
            </a:r>
          </a:p>
          <a:p>
            <a:pPr eaLnBrk="1" hangingPunct="1">
              <a:lnSpc>
                <a:spcPct val="100000"/>
              </a:lnSpc>
              <a:spcBef>
                <a:spcPct val="0"/>
              </a:spcBef>
              <a:buClrTx/>
              <a:buFontTx/>
              <a:buNone/>
            </a:pPr>
            <a:endParaRPr lang="en-US" altLang="zh-CN" sz="2000" b="1" dirty="0">
              <a:latin typeface="宋体" panose="02010600030101010101" pitchFamily="2" charset="-122"/>
              <a:ea typeface="宋体" panose="02010600030101010101" pitchFamily="2" charset="-122"/>
            </a:endParaRPr>
          </a:p>
        </p:txBody>
      </p:sp>
      <p:sp>
        <p:nvSpPr>
          <p:cNvPr id="7" name="Rectangle 3" descr="Rectangle: Click to edit Master text styles&#10;Second level&#10;Third level&#10;Fourth level&#10;Fifth level"/>
          <p:cNvSpPr txBox="1">
            <a:spLocks noChangeArrowheads="1"/>
          </p:cNvSpPr>
          <p:nvPr/>
        </p:nvSpPr>
        <p:spPr>
          <a:xfrm>
            <a:off x="234525" y="2969475"/>
            <a:ext cx="10299075" cy="2567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5pPr>
          </a:lstStyle>
          <a:p>
            <a:pPr lvl="2">
              <a:buFont typeface="Wingdings" panose="05000000000000000000" pitchFamily="2" charset="2"/>
              <a:buNone/>
            </a:pP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1 </a:t>
            </a:r>
            <a:r>
              <a:rPr lang="en-US" altLang="zh-CN" dirty="0">
                <a:solidFill>
                  <a:srgbClr val="9933FF"/>
                </a:solidFill>
                <a:latin typeface="宋体" panose="02010600030101010101" pitchFamily="2" charset="-122"/>
              </a:rPr>
              <a:t>← 5.0</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；将常数</a:t>
            </a:r>
            <a:r>
              <a:rPr lang="en-US" altLang="zh-CN" dirty="0">
                <a:solidFill>
                  <a:srgbClr val="9933FF"/>
                </a:solidFill>
                <a:latin typeface="宋体" panose="02010600030101010101" pitchFamily="2" charset="-122"/>
              </a:rPr>
              <a:t>5.0</a:t>
            </a:r>
            <a:r>
              <a:rPr lang="zh-CN" altLang="en-US" dirty="0">
                <a:solidFill>
                  <a:schemeClr val="tx1"/>
                </a:solidFill>
                <a:latin typeface="宋体" panose="02010600030101010101" pitchFamily="2" charset="-122"/>
              </a:rPr>
              <a:t>送入标量寄存器</a:t>
            </a: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1</a:t>
            </a:r>
          </a:p>
          <a:p>
            <a:pPr lvl="2">
              <a:buFont typeface="Wingdings" panose="05000000000000000000" pitchFamily="2" charset="2"/>
              <a:buNone/>
            </a:pP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2 </a:t>
            </a:r>
            <a:r>
              <a:rPr lang="en-US" altLang="zh-CN" dirty="0">
                <a:solidFill>
                  <a:srgbClr val="9933FF"/>
                </a:solidFill>
                <a:latin typeface="宋体" panose="02010600030101010101" pitchFamily="2" charset="-122"/>
              </a:rPr>
              <a:t>← 1.0</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；将常数</a:t>
            </a:r>
            <a:r>
              <a:rPr lang="en-US" altLang="zh-CN" dirty="0">
                <a:solidFill>
                  <a:srgbClr val="9933FF"/>
                </a:solidFill>
                <a:latin typeface="宋体" panose="02010600030101010101" pitchFamily="2" charset="-122"/>
              </a:rPr>
              <a:t>1.0</a:t>
            </a:r>
            <a:r>
              <a:rPr lang="zh-CN" altLang="en-US" dirty="0">
                <a:solidFill>
                  <a:schemeClr val="tx1"/>
                </a:solidFill>
                <a:latin typeface="宋体" panose="02010600030101010101" pitchFamily="2" charset="-122"/>
              </a:rPr>
              <a:t>送入标量寄存器</a:t>
            </a: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2	</a:t>
            </a:r>
            <a:endParaRPr lang="en-US" altLang="zh-CN" dirty="0">
              <a:solidFill>
                <a:srgbClr val="9933FF"/>
              </a:solidFill>
              <a:latin typeface="宋体" panose="02010600030101010101" pitchFamily="2" charset="-122"/>
            </a:endParaRPr>
          </a:p>
          <a:p>
            <a:pPr lvl="2">
              <a:buFont typeface="Wingdings" panose="05000000000000000000" pitchFamily="2" charset="2"/>
              <a:buNone/>
            </a:pPr>
            <a:r>
              <a:rPr lang="en-US" altLang="zh-CN" dirty="0">
                <a:solidFill>
                  <a:srgbClr val="9933FF"/>
                </a:solidFill>
                <a:latin typeface="宋体" panose="02010600030101010101" pitchFamily="2" charset="-122"/>
              </a:rPr>
              <a:t>VL ← N</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；在向量长度寄存器</a:t>
            </a:r>
            <a:r>
              <a:rPr lang="en-US" altLang="zh-CN" dirty="0">
                <a:solidFill>
                  <a:srgbClr val="9933FF"/>
                </a:solidFill>
                <a:latin typeface="宋体" panose="02010600030101010101" pitchFamily="2" charset="-122"/>
              </a:rPr>
              <a:t>VL</a:t>
            </a:r>
            <a:r>
              <a:rPr lang="zh-CN" altLang="en-US" dirty="0">
                <a:solidFill>
                  <a:schemeClr val="tx1"/>
                </a:solidFill>
                <a:latin typeface="宋体" panose="02010600030101010101" pitchFamily="2" charset="-122"/>
              </a:rPr>
              <a:t>中设置向量长度</a:t>
            </a:r>
            <a:r>
              <a:rPr lang="en-US" altLang="zh-CN" dirty="0">
                <a:solidFill>
                  <a:srgbClr val="9933FF"/>
                </a:solidFill>
                <a:latin typeface="宋体" panose="02010600030101010101" pitchFamily="2" charset="-122"/>
              </a:rPr>
              <a:t>N</a:t>
            </a:r>
          </a:p>
          <a:p>
            <a:pPr lvl="2">
              <a:buFont typeface="Wingdings" panose="05000000000000000000" pitchFamily="2" charset="2"/>
              <a:buNone/>
            </a:pP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0 </a:t>
            </a:r>
            <a:r>
              <a:rPr lang="en-US" altLang="zh-CN" dirty="0">
                <a:solidFill>
                  <a:srgbClr val="9933FF"/>
                </a:solidFill>
                <a:latin typeface="宋体" panose="02010600030101010101" pitchFamily="2" charset="-122"/>
              </a:rPr>
              <a:t>← B</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；从存储器中将向量</a:t>
            </a:r>
            <a:r>
              <a:rPr lang="en-US" altLang="zh-CN" dirty="0">
                <a:solidFill>
                  <a:srgbClr val="9933FF"/>
                </a:solidFill>
                <a:latin typeface="宋体" panose="02010600030101010101" pitchFamily="2" charset="-122"/>
              </a:rPr>
              <a:t>B</a:t>
            </a:r>
            <a:r>
              <a:rPr lang="zh-CN" altLang="en-US" dirty="0">
                <a:solidFill>
                  <a:schemeClr val="tx1"/>
                </a:solidFill>
                <a:latin typeface="宋体" panose="02010600030101010101" pitchFamily="2" charset="-122"/>
              </a:rPr>
              <a:t>读入向量寄存器</a:t>
            </a: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0</a:t>
            </a:r>
          </a:p>
          <a:p>
            <a:pPr lvl="2">
              <a:buFont typeface="Wingdings" panose="05000000000000000000" pitchFamily="2" charset="2"/>
              <a:buNone/>
            </a:pP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1 </a:t>
            </a:r>
            <a:r>
              <a:rPr lang="en-US" altLang="zh-CN" dirty="0">
                <a:solidFill>
                  <a:srgbClr val="9933FF"/>
                </a:solidFill>
                <a:latin typeface="宋体" panose="02010600030101010101" pitchFamily="2" charset="-122"/>
              </a:rPr>
              <a:t>← S</a:t>
            </a:r>
            <a:r>
              <a:rPr lang="en-US" altLang="zh-CN" baseline="-25000" dirty="0">
                <a:solidFill>
                  <a:srgbClr val="9933FF"/>
                </a:solidFill>
                <a:latin typeface="宋体" panose="02010600030101010101" pitchFamily="2" charset="-122"/>
              </a:rPr>
              <a:t>1 </a:t>
            </a:r>
            <a:r>
              <a:rPr lang="en-US" altLang="zh-CN" dirty="0">
                <a:solidFill>
                  <a:srgbClr val="9933FF"/>
                </a:solidFill>
                <a:latin typeface="宋体" panose="02010600030101010101" pitchFamily="2" charset="-122"/>
              </a:rPr>
              <a:t>× V</a:t>
            </a:r>
            <a:r>
              <a:rPr lang="en-US" altLang="zh-CN" baseline="-25000" dirty="0">
                <a:solidFill>
                  <a:srgbClr val="9933FF"/>
                </a:solidFill>
                <a:latin typeface="宋体" panose="02010600030101010101" pitchFamily="2" charset="-122"/>
              </a:rPr>
              <a:t>0</a:t>
            </a:r>
            <a:r>
              <a:rPr lang="en-US" altLang="zh-CN" baseline="-25000"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rgbClr val="9933FF"/>
                </a:solidFill>
                <a:latin typeface="宋体" panose="02010600030101010101" pitchFamily="2" charset="-122"/>
              </a:rPr>
              <a:t>B</a:t>
            </a:r>
            <a:r>
              <a:rPr lang="zh-CN" altLang="en-US" dirty="0">
                <a:solidFill>
                  <a:schemeClr val="tx1"/>
                </a:solidFill>
                <a:latin typeface="宋体" panose="02010600030101010101" pitchFamily="2" charset="-122"/>
              </a:rPr>
              <a:t>中的每个元素分别和常数</a:t>
            </a: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1</a:t>
            </a:r>
            <a:r>
              <a:rPr lang="zh-CN" altLang="en-US" dirty="0">
                <a:solidFill>
                  <a:schemeClr val="tx1"/>
                </a:solidFill>
                <a:latin typeface="宋体" panose="02010600030101010101" pitchFamily="2" charset="-122"/>
              </a:rPr>
              <a:t>相乘</a:t>
            </a:r>
          </a:p>
          <a:p>
            <a:pPr lvl="2">
              <a:buFont typeface="Wingdings" panose="05000000000000000000" pitchFamily="2" charset="2"/>
              <a:buNone/>
            </a:pP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2 </a:t>
            </a:r>
            <a:r>
              <a:rPr lang="en-US" altLang="zh-CN" dirty="0">
                <a:solidFill>
                  <a:srgbClr val="9933FF"/>
                </a:solidFill>
                <a:latin typeface="宋体" panose="02010600030101010101" pitchFamily="2" charset="-122"/>
              </a:rPr>
              <a:t>← S</a:t>
            </a:r>
            <a:r>
              <a:rPr lang="en-US" altLang="zh-CN" baseline="-25000" dirty="0">
                <a:solidFill>
                  <a:srgbClr val="9933FF"/>
                </a:solidFill>
                <a:latin typeface="宋体" panose="02010600030101010101" pitchFamily="2" charset="-122"/>
              </a:rPr>
              <a:t>2 </a:t>
            </a:r>
            <a:r>
              <a:rPr lang="en-US" altLang="zh-CN" dirty="0">
                <a:solidFill>
                  <a:srgbClr val="9933FF"/>
                </a:solidFill>
                <a:latin typeface="宋体" panose="02010600030101010101" pitchFamily="2" charset="-122"/>
              </a:rPr>
              <a:t>+ V</a:t>
            </a:r>
            <a:r>
              <a:rPr lang="en-US" altLang="zh-CN" baseline="-25000" dirty="0">
                <a:solidFill>
                  <a:srgbClr val="9933FF"/>
                </a:solidFill>
                <a:latin typeface="宋体" panose="02010600030101010101" pitchFamily="2" charset="-122"/>
              </a:rPr>
              <a:t>1</a:t>
            </a:r>
            <a:r>
              <a:rPr lang="en-US" altLang="zh-CN" dirty="0">
                <a:solidFill>
                  <a:srgbClr val="9933FF"/>
                </a:solidFill>
                <a:latin typeface="宋体" panose="02010600030101010101" pitchFamily="2" charset="-122"/>
              </a:rPr>
              <a:t>	</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1</a:t>
            </a:r>
            <a:r>
              <a:rPr lang="zh-CN" altLang="en-US" dirty="0">
                <a:solidFill>
                  <a:schemeClr val="tx1"/>
                </a:solidFill>
                <a:latin typeface="宋体" panose="02010600030101010101" pitchFamily="2" charset="-122"/>
              </a:rPr>
              <a:t>中的每个元素分别和常数</a:t>
            </a:r>
            <a:r>
              <a:rPr lang="en-US" altLang="zh-CN" dirty="0">
                <a:solidFill>
                  <a:srgbClr val="9933FF"/>
                </a:solidFill>
                <a:latin typeface="宋体" panose="02010600030101010101" pitchFamily="2" charset="-122"/>
              </a:rPr>
              <a:t>S</a:t>
            </a:r>
            <a:r>
              <a:rPr lang="en-US" altLang="zh-CN" baseline="-25000" dirty="0">
                <a:solidFill>
                  <a:srgbClr val="9933FF"/>
                </a:solidFill>
                <a:latin typeface="宋体" panose="02010600030101010101" pitchFamily="2" charset="-122"/>
              </a:rPr>
              <a:t>2</a:t>
            </a:r>
            <a:r>
              <a:rPr lang="zh-CN" altLang="en-US" dirty="0">
                <a:solidFill>
                  <a:schemeClr val="tx1"/>
                </a:solidFill>
                <a:latin typeface="宋体" panose="02010600030101010101" pitchFamily="2" charset="-122"/>
              </a:rPr>
              <a:t>相加</a:t>
            </a:r>
          </a:p>
          <a:p>
            <a:pPr lvl="2">
              <a:buFont typeface="Wingdings" panose="05000000000000000000" pitchFamily="2" charset="2"/>
              <a:buNone/>
            </a:pPr>
            <a:r>
              <a:rPr lang="en-US" altLang="zh-CN" dirty="0">
                <a:solidFill>
                  <a:srgbClr val="9933FF"/>
                </a:solidFill>
                <a:latin typeface="宋体" panose="02010600030101010101" pitchFamily="2" charset="-122"/>
              </a:rPr>
              <a:t>A ← V</a:t>
            </a:r>
            <a:r>
              <a:rPr lang="en-US" altLang="zh-CN" baseline="-25000" dirty="0">
                <a:solidFill>
                  <a:srgbClr val="9933FF"/>
                </a:solidFill>
                <a:latin typeface="宋体" panose="02010600030101010101" pitchFamily="2" charset="-122"/>
              </a:rPr>
              <a:t>2</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；将计算结果从向量寄存器</a:t>
            </a:r>
            <a:r>
              <a:rPr lang="en-US" altLang="zh-CN" dirty="0">
                <a:solidFill>
                  <a:srgbClr val="9933FF"/>
                </a:solidFill>
                <a:latin typeface="宋体" panose="02010600030101010101" pitchFamily="2" charset="-122"/>
              </a:rPr>
              <a:t>V</a:t>
            </a:r>
            <a:r>
              <a:rPr lang="en-US" altLang="zh-CN" baseline="-25000" dirty="0">
                <a:solidFill>
                  <a:srgbClr val="9933FF"/>
                </a:solidFill>
                <a:latin typeface="宋体" panose="02010600030101010101" pitchFamily="2" charset="-122"/>
              </a:rPr>
              <a:t>2</a:t>
            </a:r>
            <a:r>
              <a:rPr lang="zh-CN" altLang="en-US" dirty="0">
                <a:solidFill>
                  <a:schemeClr val="tx1"/>
                </a:solidFill>
                <a:latin typeface="宋体" panose="02010600030101010101" pitchFamily="2" charset="-122"/>
              </a:rPr>
              <a:t>存入存储器的向量</a:t>
            </a:r>
            <a:r>
              <a:rPr lang="en-US" altLang="zh-CN" dirty="0">
                <a:solidFill>
                  <a:srgbClr val="9933FF"/>
                </a:solidFill>
                <a:latin typeface="宋体" panose="02010600030101010101" pitchFamily="2" charset="-122"/>
              </a:rPr>
              <a:t>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Rectangle: Click to edit Master text styles&#10;Second level&#10;Third level&#10;Fourth level&#10;Fifth level"/>
          <p:cNvSpPr txBox="1">
            <a:spLocks noChangeArrowheads="1"/>
          </p:cNvSpPr>
          <p:nvPr/>
        </p:nvSpPr>
        <p:spPr>
          <a:xfrm>
            <a:off x="150685" y="437340"/>
            <a:ext cx="3492056" cy="3722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5pPr>
          </a:lstStyle>
          <a:p>
            <a:pPr marL="0" lvl="1" indent="-457200"/>
            <a:r>
              <a:rPr lang="zh-CN" altLang="en-US" sz="2000" dirty="0">
                <a:latin typeface="黑体" panose="02010609060101010101" pitchFamily="49" charset="-122"/>
              </a:rPr>
              <a:t>当</a:t>
            </a:r>
            <a:r>
              <a:rPr lang="en-US" altLang="zh-CN" sz="2000" i="1" dirty="0">
                <a:solidFill>
                  <a:srgbClr val="9933FF"/>
                </a:solidFill>
                <a:latin typeface="黑体" panose="02010609060101010101" pitchFamily="49" charset="-122"/>
              </a:rPr>
              <a:t>N</a:t>
            </a:r>
            <a:r>
              <a:rPr lang="en-US" altLang="zh-CN" sz="2000" dirty="0">
                <a:solidFill>
                  <a:srgbClr val="9933FF"/>
                </a:solidFill>
                <a:latin typeface="黑体" panose="02010609060101010101" pitchFamily="49" charset="-122"/>
              </a:rPr>
              <a:t> </a:t>
            </a:r>
            <a:r>
              <a:rPr lang="zh-CN" altLang="en-US" sz="2000" dirty="0">
                <a:solidFill>
                  <a:srgbClr val="9933FF"/>
                </a:solidFill>
                <a:latin typeface="黑体" panose="02010609060101010101" pitchFamily="49" charset="-122"/>
              </a:rPr>
              <a:t>＞</a:t>
            </a:r>
            <a:r>
              <a:rPr lang="en-US" altLang="zh-CN" sz="2000" dirty="0">
                <a:solidFill>
                  <a:srgbClr val="9933FF"/>
                </a:solidFill>
                <a:latin typeface="黑体" panose="02010609060101010101" pitchFamily="49" charset="-122"/>
              </a:rPr>
              <a:t>64</a:t>
            </a:r>
            <a:r>
              <a:rPr lang="zh-CN" altLang="en-US" sz="2000" dirty="0">
                <a:latin typeface="黑体" panose="02010609060101010101" pitchFamily="49" charset="-122"/>
              </a:rPr>
              <a:t>时，就需要进行分段开采。</a:t>
            </a:r>
          </a:p>
          <a:p>
            <a:pPr marL="457200" lvl="2"/>
            <a:r>
              <a:rPr lang="zh-CN" altLang="en-US" dirty="0">
                <a:latin typeface="宋体" panose="02010600030101010101" pitchFamily="2" charset="-122"/>
              </a:rPr>
              <a:t>循环次数</a:t>
            </a:r>
            <a:r>
              <a:rPr lang="en-US" altLang="zh-CN" i="1" dirty="0">
                <a:solidFill>
                  <a:srgbClr val="9933FF"/>
                </a:solidFill>
                <a:latin typeface="宋体" panose="02010600030101010101" pitchFamily="2" charset="-122"/>
              </a:rPr>
              <a:t>K</a:t>
            </a:r>
            <a:r>
              <a:rPr lang="en-US" altLang="zh-CN" dirty="0">
                <a:latin typeface="宋体" panose="02010600030101010101" pitchFamily="2" charset="-122"/>
              </a:rPr>
              <a:t> </a:t>
            </a:r>
            <a:r>
              <a:rPr lang="zh-CN" altLang="en-US" dirty="0">
                <a:latin typeface="宋体" panose="02010600030101010101" pitchFamily="2" charset="-122"/>
              </a:rPr>
              <a:t>：</a:t>
            </a:r>
          </a:p>
          <a:p>
            <a:pPr lvl="2"/>
            <a:endParaRPr lang="zh-CN" altLang="en-US" dirty="0">
              <a:latin typeface="宋体" panose="02010600030101010101" pitchFamily="2" charset="-122"/>
            </a:endParaRPr>
          </a:p>
          <a:p>
            <a:pPr lvl="2"/>
            <a:endParaRPr lang="zh-CN" altLang="en-US" dirty="0">
              <a:latin typeface="宋体" panose="02010600030101010101" pitchFamily="2" charset="-122"/>
            </a:endParaRPr>
          </a:p>
          <a:p>
            <a:pPr marL="457200" lvl="2"/>
            <a:endParaRPr lang="en-US" altLang="zh-CN" dirty="0">
              <a:latin typeface="宋体" panose="02010600030101010101" pitchFamily="2" charset="-122"/>
            </a:endParaRPr>
          </a:p>
          <a:p>
            <a:pPr marL="457200" lvl="2"/>
            <a:r>
              <a:rPr lang="zh-CN" altLang="en-US" dirty="0">
                <a:latin typeface="宋体" panose="02010600030101010101" pitchFamily="2" charset="-122"/>
              </a:rPr>
              <a:t>余数</a:t>
            </a:r>
            <a:r>
              <a:rPr lang="en-US" altLang="zh-CN" i="1" dirty="0">
                <a:solidFill>
                  <a:srgbClr val="9933FF"/>
                </a:solidFill>
                <a:latin typeface="宋体" panose="02010600030101010101" pitchFamily="2" charset="-122"/>
              </a:rPr>
              <a:t>L</a:t>
            </a:r>
            <a:r>
              <a:rPr lang="zh-CN" altLang="en-US" dirty="0">
                <a:latin typeface="宋体" panose="02010600030101010101" pitchFamily="2" charset="-122"/>
              </a:rPr>
              <a:t>： </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151" y="1518729"/>
            <a:ext cx="936625" cy="6397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145" y="3369966"/>
            <a:ext cx="1800225" cy="68421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Rectangle 3" descr="Rectangle: Click to edit Master text styles&#10;Second level&#10;Third level&#10;Fourth level&#10;Fifth level"/>
          <p:cNvSpPr txBox="1">
            <a:spLocks noChangeArrowheads="1"/>
          </p:cNvSpPr>
          <p:nvPr/>
        </p:nvSpPr>
        <p:spPr>
          <a:xfrm>
            <a:off x="3604090" y="277578"/>
            <a:ext cx="7466400" cy="3944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5pPr>
          </a:lstStyle>
          <a:p>
            <a:pPr marL="720090" lvl="2">
              <a:buFont typeface="Wingdings" panose="05000000000000000000" pitchFamily="2" charset="2"/>
              <a:buNone/>
            </a:pPr>
            <a:r>
              <a:rPr lang="en-US" altLang="zh-CN" dirty="0">
                <a:latin typeface="宋体" panose="02010600030101010101" pitchFamily="2" charset="-122"/>
              </a:rPr>
              <a:t>S</a:t>
            </a:r>
            <a:r>
              <a:rPr lang="en-US" altLang="zh-CN" baseline="-25000" dirty="0">
                <a:latin typeface="宋体" panose="02010600030101010101" pitchFamily="2" charset="-122"/>
              </a:rPr>
              <a:t>1 </a:t>
            </a:r>
            <a:r>
              <a:rPr lang="en-US" altLang="zh-CN" dirty="0">
                <a:latin typeface="宋体" panose="02010600030101010101" pitchFamily="2" charset="-122"/>
              </a:rPr>
              <a:t>← 5.0		</a:t>
            </a:r>
            <a:r>
              <a:rPr lang="zh-CN" altLang="en-US" dirty="0">
                <a:solidFill>
                  <a:schemeClr val="tx1"/>
                </a:solidFill>
                <a:latin typeface="宋体" panose="02010600030101010101" pitchFamily="2" charset="-122"/>
              </a:rPr>
              <a:t>；将常数</a:t>
            </a:r>
            <a:r>
              <a:rPr lang="en-US" altLang="zh-CN" dirty="0">
                <a:solidFill>
                  <a:schemeClr val="tx1"/>
                </a:solidFill>
                <a:latin typeface="宋体" panose="02010600030101010101" pitchFamily="2" charset="-122"/>
              </a:rPr>
              <a:t>5.0</a:t>
            </a:r>
            <a:r>
              <a:rPr lang="zh-CN" altLang="en-US" dirty="0">
                <a:solidFill>
                  <a:schemeClr val="tx1"/>
                </a:solidFill>
                <a:latin typeface="宋体" panose="02010600030101010101" pitchFamily="2" charset="-122"/>
              </a:rPr>
              <a:t>送入标量寄存器</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1</a:t>
            </a:r>
          </a:p>
          <a:p>
            <a:pPr marL="720090" lvl="2">
              <a:buFont typeface="Wingdings" panose="05000000000000000000" pitchFamily="2" charset="2"/>
              <a:buNone/>
            </a:pPr>
            <a:r>
              <a:rPr lang="en-US" altLang="zh-CN" dirty="0">
                <a:latin typeface="宋体" panose="02010600030101010101" pitchFamily="2" charset="-122"/>
              </a:rPr>
              <a:t>S</a:t>
            </a:r>
            <a:r>
              <a:rPr lang="en-US" altLang="zh-CN" baseline="-25000" dirty="0">
                <a:latin typeface="宋体" panose="02010600030101010101" pitchFamily="2" charset="-122"/>
              </a:rPr>
              <a:t>2 </a:t>
            </a:r>
            <a:r>
              <a:rPr lang="en-US" altLang="zh-CN" dirty="0">
                <a:latin typeface="宋体" panose="02010600030101010101" pitchFamily="2" charset="-122"/>
              </a:rPr>
              <a:t>← 1.0		</a:t>
            </a:r>
            <a:r>
              <a:rPr lang="zh-CN" altLang="en-US" dirty="0">
                <a:solidFill>
                  <a:schemeClr val="tx1"/>
                </a:solidFill>
                <a:latin typeface="宋体" panose="02010600030101010101" pitchFamily="2" charset="-122"/>
              </a:rPr>
              <a:t>；将常数</a:t>
            </a:r>
            <a:r>
              <a:rPr lang="en-US" altLang="zh-CN" dirty="0">
                <a:solidFill>
                  <a:schemeClr val="tx1"/>
                </a:solidFill>
                <a:latin typeface="宋体" panose="02010600030101010101" pitchFamily="2" charset="-122"/>
              </a:rPr>
              <a:t>1.0</a:t>
            </a:r>
            <a:r>
              <a:rPr lang="zh-CN" altLang="en-US" dirty="0">
                <a:solidFill>
                  <a:schemeClr val="tx1"/>
                </a:solidFill>
                <a:latin typeface="宋体" panose="02010600030101010101" pitchFamily="2" charset="-122"/>
              </a:rPr>
              <a:t>送入标量寄存器</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2</a:t>
            </a:r>
          </a:p>
          <a:p>
            <a:pPr marL="720090" lvl="2">
              <a:buFont typeface="Wingdings" panose="05000000000000000000" pitchFamily="2" charset="2"/>
              <a:buNone/>
            </a:pPr>
            <a:r>
              <a:rPr lang="en-US" altLang="zh-CN" dirty="0">
                <a:latin typeface="宋体" panose="02010600030101010101" pitchFamily="2" charset="-122"/>
              </a:rPr>
              <a:t>VL ← L   		</a:t>
            </a:r>
            <a:r>
              <a:rPr lang="zh-CN" altLang="en-US" dirty="0">
                <a:solidFill>
                  <a:schemeClr val="tx1"/>
                </a:solidFill>
                <a:latin typeface="宋体" panose="02010600030101010101" pitchFamily="2" charset="-122"/>
              </a:rPr>
              <a:t>；在向量长度寄存器</a:t>
            </a:r>
            <a:r>
              <a:rPr lang="en-US" altLang="zh-CN" dirty="0">
                <a:solidFill>
                  <a:schemeClr val="tx1"/>
                </a:solidFill>
                <a:latin typeface="宋体" panose="02010600030101010101" pitchFamily="2" charset="-122"/>
              </a:rPr>
              <a:t>VL</a:t>
            </a:r>
            <a:r>
              <a:rPr lang="zh-CN" altLang="en-US" dirty="0">
                <a:solidFill>
                  <a:schemeClr val="tx1"/>
                </a:solidFill>
                <a:latin typeface="宋体" panose="02010600030101010101" pitchFamily="2" charset="-122"/>
              </a:rPr>
              <a:t>中设置向量长度</a:t>
            </a:r>
            <a:r>
              <a:rPr lang="en-US" altLang="zh-CN" dirty="0">
                <a:solidFill>
                  <a:schemeClr val="tx1"/>
                </a:solidFill>
                <a:latin typeface="宋体" panose="02010600030101010101" pitchFamily="2" charset="-122"/>
              </a:rPr>
              <a:t>L</a:t>
            </a:r>
          </a:p>
          <a:p>
            <a:pPr marL="720090"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0 </a:t>
            </a:r>
            <a:r>
              <a:rPr lang="en-US" altLang="zh-CN" dirty="0">
                <a:latin typeface="宋体" panose="02010600030101010101" pitchFamily="2" charset="-122"/>
              </a:rPr>
              <a:t>← B    		</a:t>
            </a:r>
            <a:r>
              <a:rPr lang="zh-CN" altLang="en-US" dirty="0">
                <a:solidFill>
                  <a:schemeClr val="tx1"/>
                </a:solidFill>
                <a:latin typeface="宋体" panose="02010600030101010101" pitchFamily="2" charset="-122"/>
              </a:rPr>
              <a:t>；从存储器中将向量</a:t>
            </a:r>
            <a:r>
              <a:rPr lang="en-US" altLang="zh-CN" dirty="0">
                <a:solidFill>
                  <a:schemeClr val="tx1"/>
                </a:solidFill>
                <a:latin typeface="宋体" panose="02010600030101010101" pitchFamily="2" charset="-122"/>
              </a:rPr>
              <a:t>B[0..L-1]</a:t>
            </a:r>
            <a:r>
              <a:rPr lang="zh-CN" altLang="en-US" dirty="0">
                <a:solidFill>
                  <a:schemeClr val="tx1"/>
                </a:solidFill>
                <a:latin typeface="宋体" panose="02010600030101010101" pitchFamily="2" charset="-122"/>
              </a:rPr>
              <a:t>读入向量</a:t>
            </a:r>
          </a:p>
          <a:p>
            <a:pPr marL="720090" lvl="2">
              <a:buFont typeface="Wingdings" panose="05000000000000000000" pitchFamily="2" charset="2"/>
              <a:buNone/>
            </a:pPr>
            <a:r>
              <a:rPr lang="zh-CN" altLang="en-US" dirty="0">
                <a:solidFill>
                  <a:schemeClr val="tx1"/>
                </a:solidFill>
                <a:latin typeface="宋体" panose="02010600030101010101" pitchFamily="2" charset="-122"/>
              </a:rPr>
              <a:t>          </a:t>
            </a:r>
            <a:r>
              <a:rPr lang="en-US" altLang="zh-CN"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；寄存器</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0</a:t>
            </a:r>
          </a:p>
          <a:p>
            <a:pPr marL="720090"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1 </a:t>
            </a:r>
            <a:r>
              <a:rPr lang="en-US" altLang="zh-CN" dirty="0">
                <a:latin typeface="宋体" panose="02010600030101010101" pitchFamily="2" charset="-122"/>
              </a:rPr>
              <a:t>← S</a:t>
            </a:r>
            <a:r>
              <a:rPr lang="en-US" altLang="zh-CN" baseline="-25000" dirty="0">
                <a:latin typeface="宋体" panose="02010600030101010101" pitchFamily="2" charset="-122"/>
              </a:rPr>
              <a:t>1 </a:t>
            </a:r>
            <a:r>
              <a:rPr lang="en-US" altLang="zh-CN" dirty="0">
                <a:latin typeface="宋体" panose="02010600030101010101" pitchFamily="2" charset="-122"/>
              </a:rPr>
              <a:t>* V</a:t>
            </a:r>
            <a:r>
              <a:rPr lang="en-US" altLang="zh-CN" baseline="-25000" dirty="0">
                <a:latin typeface="宋体" panose="02010600030101010101" pitchFamily="2" charset="-122"/>
              </a:rPr>
              <a:t>0</a:t>
            </a:r>
            <a:r>
              <a:rPr lang="en-US" altLang="zh-CN" dirty="0">
                <a:latin typeface="宋体" panose="02010600030101010101" pitchFamily="2" charset="-122"/>
              </a:rPr>
              <a:t>  	</a:t>
            </a:r>
            <a:r>
              <a:rPr lang="zh-CN" altLang="en-US" dirty="0">
                <a:latin typeface="宋体" panose="02010600030101010101" pitchFamily="2" charset="-122"/>
              </a:rPr>
              <a:t>；</a:t>
            </a:r>
            <a:r>
              <a:rPr lang="zh-CN" altLang="en-US" dirty="0">
                <a:solidFill>
                  <a:schemeClr val="tx1"/>
                </a:solidFill>
                <a:latin typeface="宋体" panose="02010600030101010101" pitchFamily="2" charset="-122"/>
              </a:rPr>
              <a:t>向量</a:t>
            </a:r>
            <a:r>
              <a:rPr lang="en-US" altLang="zh-CN" dirty="0">
                <a:solidFill>
                  <a:schemeClr val="tx1"/>
                </a:solidFill>
                <a:latin typeface="宋体" panose="02010600030101010101" pitchFamily="2" charset="-122"/>
              </a:rPr>
              <a:t>B</a:t>
            </a:r>
            <a:r>
              <a:rPr lang="zh-CN" altLang="en-US" dirty="0">
                <a:solidFill>
                  <a:schemeClr val="tx1"/>
                </a:solidFill>
                <a:latin typeface="宋体" panose="02010600030101010101" pitchFamily="2" charset="-122"/>
              </a:rPr>
              <a:t>中的每个元素分别和常数</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1</a:t>
            </a:r>
            <a:r>
              <a:rPr lang="zh-CN" altLang="en-US" dirty="0">
                <a:solidFill>
                  <a:schemeClr val="tx1"/>
                </a:solidFill>
                <a:latin typeface="宋体" panose="02010600030101010101" pitchFamily="2" charset="-122"/>
              </a:rPr>
              <a:t>相乘</a:t>
            </a:r>
          </a:p>
          <a:p>
            <a:pPr marL="720090"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2 </a:t>
            </a:r>
            <a:r>
              <a:rPr lang="en-US" altLang="zh-CN" dirty="0">
                <a:latin typeface="宋体" panose="02010600030101010101" pitchFamily="2" charset="-122"/>
              </a:rPr>
              <a:t>← S</a:t>
            </a:r>
            <a:r>
              <a:rPr lang="en-US" altLang="zh-CN" baseline="-25000" dirty="0">
                <a:latin typeface="宋体" panose="02010600030101010101" pitchFamily="2" charset="-122"/>
              </a:rPr>
              <a:t>2 </a:t>
            </a:r>
            <a:r>
              <a:rPr lang="en-US" altLang="zh-CN" dirty="0">
                <a:latin typeface="宋体" panose="02010600030101010101" pitchFamily="2" charset="-122"/>
              </a:rPr>
              <a:t>+ V</a:t>
            </a:r>
            <a:r>
              <a:rPr lang="en-US" altLang="zh-CN" baseline="-25000" dirty="0">
                <a:latin typeface="宋体" panose="02010600030101010101" pitchFamily="2" charset="-122"/>
              </a:rPr>
              <a:t>1</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1</a:t>
            </a:r>
            <a:r>
              <a:rPr lang="zh-CN" altLang="en-US" dirty="0">
                <a:solidFill>
                  <a:schemeClr val="tx1"/>
                </a:solidFill>
                <a:latin typeface="宋体" panose="02010600030101010101" pitchFamily="2" charset="-122"/>
              </a:rPr>
              <a:t>中的每个元素分别和常数</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2</a:t>
            </a:r>
            <a:r>
              <a:rPr lang="zh-CN" altLang="en-US" dirty="0">
                <a:solidFill>
                  <a:schemeClr val="tx1"/>
                </a:solidFill>
                <a:latin typeface="宋体" panose="02010600030101010101" pitchFamily="2" charset="-122"/>
              </a:rPr>
              <a:t>相加</a:t>
            </a:r>
          </a:p>
          <a:p>
            <a:pPr marL="720090" lvl="2">
              <a:buFont typeface="Wingdings" panose="05000000000000000000" pitchFamily="2" charset="2"/>
              <a:buNone/>
            </a:pPr>
            <a:r>
              <a:rPr lang="en-US" altLang="zh-CN" dirty="0">
                <a:latin typeface="宋体" panose="02010600030101010101" pitchFamily="2" charset="-122"/>
              </a:rPr>
              <a:t>A ← V</a:t>
            </a:r>
            <a:r>
              <a:rPr lang="en-US" altLang="zh-CN" baseline="-25000" dirty="0">
                <a:latin typeface="宋体" panose="02010600030101010101" pitchFamily="2" charset="-122"/>
              </a:rPr>
              <a:t>2 </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；将计算结果从向量寄存器</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2</a:t>
            </a:r>
            <a:r>
              <a:rPr lang="zh-CN" altLang="en-US" dirty="0">
                <a:solidFill>
                  <a:schemeClr val="tx1"/>
                </a:solidFill>
                <a:latin typeface="宋体" panose="02010600030101010101" pitchFamily="2" charset="-122"/>
              </a:rPr>
              <a:t>存入存储器</a:t>
            </a:r>
          </a:p>
          <a:p>
            <a:pPr marL="720090" lvl="2">
              <a:buFont typeface="Wingdings" panose="05000000000000000000" pitchFamily="2" charset="2"/>
              <a:buNone/>
            </a:pPr>
            <a:r>
              <a:rPr lang="zh-CN" altLang="en-US" dirty="0">
                <a:solidFill>
                  <a:schemeClr val="tx1"/>
                </a:solidFill>
                <a:latin typeface="宋体" panose="02010600030101010101" pitchFamily="2" charset="-122"/>
              </a:rPr>
              <a:t>              </a:t>
            </a:r>
            <a:r>
              <a:rPr lang="en-US" altLang="zh-CN"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；的向量</a:t>
            </a:r>
            <a:r>
              <a:rPr lang="en-US" altLang="zh-CN" dirty="0">
                <a:solidFill>
                  <a:schemeClr val="tx1"/>
                </a:solidFill>
                <a:latin typeface="宋体" panose="02010600030101010101" pitchFamily="2" charset="-122"/>
              </a:rPr>
              <a:t>A[0..L-1]</a:t>
            </a:r>
          </a:p>
        </p:txBody>
      </p:sp>
      <p:sp>
        <p:nvSpPr>
          <p:cNvPr id="9" name="AutoShape 4"/>
          <p:cNvSpPr/>
          <p:nvPr/>
        </p:nvSpPr>
        <p:spPr bwMode="auto">
          <a:xfrm>
            <a:off x="11606399" y="909709"/>
            <a:ext cx="223662" cy="2420763"/>
          </a:xfrm>
          <a:prstGeom prst="rightBrace">
            <a:avLst>
              <a:gd name="adj1" fmla="val 72665"/>
              <a:gd name="adj2" fmla="val 50000"/>
            </a:avLst>
          </a:prstGeom>
          <a:noFill/>
          <a:ln w="9525">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endParaRPr lang="zh-CN" altLang="zh-CN">
              <a:solidFill>
                <a:srgbClr val="008000"/>
              </a:solidFill>
            </a:endParaRPr>
          </a:p>
        </p:txBody>
      </p:sp>
      <p:sp>
        <p:nvSpPr>
          <p:cNvPr id="10" name="Text Box 5"/>
          <p:cNvSpPr txBox="1">
            <a:spLocks noChangeArrowheads="1"/>
          </p:cNvSpPr>
          <p:nvPr/>
        </p:nvSpPr>
        <p:spPr bwMode="auto">
          <a:xfrm>
            <a:off x="10904480" y="1377453"/>
            <a:ext cx="1042988"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处理余</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数部分</a:t>
            </a:r>
            <a:r>
              <a:rPr lang="en-US" altLang="zh-CN" sz="2000" b="1" dirty="0">
                <a:latin typeface="宋体" panose="02010600030101010101" pitchFamily="2" charset="-122"/>
                <a:ea typeface="宋体" panose="02010600030101010101" pitchFamily="2" charset="-122"/>
              </a:rPr>
              <a:t>,</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计算</a:t>
            </a:r>
            <a:r>
              <a:rPr lang="en-US" altLang="zh-CN" sz="2000" b="1" dirty="0">
                <a:latin typeface="宋体" panose="02010600030101010101" pitchFamily="2" charset="-122"/>
                <a:ea typeface="宋体" panose="02010600030101010101" pitchFamily="2" charset="-122"/>
              </a:rPr>
              <a:t>L</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个元素 </a:t>
            </a:r>
          </a:p>
          <a:p>
            <a:pPr eaLnBrk="1" hangingPunct="1">
              <a:lnSpc>
                <a:spcPct val="100000"/>
              </a:lnSpc>
              <a:spcBef>
                <a:spcPct val="50000"/>
              </a:spcBef>
              <a:buClrTx/>
              <a:buFontTx/>
              <a:buNone/>
            </a:pPr>
            <a:endParaRPr lang="en-US" altLang="zh-CN" sz="2000" b="1" dirty="0">
              <a:latin typeface="宋体" panose="02010600030101010101" pitchFamily="2" charset="-122"/>
              <a:ea typeface="宋体" panose="02010600030101010101" pitchFamily="2" charset="-122"/>
            </a:endParaRPr>
          </a:p>
        </p:txBody>
      </p:sp>
      <p:sp>
        <p:nvSpPr>
          <p:cNvPr id="11" name="Rectangle 3" descr="Rectangle: Click to edit Master text styles&#10;Second level&#10;Third level&#10;Fourth level&#10;Fifth level"/>
          <p:cNvSpPr txBox="1">
            <a:spLocks noChangeArrowheads="1"/>
          </p:cNvSpPr>
          <p:nvPr/>
        </p:nvSpPr>
        <p:spPr>
          <a:xfrm>
            <a:off x="3247173" y="3429910"/>
            <a:ext cx="7921626" cy="33613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宋体" panose="02010600030101010101" pitchFamily="2" charset="-122"/>
                <a:ea typeface="宋体" panose="02010600030101010101" pitchFamily="2" charset="-122"/>
                <a:cs typeface="+mn-cs"/>
              </a:defRPr>
            </a:lvl5pPr>
          </a:lstStyle>
          <a:p>
            <a:pPr lvl="2">
              <a:buFont typeface="Wingdings" panose="05000000000000000000" pitchFamily="2" charset="2"/>
              <a:buNone/>
            </a:pPr>
            <a:r>
              <a:rPr lang="en-US" altLang="zh-CN" dirty="0">
                <a:latin typeface="宋体" panose="02010600030101010101" pitchFamily="2" charset="-122"/>
              </a:rPr>
              <a:t>For (I=0 to K-1)  {</a:t>
            </a:r>
          </a:p>
          <a:p>
            <a:pPr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0 </a:t>
            </a:r>
            <a:r>
              <a:rPr lang="en-US" altLang="zh-CN" dirty="0">
                <a:latin typeface="宋体" panose="02010600030101010101" pitchFamily="2" charset="-122"/>
              </a:rPr>
              <a:t>← B     	</a:t>
            </a:r>
            <a:r>
              <a:rPr lang="zh-CN" altLang="en-US" dirty="0">
                <a:solidFill>
                  <a:schemeClr val="tx1"/>
                </a:solidFill>
                <a:latin typeface="宋体" panose="02010600030101010101" pitchFamily="2" charset="-122"/>
              </a:rPr>
              <a:t>；从存储器中将向量</a:t>
            </a:r>
            <a:r>
              <a:rPr lang="en-US" altLang="zh-CN" dirty="0">
                <a:solidFill>
                  <a:schemeClr val="tx1"/>
                </a:solidFill>
                <a:latin typeface="宋体" panose="02010600030101010101" pitchFamily="2" charset="-122"/>
              </a:rPr>
              <a:t>B[L+I*64..L+I*64+63]</a:t>
            </a:r>
          </a:p>
          <a:p>
            <a:pPr lvl="2">
              <a:buFont typeface="Wingdings" panose="05000000000000000000" pitchFamily="2" charset="2"/>
              <a:buNone/>
            </a:pPr>
            <a:r>
              <a:rPr lang="en-US" altLang="zh-CN"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；读入向量寄存器</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0</a:t>
            </a:r>
          </a:p>
          <a:p>
            <a:pPr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1 </a:t>
            </a:r>
            <a:r>
              <a:rPr lang="en-US" altLang="zh-CN" dirty="0">
                <a:latin typeface="宋体" panose="02010600030101010101" pitchFamily="2" charset="-122"/>
              </a:rPr>
              <a:t>← S</a:t>
            </a:r>
            <a:r>
              <a:rPr lang="en-US" altLang="zh-CN" baseline="-25000" dirty="0">
                <a:latin typeface="宋体" panose="02010600030101010101" pitchFamily="2" charset="-122"/>
              </a:rPr>
              <a:t>1 </a:t>
            </a:r>
            <a:r>
              <a:rPr lang="en-US" altLang="zh-CN" dirty="0">
                <a:latin typeface="宋体" panose="02010600030101010101" pitchFamily="2" charset="-122"/>
              </a:rPr>
              <a:t>* V</a:t>
            </a:r>
            <a:r>
              <a:rPr lang="en-US" altLang="zh-CN" baseline="-25000" dirty="0">
                <a:latin typeface="宋体" panose="02010600030101010101" pitchFamily="2" charset="-122"/>
              </a:rPr>
              <a:t>0</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chemeClr val="tx1"/>
                </a:solidFill>
                <a:latin typeface="宋体" panose="02010600030101010101" pitchFamily="2" charset="-122"/>
              </a:rPr>
              <a:t>B</a:t>
            </a:r>
            <a:r>
              <a:rPr lang="zh-CN" altLang="en-US" dirty="0">
                <a:solidFill>
                  <a:schemeClr val="tx1"/>
                </a:solidFill>
                <a:latin typeface="宋体" panose="02010600030101010101" pitchFamily="2" charset="-122"/>
              </a:rPr>
              <a:t>中的每个元素分别和常数</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1</a:t>
            </a:r>
          </a:p>
          <a:p>
            <a:pPr lvl="2">
              <a:buFont typeface="Wingdings" panose="05000000000000000000" pitchFamily="2" charset="2"/>
              <a:buNone/>
            </a:pPr>
            <a:r>
              <a:rPr lang="en-US" altLang="zh-CN" baseline="-25000"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；相乘；</a:t>
            </a:r>
          </a:p>
          <a:p>
            <a:pPr lvl="2">
              <a:buFont typeface="Wingdings" panose="05000000000000000000" pitchFamily="2" charset="2"/>
              <a:buNone/>
            </a:pPr>
            <a:r>
              <a:rPr lang="en-US" altLang="zh-CN" dirty="0">
                <a:latin typeface="宋体" panose="02010600030101010101" pitchFamily="2" charset="-122"/>
              </a:rPr>
              <a:t>V</a:t>
            </a:r>
            <a:r>
              <a:rPr lang="en-US" altLang="zh-CN" baseline="-25000" dirty="0">
                <a:latin typeface="宋体" panose="02010600030101010101" pitchFamily="2" charset="-122"/>
              </a:rPr>
              <a:t>2 </a:t>
            </a:r>
            <a:r>
              <a:rPr lang="en-US" altLang="zh-CN" dirty="0">
                <a:latin typeface="宋体" panose="02010600030101010101" pitchFamily="2" charset="-122"/>
              </a:rPr>
              <a:t>← S</a:t>
            </a:r>
            <a:r>
              <a:rPr lang="en-US" altLang="zh-CN" baseline="-25000" dirty="0">
                <a:latin typeface="宋体" panose="02010600030101010101" pitchFamily="2" charset="-122"/>
              </a:rPr>
              <a:t>2 </a:t>
            </a:r>
            <a:r>
              <a:rPr lang="en-US" altLang="zh-CN" dirty="0">
                <a:latin typeface="宋体" panose="02010600030101010101" pitchFamily="2" charset="-122"/>
              </a:rPr>
              <a:t>+ V</a:t>
            </a:r>
            <a:r>
              <a:rPr lang="en-US" altLang="zh-CN" baseline="-25000" dirty="0">
                <a:latin typeface="宋体" panose="02010600030101010101" pitchFamily="2" charset="-122"/>
              </a:rPr>
              <a:t>1</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；向量</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1</a:t>
            </a:r>
            <a:r>
              <a:rPr lang="zh-CN" altLang="en-US" dirty="0">
                <a:solidFill>
                  <a:schemeClr val="tx1"/>
                </a:solidFill>
                <a:latin typeface="宋体" panose="02010600030101010101" pitchFamily="2" charset="-122"/>
              </a:rPr>
              <a:t>中的每个元素分别和常数</a:t>
            </a:r>
            <a:r>
              <a:rPr lang="en-US" altLang="zh-CN" dirty="0">
                <a:solidFill>
                  <a:schemeClr val="tx1"/>
                </a:solidFill>
                <a:latin typeface="宋体" panose="02010600030101010101" pitchFamily="2" charset="-122"/>
              </a:rPr>
              <a:t>S</a:t>
            </a:r>
            <a:r>
              <a:rPr lang="en-US" altLang="zh-CN" baseline="-25000" dirty="0">
                <a:solidFill>
                  <a:schemeClr val="tx1"/>
                </a:solidFill>
                <a:latin typeface="宋体" panose="02010600030101010101" pitchFamily="2" charset="-122"/>
              </a:rPr>
              <a:t>2 </a:t>
            </a:r>
          </a:p>
          <a:p>
            <a:pPr lvl="2">
              <a:buFont typeface="Wingdings" panose="05000000000000000000" pitchFamily="2" charset="2"/>
              <a:buNone/>
            </a:pPr>
            <a:r>
              <a:rPr lang="en-US" altLang="zh-CN" dirty="0">
                <a:solidFill>
                  <a:schemeClr val="tx1"/>
                </a:solidFill>
                <a:latin typeface="宋体" panose="02010600030101010101" pitchFamily="2" charset="-122"/>
              </a:rPr>
              <a:t>              	</a:t>
            </a:r>
            <a:r>
              <a:rPr lang="zh-CN" altLang="en-US" dirty="0">
                <a:solidFill>
                  <a:schemeClr val="tx1"/>
                </a:solidFill>
                <a:latin typeface="宋体" panose="02010600030101010101" pitchFamily="2" charset="-122"/>
              </a:rPr>
              <a:t>；相加</a:t>
            </a:r>
          </a:p>
          <a:p>
            <a:pPr lvl="2">
              <a:buFont typeface="Wingdings" panose="05000000000000000000" pitchFamily="2" charset="2"/>
              <a:buNone/>
            </a:pPr>
            <a:r>
              <a:rPr lang="en-US" altLang="zh-CN" dirty="0">
                <a:latin typeface="宋体" panose="02010600030101010101" pitchFamily="2" charset="-122"/>
              </a:rPr>
              <a:t>A ← V</a:t>
            </a:r>
            <a:r>
              <a:rPr lang="en-US" altLang="zh-CN" baseline="-25000" dirty="0">
                <a:latin typeface="宋体" panose="02010600030101010101" pitchFamily="2" charset="-122"/>
              </a:rPr>
              <a:t>2</a:t>
            </a:r>
            <a:r>
              <a:rPr lang="en-US" altLang="zh-CN" dirty="0">
                <a:latin typeface="宋体" panose="02010600030101010101" pitchFamily="2" charset="-122"/>
              </a:rPr>
              <a:t>        </a:t>
            </a:r>
            <a:r>
              <a:rPr lang="zh-CN" altLang="en-US" dirty="0">
                <a:solidFill>
                  <a:schemeClr val="tx1"/>
                </a:solidFill>
                <a:latin typeface="宋体" panose="02010600030101010101" pitchFamily="2" charset="-122"/>
              </a:rPr>
              <a:t>；将计算结果</a:t>
            </a:r>
            <a:r>
              <a:rPr lang="en-US" altLang="zh-CN" dirty="0">
                <a:solidFill>
                  <a:schemeClr val="tx1"/>
                </a:solidFill>
                <a:latin typeface="宋体" panose="02010600030101010101" pitchFamily="2" charset="-122"/>
              </a:rPr>
              <a:t>V</a:t>
            </a:r>
            <a:r>
              <a:rPr lang="en-US" altLang="zh-CN" baseline="-25000" dirty="0">
                <a:solidFill>
                  <a:schemeClr val="tx1"/>
                </a:solidFill>
                <a:latin typeface="宋体" panose="02010600030101010101" pitchFamily="2" charset="-122"/>
              </a:rPr>
              <a:t>2</a:t>
            </a:r>
            <a:r>
              <a:rPr lang="zh-CN" altLang="en-US" dirty="0">
                <a:solidFill>
                  <a:schemeClr val="tx1"/>
                </a:solidFill>
                <a:latin typeface="宋体" panose="02010600030101010101" pitchFamily="2" charset="-122"/>
              </a:rPr>
              <a:t>存入存储器的向量</a:t>
            </a:r>
          </a:p>
          <a:p>
            <a:pPr lvl="2">
              <a:buFont typeface="Wingdings" panose="05000000000000000000" pitchFamily="2" charset="2"/>
              <a:buNone/>
            </a:pPr>
            <a:r>
              <a:rPr lang="zh-CN" altLang="en-US" dirty="0">
                <a:solidFill>
                  <a:schemeClr val="tx1"/>
                </a:solidFill>
                <a:latin typeface="宋体" panose="02010600030101010101" pitchFamily="2" charset="-122"/>
              </a:rPr>
              <a:t>               ； </a:t>
            </a:r>
            <a:r>
              <a:rPr lang="en-US" altLang="zh-CN" dirty="0">
                <a:solidFill>
                  <a:schemeClr val="tx1"/>
                </a:solidFill>
                <a:latin typeface="宋体" panose="02010600030101010101" pitchFamily="2" charset="-122"/>
              </a:rPr>
              <a:t>A[L+I*64… L+I*64+63]</a:t>
            </a:r>
          </a:p>
          <a:p>
            <a:pPr lvl="2">
              <a:buFont typeface="Wingdings" panose="05000000000000000000" pitchFamily="2" charset="2"/>
              <a:buNone/>
            </a:pPr>
            <a:r>
              <a:rPr lang="en-US" altLang="zh-CN" dirty="0">
                <a:latin typeface="宋体" panose="02010600030101010101" pitchFamily="2" charset="-122"/>
              </a:rPr>
              <a:t>}</a:t>
            </a:r>
          </a:p>
        </p:txBody>
      </p:sp>
      <p:sp>
        <p:nvSpPr>
          <p:cNvPr id="12" name="AutoShape 4"/>
          <p:cNvSpPr/>
          <p:nvPr/>
        </p:nvSpPr>
        <p:spPr bwMode="auto">
          <a:xfrm>
            <a:off x="11606399" y="3712072"/>
            <a:ext cx="288925" cy="3079193"/>
          </a:xfrm>
          <a:prstGeom prst="rightBrace">
            <a:avLst>
              <a:gd name="adj1" fmla="val 93452"/>
              <a:gd name="adj2" fmla="val 50000"/>
            </a:avLst>
          </a:prstGeom>
          <a:noFill/>
          <a:ln w="9525">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3" name="Text Box 5"/>
          <p:cNvSpPr txBox="1">
            <a:spLocks noChangeArrowheads="1"/>
          </p:cNvSpPr>
          <p:nvPr/>
        </p:nvSpPr>
        <p:spPr bwMode="auto">
          <a:xfrm>
            <a:off x="10706836" y="4655110"/>
            <a:ext cx="863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eaLnBrk="0" hangingPunct="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lnSpc>
                <a:spcPct val="11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eaLnBrk="0" hangingPunct="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循环</a:t>
            </a:r>
          </a:p>
          <a:p>
            <a:pPr eaLnBrk="1" hangingPunct="1">
              <a:lnSpc>
                <a:spcPct val="100000"/>
              </a:lnSpc>
              <a:spcBef>
                <a:spcPct val="0"/>
              </a:spcBef>
              <a:buClrTx/>
              <a:buFontTx/>
              <a:buNone/>
            </a:pPr>
            <a:r>
              <a:rPr lang="en-US" altLang="zh-CN" sz="2000" b="1" dirty="0">
                <a:latin typeface="宋体" panose="02010600030101010101" pitchFamily="2" charset="-122"/>
                <a:ea typeface="宋体" panose="02010600030101010101" pitchFamily="2" charset="-122"/>
              </a:rPr>
              <a:t>K</a:t>
            </a:r>
            <a:r>
              <a:rPr lang="zh-CN" altLang="en-US" sz="2000" b="1" dirty="0">
                <a:latin typeface="宋体" panose="02010600030101010101" pitchFamily="2" charset="-122"/>
                <a:ea typeface="宋体" panose="02010600030101010101" pitchFamily="2" charset="-122"/>
              </a:rPr>
              <a:t>次</a:t>
            </a:r>
            <a:r>
              <a:rPr lang="en-US" altLang="zh-CN" sz="2000" b="1" dirty="0">
                <a:latin typeface="宋体" panose="02010600030101010101" pitchFamily="2" charset="-122"/>
                <a:ea typeface="宋体" panose="02010600030101010101" pitchFamily="2" charset="-122"/>
              </a:rPr>
              <a:t>,</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分段</a:t>
            </a:r>
          </a:p>
          <a:p>
            <a:pPr eaLnBrk="1" hangingPunct="1">
              <a:lnSpc>
                <a:spcPct val="100000"/>
              </a:lnSpc>
              <a:spcBef>
                <a:spcPct val="0"/>
              </a:spcBef>
              <a:buClrTx/>
              <a:buFontTx/>
              <a:buNone/>
            </a:pPr>
            <a:r>
              <a:rPr lang="zh-CN" altLang="en-US" sz="2000" b="1" dirty="0">
                <a:latin typeface="宋体" panose="02010600030101010101" pitchFamily="2" charset="-122"/>
                <a:ea typeface="宋体" panose="02010600030101010101" pitchFamily="2" charset="-122"/>
              </a:rPr>
              <a:t>处理</a:t>
            </a:r>
          </a:p>
        </p:txBody>
      </p:sp>
      <p:cxnSp>
        <p:nvCxnSpPr>
          <p:cNvPr id="2" name="直接箭头连接符 1"/>
          <p:cNvCxnSpPr/>
          <p:nvPr/>
        </p:nvCxnSpPr>
        <p:spPr>
          <a:xfrm>
            <a:off x="2442845" y="1958975"/>
            <a:ext cx="1493520" cy="2096135"/>
          </a:xfrm>
          <a:prstGeom prst="straightConnector1">
            <a:avLst/>
          </a:prstGeom>
          <a:ln w="25400">
            <a:solidFill>
              <a:srgbClr val="FF0000"/>
            </a:solidFill>
            <a:tailEnd type="arrow" w="med" len="med"/>
          </a:ln>
        </p:spPr>
        <p:style>
          <a:lnRef idx="1">
            <a:schemeClr val="dk1"/>
          </a:lnRef>
          <a:fillRef idx="0">
            <a:schemeClr val="dk1"/>
          </a:fillRef>
          <a:effectRef idx="0">
            <a:schemeClr val="dk1"/>
          </a:effectRef>
          <a:fontRef idx="minor">
            <a:schemeClr val="tx1"/>
          </a:fontRef>
        </p:style>
      </p:cxnSp>
      <p:cxnSp>
        <p:nvCxnSpPr>
          <p:cNvPr id="3" name="直接箭头连接符 2"/>
          <p:cNvCxnSpPr/>
          <p:nvPr/>
        </p:nvCxnSpPr>
        <p:spPr>
          <a:xfrm flipV="1">
            <a:off x="2926715" y="2092960"/>
            <a:ext cx="987425" cy="16478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solidFill>
                  <a:srgbClr val="FF0000"/>
                </a:solidFill>
                <a:sym typeface="+mn-ea"/>
              </a:rPr>
              <a:t>影响</a:t>
            </a:r>
            <a:r>
              <a:rPr kumimoji="1" lang="zh-CN" altLang="en-US" dirty="0">
                <a:solidFill>
                  <a:srgbClr val="FF0000"/>
                </a:solidFill>
              </a:rPr>
              <a:t>向量体系结构</a:t>
            </a:r>
            <a:r>
              <a:rPr kumimoji="1" lang="zh-CN" altLang="en-US">
                <a:solidFill>
                  <a:srgbClr val="FF0000"/>
                </a:solidFill>
                <a:sym typeface="+mn-ea"/>
              </a:rPr>
              <a:t>性能</a:t>
            </a:r>
            <a:r>
              <a:rPr kumimoji="1" lang="zh-CN" altLang="en-US" dirty="0">
                <a:solidFill>
                  <a:srgbClr val="FF0000"/>
                </a:solidFill>
              </a:rPr>
              <a:t>的因素</a:t>
            </a:r>
          </a:p>
        </p:txBody>
      </p:sp>
      <p:sp>
        <p:nvSpPr>
          <p:cNvPr id="3" name="内容占位符 2"/>
          <p:cNvSpPr>
            <a:spLocks noGrp="1"/>
          </p:cNvSpPr>
          <p:nvPr>
            <p:ph sz="quarter" idx="23"/>
          </p:nvPr>
        </p:nvSpPr>
        <p:spPr>
          <a:xfrm>
            <a:off x="915035" y="1656715"/>
            <a:ext cx="9984105" cy="4422775"/>
          </a:xfrm>
        </p:spPr>
        <p:txBody>
          <a:bodyPr>
            <a:normAutofit/>
          </a:bodyPr>
          <a:lstStyle/>
          <a:p>
            <a:pPr lvl="1"/>
            <a:r>
              <a:rPr kumimoji="1" lang="zh-CN" dirty="0"/>
              <a:t>操作数向量的长度</a:t>
            </a:r>
          </a:p>
          <a:p>
            <a:pPr lvl="1"/>
            <a:r>
              <a:rPr kumimoji="1" lang="zh-CN" dirty="0">
                <a:sym typeface="+mn-ea"/>
              </a:rPr>
              <a:t>向量启动时间</a:t>
            </a:r>
            <a:endParaRPr kumimoji="1" lang="zh-CN" dirty="0"/>
          </a:p>
          <a:p>
            <a:pPr lvl="1"/>
            <a:r>
              <a:rPr kumimoji="1" lang="zh-CN" dirty="0">
                <a:sym typeface="+mn-ea"/>
              </a:rPr>
              <a:t>操作之间的</a:t>
            </a:r>
            <a:r>
              <a:rPr kumimoji="1" lang="zh-CN" dirty="0"/>
              <a:t>数据相关，是否采用链接</a:t>
            </a:r>
          </a:p>
          <a:p>
            <a:pPr lvl="1"/>
            <a:r>
              <a:rPr kumimoji="1" lang="zh-CN" dirty="0">
                <a:sym typeface="+mn-ea"/>
              </a:rPr>
              <a:t>操作之间的结构性相关，</a:t>
            </a:r>
            <a:r>
              <a:rPr kumimoji="1" lang="zh-CN" dirty="0"/>
              <a:t>发射限制，车道数量，是否采用编队</a:t>
            </a:r>
          </a:p>
          <a:p>
            <a:pPr lvl="1"/>
            <a:endParaRPr kumimoji="1" lang="zh-CN"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49</a:t>
            </a:fld>
            <a:r>
              <a:rPr lang="en-US" altLang="zh-CN"/>
              <a:t>/75</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1447800" y="599925"/>
            <a:ext cx="9296400" cy="921933"/>
          </a:xfrm>
        </p:spPr>
        <p:txBody>
          <a:bodyPr>
            <a:normAutofit/>
          </a:bodyPr>
          <a:lstStyle/>
          <a:p>
            <a:r>
              <a:rPr kumimoji="1" lang="zh-CN" altLang="en-US" sz="4000" dirty="0"/>
              <a:t>数据级并行</a:t>
            </a:r>
          </a:p>
        </p:txBody>
      </p:sp>
      <p:sp>
        <p:nvSpPr>
          <p:cNvPr id="16" name="内容占位符 15"/>
          <p:cNvSpPr>
            <a:spLocks noGrp="1"/>
          </p:cNvSpPr>
          <p:nvPr>
            <p:ph sz="quarter" idx="23"/>
          </p:nvPr>
        </p:nvSpPr>
        <p:spPr>
          <a:xfrm>
            <a:off x="1447800" y="2121780"/>
            <a:ext cx="9296400" cy="830174"/>
          </a:xfrm>
        </p:spPr>
        <p:txBody>
          <a:bodyPr/>
          <a:lstStyle/>
          <a:p>
            <a:r>
              <a:rPr kumimoji="1" lang="zh-CN" altLang="en-US" dirty="0"/>
              <a:t>思考：一个数据并行程序如何运行在</a:t>
            </a:r>
            <a:r>
              <a:rPr kumimoji="1" lang="en-US" altLang="zh-CN" dirty="0"/>
              <a:t>SISD</a:t>
            </a:r>
            <a:r>
              <a:rPr kumimoji="1" lang="zh-CN" altLang="en-US" dirty="0"/>
              <a:t>（或</a:t>
            </a:r>
            <a:r>
              <a:rPr kumimoji="1" lang="en-US" altLang="zh-CN" dirty="0"/>
              <a:t>MIMD</a:t>
            </a:r>
            <a:r>
              <a:rPr kumimoji="1" lang="zh-CN" altLang="en-US" dirty="0"/>
              <a:t>）上</a:t>
            </a:r>
            <a:r>
              <a:rPr kumimoji="1" lang="en-US" altLang="zh-CN" dirty="0"/>
              <a:t>?</a:t>
            </a:r>
          </a:p>
          <a:p>
            <a:endParaRPr kumimoji="1" lang="zh-CN" altLang="en-US" dirty="0"/>
          </a:p>
        </p:txBody>
      </p:sp>
      <p:grpSp>
        <p:nvGrpSpPr>
          <p:cNvPr id="22" name="组合 21"/>
          <p:cNvGrpSpPr/>
          <p:nvPr/>
        </p:nvGrpSpPr>
        <p:grpSpPr>
          <a:xfrm>
            <a:off x="1216084" y="2902278"/>
            <a:ext cx="4399337" cy="3013738"/>
            <a:chOff x="1215736" y="2973282"/>
            <a:chExt cx="4399337" cy="2706423"/>
          </a:xfrm>
        </p:grpSpPr>
        <p:sp>
          <p:nvSpPr>
            <p:cNvPr id="10" name="矩形 9"/>
            <p:cNvSpPr/>
            <p:nvPr/>
          </p:nvSpPr>
          <p:spPr>
            <a:xfrm>
              <a:off x="1562100" y="3861839"/>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1" name="矩形 10"/>
            <p:cNvSpPr/>
            <p:nvPr/>
          </p:nvSpPr>
          <p:spPr>
            <a:xfrm>
              <a:off x="1562100" y="4569069"/>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4" name="文本框 3"/>
            <p:cNvSpPr txBox="1"/>
            <p:nvPr/>
          </p:nvSpPr>
          <p:spPr>
            <a:xfrm>
              <a:off x="1215736" y="2973282"/>
              <a:ext cx="1607127" cy="369332"/>
            </a:xfrm>
            <a:prstGeom prst="rect">
              <a:avLst/>
            </a:prstGeom>
            <a:noFill/>
          </p:spPr>
          <p:txBody>
            <a:bodyPr wrap="square" rtlCol="0">
              <a:spAutoFit/>
            </a:bodyPr>
            <a:lstStyle/>
            <a:p>
              <a:pPr algn="ctr"/>
              <a:r>
                <a:rPr kumimoji="1" lang="en-US" altLang="zh-CN" dirty="0"/>
                <a:t>SPMD Program</a:t>
              </a:r>
              <a:endParaRPr kumimoji="1" lang="zh-CN" altLang="en-US" dirty="0"/>
            </a:p>
          </p:txBody>
        </p:sp>
        <p:sp>
          <p:nvSpPr>
            <p:cNvPr id="5" name="矩形 4"/>
            <p:cNvSpPr/>
            <p:nvPr/>
          </p:nvSpPr>
          <p:spPr>
            <a:xfrm>
              <a:off x="3009900" y="4219026"/>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7" name="矩形 16"/>
            <p:cNvSpPr/>
            <p:nvPr/>
          </p:nvSpPr>
          <p:spPr>
            <a:xfrm>
              <a:off x="3714750" y="4219025"/>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8" name="矩形 17"/>
            <p:cNvSpPr/>
            <p:nvPr/>
          </p:nvSpPr>
          <p:spPr>
            <a:xfrm>
              <a:off x="4419600" y="4219024"/>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cxnSp>
          <p:nvCxnSpPr>
            <p:cNvPr id="7" name="直线箭头连接符 6"/>
            <p:cNvCxnSpPr>
              <a:stCxn id="3" idx="3"/>
              <a:endCxn id="5" idx="1"/>
            </p:cNvCxnSpPr>
            <p:nvPr/>
          </p:nvCxnSpPr>
          <p:spPr>
            <a:xfrm flipV="1">
              <a:off x="2476500" y="4394048"/>
              <a:ext cx="533400" cy="3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1562100" y="3501656"/>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20" name="矩形 19"/>
            <p:cNvSpPr/>
            <p:nvPr/>
          </p:nvSpPr>
          <p:spPr>
            <a:xfrm>
              <a:off x="1562100" y="4926930"/>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3" name="矩形 2"/>
            <p:cNvSpPr/>
            <p:nvPr/>
          </p:nvSpPr>
          <p:spPr>
            <a:xfrm>
              <a:off x="1562100" y="4219026"/>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9" name="文本框 8"/>
            <p:cNvSpPr txBox="1"/>
            <p:nvPr/>
          </p:nvSpPr>
          <p:spPr>
            <a:xfrm>
              <a:off x="5257283" y="4199735"/>
              <a:ext cx="357790" cy="369332"/>
            </a:xfrm>
            <a:prstGeom prst="rect">
              <a:avLst/>
            </a:prstGeom>
            <a:noFill/>
          </p:spPr>
          <p:txBody>
            <a:bodyPr wrap="none" rtlCol="0">
              <a:spAutoFit/>
            </a:bodyPr>
            <a:lstStyle/>
            <a:p>
              <a:r>
                <a:rPr kumimoji="1" lang="en-US" altLang="zh-CN" dirty="0"/>
                <a:t>...</a:t>
              </a:r>
              <a:endParaRPr kumimoji="1" lang="zh-CN" altLang="en-US" dirty="0"/>
            </a:p>
          </p:txBody>
        </p:sp>
        <p:sp>
          <p:nvSpPr>
            <p:cNvPr id="21" name="文本框 20"/>
            <p:cNvSpPr txBox="1"/>
            <p:nvPr/>
          </p:nvSpPr>
          <p:spPr>
            <a:xfrm>
              <a:off x="1852010" y="5310373"/>
              <a:ext cx="357790"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14" name="组合 113"/>
          <p:cNvGrpSpPr/>
          <p:nvPr/>
        </p:nvGrpSpPr>
        <p:grpSpPr>
          <a:xfrm>
            <a:off x="6352059" y="2717612"/>
            <a:ext cx="2207962" cy="3638740"/>
            <a:chOff x="6352059" y="2717612"/>
            <a:chExt cx="2207962" cy="3638740"/>
          </a:xfrm>
        </p:grpSpPr>
        <p:sp>
          <p:nvSpPr>
            <p:cNvPr id="35" name="文本框 34"/>
            <p:cNvSpPr txBox="1"/>
            <p:nvPr/>
          </p:nvSpPr>
          <p:spPr>
            <a:xfrm>
              <a:off x="6352059" y="2717612"/>
              <a:ext cx="2207962" cy="369332"/>
            </a:xfrm>
            <a:prstGeom prst="rect">
              <a:avLst/>
            </a:prstGeom>
            <a:noFill/>
          </p:spPr>
          <p:txBody>
            <a:bodyPr wrap="square" rtlCol="0">
              <a:spAutoFit/>
            </a:bodyPr>
            <a:lstStyle/>
            <a:p>
              <a:pPr algn="ctr"/>
              <a:r>
                <a:rPr kumimoji="1" lang="en-US" altLang="zh-CN" dirty="0"/>
                <a:t>Single-core processor</a:t>
              </a:r>
              <a:endParaRPr kumimoji="1" lang="zh-CN" altLang="en-US" dirty="0"/>
            </a:p>
          </p:txBody>
        </p:sp>
        <p:grpSp>
          <p:nvGrpSpPr>
            <p:cNvPr id="84" name="组合 83"/>
            <p:cNvGrpSpPr/>
            <p:nvPr/>
          </p:nvGrpSpPr>
          <p:grpSpPr>
            <a:xfrm>
              <a:off x="6943287" y="3342614"/>
              <a:ext cx="1030410" cy="3013738"/>
              <a:chOff x="6943287" y="3342614"/>
              <a:chExt cx="1030410" cy="3013738"/>
            </a:xfrm>
          </p:grpSpPr>
          <p:grpSp>
            <p:nvGrpSpPr>
              <p:cNvPr id="75" name="组合 74"/>
              <p:cNvGrpSpPr/>
              <p:nvPr/>
            </p:nvGrpSpPr>
            <p:grpSpPr>
              <a:xfrm>
                <a:off x="6998839" y="3858232"/>
                <a:ext cx="914401" cy="2224516"/>
                <a:chOff x="6998839" y="3858232"/>
                <a:chExt cx="914401" cy="2224516"/>
              </a:xfrm>
            </p:grpSpPr>
            <p:sp>
              <p:nvSpPr>
                <p:cNvPr id="74" name="矩形 73"/>
                <p:cNvSpPr/>
                <p:nvPr/>
              </p:nvSpPr>
              <p:spPr>
                <a:xfrm>
                  <a:off x="6998839" y="3858232"/>
                  <a:ext cx="914401"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dirty="0">
                      <a:solidFill>
                        <a:sysClr val="windowText" lastClr="000000"/>
                      </a:solidFill>
                    </a:rPr>
                    <a:t>pipeline</a:t>
                  </a:r>
                  <a:endParaRPr kumimoji="1" lang="zh-CN" altLang="en-US" sz="1400" dirty="0">
                    <a:solidFill>
                      <a:sysClr val="windowText" lastClr="000000"/>
                    </a:solidFill>
                  </a:endParaRPr>
                </a:p>
              </p:txBody>
            </p:sp>
            <p:grpSp>
              <p:nvGrpSpPr>
                <p:cNvPr id="37" name="组合 36"/>
                <p:cNvGrpSpPr/>
                <p:nvPr/>
              </p:nvGrpSpPr>
              <p:grpSpPr>
                <a:xfrm>
                  <a:off x="7087725" y="4072720"/>
                  <a:ext cx="729095" cy="1615017"/>
                  <a:chOff x="6792193" y="3695286"/>
                  <a:chExt cx="729095" cy="1615017"/>
                </a:xfrm>
              </p:grpSpPr>
              <p:sp>
                <p:nvSpPr>
                  <p:cNvPr id="23" name="矩形 22"/>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24" name="矩形 23"/>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25" name="矩形 24"/>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30" name="直线箭头连接符 29"/>
                  <p:cNvCxnSpPr>
                    <a:stCxn id="24" idx="2"/>
                    <a:endCxn id="25"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线箭头连接符 27"/>
                  <p:cNvCxnSpPr>
                    <a:stCxn id="23" idx="2"/>
                    <a:endCxn id="24"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76" name="文本框 75"/>
              <p:cNvSpPr txBox="1"/>
              <p:nvPr/>
            </p:nvSpPr>
            <p:spPr>
              <a:xfrm>
                <a:off x="6943287" y="3342614"/>
                <a:ext cx="1030410"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900" dirty="0"/>
                  <a:t>(</a:t>
                </a:r>
                <a:r>
                  <a:rPr kumimoji="1" lang="en-US" altLang="zh-CN" sz="900" dirty="0" err="1"/>
                  <a:t>reg</a:t>
                </a:r>
                <a:r>
                  <a:rPr kumimoji="1" lang="en-US" altLang="zh-CN" sz="900" dirty="0"/>
                  <a:t> </a:t>
                </a:r>
                <a:r>
                  <a:rPr kumimoji="1" lang="en-US" altLang="zh-CN" sz="900" dirty="0" err="1"/>
                  <a:t>addr</a:t>
                </a:r>
                <a:r>
                  <a:rPr kumimoji="1" lang="en-US" altLang="zh-CN" sz="900" dirty="0"/>
                  <a:t>)</a:t>
                </a:r>
                <a:endParaRPr kumimoji="1" lang="zh-CN" altLang="en-US" sz="900" dirty="0"/>
              </a:p>
            </p:txBody>
          </p:sp>
          <p:cxnSp>
            <p:nvCxnSpPr>
              <p:cNvPr id="78" name="直线连接符 77"/>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83" name="直线连接符 82"/>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15" name="组合 114"/>
          <p:cNvGrpSpPr/>
          <p:nvPr/>
        </p:nvGrpSpPr>
        <p:grpSpPr>
          <a:xfrm>
            <a:off x="8826389" y="2719267"/>
            <a:ext cx="2311621" cy="3637085"/>
            <a:chOff x="8826389" y="2719267"/>
            <a:chExt cx="2311621" cy="3637085"/>
          </a:xfrm>
        </p:grpSpPr>
        <p:sp>
          <p:nvSpPr>
            <p:cNvPr id="70" name="文本框 69"/>
            <p:cNvSpPr txBox="1"/>
            <p:nvPr/>
          </p:nvSpPr>
          <p:spPr>
            <a:xfrm>
              <a:off x="8826389" y="2719267"/>
              <a:ext cx="2311621" cy="369332"/>
            </a:xfrm>
            <a:prstGeom prst="rect">
              <a:avLst/>
            </a:prstGeom>
            <a:noFill/>
          </p:spPr>
          <p:txBody>
            <a:bodyPr wrap="square" rtlCol="0">
              <a:spAutoFit/>
            </a:bodyPr>
            <a:lstStyle/>
            <a:p>
              <a:pPr algn="ctr"/>
              <a:r>
                <a:rPr kumimoji="1" lang="en-US" altLang="zh-CN" dirty="0"/>
                <a:t>Multi-core processor</a:t>
              </a:r>
              <a:endParaRPr kumimoji="1" lang="zh-CN" altLang="en-US" dirty="0"/>
            </a:p>
          </p:txBody>
        </p:sp>
        <p:grpSp>
          <p:nvGrpSpPr>
            <p:cNvPr id="113" name="组合 112"/>
            <p:cNvGrpSpPr/>
            <p:nvPr/>
          </p:nvGrpSpPr>
          <p:grpSpPr>
            <a:xfrm>
              <a:off x="9018016" y="3342614"/>
              <a:ext cx="1945997" cy="3013738"/>
              <a:chOff x="8987940" y="3282742"/>
              <a:chExt cx="1945997" cy="3013738"/>
            </a:xfrm>
          </p:grpSpPr>
          <p:grpSp>
            <p:nvGrpSpPr>
              <p:cNvPr id="85" name="组合 84"/>
              <p:cNvGrpSpPr/>
              <p:nvPr/>
            </p:nvGrpSpPr>
            <p:grpSpPr>
              <a:xfrm>
                <a:off x="8987940" y="3282742"/>
                <a:ext cx="1030410" cy="3013738"/>
                <a:chOff x="6943287" y="3342614"/>
                <a:chExt cx="1030410" cy="3013738"/>
              </a:xfrm>
            </p:grpSpPr>
            <p:grpSp>
              <p:nvGrpSpPr>
                <p:cNvPr id="86" name="组合 85"/>
                <p:cNvGrpSpPr/>
                <p:nvPr/>
              </p:nvGrpSpPr>
              <p:grpSpPr>
                <a:xfrm>
                  <a:off x="6998840" y="3858232"/>
                  <a:ext cx="914400" cy="2224516"/>
                  <a:chOff x="6998840" y="3858232"/>
                  <a:chExt cx="914400" cy="2224516"/>
                </a:xfrm>
              </p:grpSpPr>
              <p:sp>
                <p:nvSpPr>
                  <p:cNvPr id="90" name="矩形 89"/>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dirty="0">
                        <a:solidFill>
                          <a:sysClr val="windowText" lastClr="000000"/>
                        </a:solidFill>
                      </a:rPr>
                      <a:t>pipeline</a:t>
                    </a:r>
                    <a:endParaRPr kumimoji="1" lang="zh-CN" altLang="en-US" sz="1400" dirty="0">
                      <a:solidFill>
                        <a:sysClr val="windowText" lastClr="000000"/>
                      </a:solidFill>
                    </a:endParaRPr>
                  </a:p>
                </p:txBody>
              </p:sp>
              <p:grpSp>
                <p:nvGrpSpPr>
                  <p:cNvPr id="91" name="组合 90"/>
                  <p:cNvGrpSpPr/>
                  <p:nvPr/>
                </p:nvGrpSpPr>
                <p:grpSpPr>
                  <a:xfrm>
                    <a:off x="7087725" y="4072720"/>
                    <a:ext cx="729095" cy="1615017"/>
                    <a:chOff x="6792193" y="3695286"/>
                    <a:chExt cx="729095" cy="1615017"/>
                  </a:xfrm>
                </p:grpSpPr>
                <p:sp>
                  <p:nvSpPr>
                    <p:cNvPr id="92" name="矩形 91"/>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93" name="矩形 92"/>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94" name="矩形 93"/>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95" name="直线箭头连接符 94"/>
                    <p:cNvCxnSpPr>
                      <a:stCxn id="92" idx="2"/>
                      <a:endCxn id="93"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直线箭头连接符 95"/>
                    <p:cNvCxnSpPr>
                      <a:stCxn id="93" idx="2"/>
                      <a:endCxn id="94"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直线箭头连接符 96"/>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线箭头连接符 97"/>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87" name="文本框 86"/>
                <p:cNvSpPr txBox="1"/>
                <p:nvPr/>
              </p:nvSpPr>
              <p:spPr>
                <a:xfrm>
                  <a:off x="6943287" y="3342614"/>
                  <a:ext cx="1030410"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900" dirty="0"/>
                    <a:t>(</a:t>
                  </a:r>
                  <a:r>
                    <a:rPr kumimoji="1" lang="en-US" altLang="zh-CN" sz="900" dirty="0" err="1"/>
                    <a:t>reg</a:t>
                  </a:r>
                  <a:r>
                    <a:rPr kumimoji="1" lang="en-US" altLang="zh-CN" sz="900" dirty="0"/>
                    <a:t> </a:t>
                  </a:r>
                  <a:r>
                    <a:rPr kumimoji="1" lang="en-US" altLang="zh-CN" sz="900" dirty="0" err="1"/>
                    <a:t>addr</a:t>
                  </a:r>
                  <a:r>
                    <a:rPr kumimoji="1" lang="en-US" altLang="zh-CN" sz="900" dirty="0"/>
                    <a:t>)</a:t>
                  </a:r>
                  <a:endParaRPr kumimoji="1" lang="zh-CN" altLang="en-US" sz="900" dirty="0"/>
                </a:p>
              </p:txBody>
            </p:sp>
            <p:cxnSp>
              <p:nvCxnSpPr>
                <p:cNvPr id="88" name="直线连接符 87"/>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89" name="直线连接符 88"/>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9903527" y="3282742"/>
                <a:ext cx="1030410" cy="3013738"/>
                <a:chOff x="6943287" y="3342614"/>
                <a:chExt cx="1030410" cy="3013738"/>
              </a:xfrm>
            </p:grpSpPr>
            <p:grpSp>
              <p:nvGrpSpPr>
                <p:cNvPr id="100" name="组合 99"/>
                <p:cNvGrpSpPr/>
                <p:nvPr/>
              </p:nvGrpSpPr>
              <p:grpSpPr>
                <a:xfrm>
                  <a:off x="6998840" y="3858232"/>
                  <a:ext cx="914400" cy="2224516"/>
                  <a:chOff x="6998840" y="3858232"/>
                  <a:chExt cx="914400" cy="2224516"/>
                </a:xfrm>
              </p:grpSpPr>
              <p:sp>
                <p:nvSpPr>
                  <p:cNvPr id="104" name="矩形 103"/>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dirty="0">
                        <a:solidFill>
                          <a:sysClr val="windowText" lastClr="000000"/>
                        </a:solidFill>
                      </a:rPr>
                      <a:t>pipeline</a:t>
                    </a:r>
                    <a:endParaRPr kumimoji="1" lang="zh-CN" altLang="en-US" sz="1400" dirty="0">
                      <a:solidFill>
                        <a:sysClr val="windowText" lastClr="000000"/>
                      </a:solidFill>
                    </a:endParaRPr>
                  </a:p>
                </p:txBody>
              </p:sp>
              <p:grpSp>
                <p:nvGrpSpPr>
                  <p:cNvPr id="105" name="组合 104"/>
                  <p:cNvGrpSpPr/>
                  <p:nvPr/>
                </p:nvGrpSpPr>
                <p:grpSpPr>
                  <a:xfrm>
                    <a:off x="7087725" y="4072720"/>
                    <a:ext cx="729095" cy="1615017"/>
                    <a:chOff x="6792193" y="3695286"/>
                    <a:chExt cx="729095" cy="1615017"/>
                  </a:xfrm>
                </p:grpSpPr>
                <p:sp>
                  <p:nvSpPr>
                    <p:cNvPr id="106" name="矩形 105"/>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07" name="矩形 106"/>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08" name="矩形 107"/>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109" name="直线箭头连接符 108"/>
                    <p:cNvCxnSpPr>
                      <a:stCxn id="106" idx="2"/>
                      <a:endCxn id="107"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直线箭头连接符 109"/>
                    <p:cNvCxnSpPr>
                      <a:stCxn id="107" idx="2"/>
                      <a:endCxn id="108"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线箭头连接符 110"/>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直线箭头连接符 111"/>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101" name="文本框 100"/>
                <p:cNvSpPr txBox="1"/>
                <p:nvPr/>
              </p:nvSpPr>
              <p:spPr>
                <a:xfrm>
                  <a:off x="6943287" y="3342614"/>
                  <a:ext cx="1030410"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900" dirty="0"/>
                    <a:t>(</a:t>
                  </a:r>
                  <a:r>
                    <a:rPr kumimoji="1" lang="en-US" altLang="zh-CN" sz="900" dirty="0" err="1"/>
                    <a:t>reg</a:t>
                  </a:r>
                  <a:r>
                    <a:rPr kumimoji="1" lang="en-US" altLang="zh-CN" sz="900" dirty="0"/>
                    <a:t> </a:t>
                  </a:r>
                  <a:r>
                    <a:rPr kumimoji="1" lang="en-US" altLang="zh-CN" sz="900" dirty="0" err="1"/>
                    <a:t>addr</a:t>
                  </a:r>
                  <a:r>
                    <a:rPr kumimoji="1" lang="en-US" altLang="zh-CN" sz="900" dirty="0"/>
                    <a:t>)</a:t>
                  </a:r>
                  <a:endParaRPr kumimoji="1" lang="zh-CN" altLang="en-US" sz="900" dirty="0"/>
                </a:p>
              </p:txBody>
            </p:sp>
            <p:cxnSp>
              <p:nvCxnSpPr>
                <p:cNvPr id="102" name="直线连接符 101"/>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103" name="直线连接符 102"/>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DF656-6C23-4B19-97D2-F5D76AFA06E7}"/>
              </a:ext>
            </a:extLst>
          </p:cNvPr>
          <p:cNvSpPr>
            <a:spLocks noGrp="1"/>
          </p:cNvSpPr>
          <p:nvPr>
            <p:ph type="title" idx="4294967295"/>
          </p:nvPr>
        </p:nvSpPr>
        <p:spPr>
          <a:xfrm>
            <a:off x="1187727" y="437352"/>
            <a:ext cx="4285421" cy="649327"/>
          </a:xfrm>
        </p:spPr>
        <p:txBody>
          <a:bodyPr>
            <a:normAutofit fontScale="90000"/>
          </a:bodyPr>
          <a:lstStyle/>
          <a:p>
            <a:r>
              <a:rPr lang="en-US" altLang="zh-CN" sz="4400" dirty="0">
                <a:latin typeface="微软雅黑" panose="020B0503020204020204" pitchFamily="34" charset="-122"/>
                <a:ea typeface="微软雅黑" panose="020B0503020204020204" pitchFamily="34" charset="-122"/>
              </a:rPr>
              <a:t>GPU</a:t>
            </a:r>
            <a:endParaRPr lang="zh-CN" altLang="en-US" sz="44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58FCC63A-4224-494D-8861-94362C983EA9}"/>
              </a:ext>
            </a:extLst>
          </p:cNvPr>
          <p:cNvSpPr>
            <a:spLocks noGrp="1"/>
          </p:cNvSpPr>
          <p:nvPr>
            <p:ph idx="4294967295"/>
          </p:nvPr>
        </p:nvSpPr>
        <p:spPr>
          <a:xfrm>
            <a:off x="808383" y="1168264"/>
            <a:ext cx="11005930" cy="4960866"/>
          </a:xfrm>
        </p:spPr>
        <p:txBody>
          <a:bodyPr>
            <a:normAutofit/>
          </a:bodyPr>
          <a:lstStyle/>
          <a:p>
            <a:r>
              <a:rPr lang="en-US" altLang="zh-CN" sz="3000" dirty="0"/>
              <a:t>GPU=Graphics Processing Unit</a:t>
            </a:r>
            <a:r>
              <a:rPr lang="zh-CN" altLang="en-US" sz="3000" dirty="0"/>
              <a:t>，图形处理器</a:t>
            </a:r>
            <a:endParaRPr lang="en-US" altLang="zh-CN" sz="3000" dirty="0"/>
          </a:p>
          <a:p>
            <a:pPr lvl="1"/>
            <a:r>
              <a:rPr lang="zh-CN" altLang="en-US" sz="2600" dirty="0"/>
              <a:t>具有极高的计算吞吐率和内存带宽</a:t>
            </a:r>
            <a:endParaRPr lang="en-US" altLang="zh-CN" sz="2600" dirty="0"/>
          </a:p>
          <a:p>
            <a:pPr lvl="1"/>
            <a:r>
              <a:rPr lang="zh-CN" altLang="en-US" sz="2600" dirty="0"/>
              <a:t>专用图形图像处理器</a:t>
            </a:r>
            <a:endParaRPr lang="en-US" altLang="zh-CN" sz="2600" dirty="0"/>
          </a:p>
          <a:p>
            <a:pPr lvl="1"/>
            <a:r>
              <a:rPr lang="zh-CN" altLang="en-US" sz="2600" dirty="0"/>
              <a:t>适合纹理图像处理</a:t>
            </a:r>
            <a:endParaRPr lang="en-US" altLang="zh-CN" sz="2600" dirty="0"/>
          </a:p>
          <a:p>
            <a:endParaRPr lang="en-US" altLang="zh-CN" sz="2800" dirty="0"/>
          </a:p>
          <a:p>
            <a:r>
              <a:rPr lang="en-US" altLang="zh-CN" sz="3000" dirty="0"/>
              <a:t>GPGPU=General-purpose computing on GPUs</a:t>
            </a:r>
            <a:r>
              <a:rPr lang="zh-CN" altLang="en-US" sz="3000" dirty="0"/>
              <a:t>，通用图形处理器</a:t>
            </a:r>
            <a:endParaRPr lang="en-US" altLang="zh-CN" sz="3000" dirty="0"/>
          </a:p>
          <a:p>
            <a:pPr lvl="1"/>
            <a:r>
              <a:rPr lang="zh-CN" altLang="en-US" sz="2600" dirty="0"/>
              <a:t>可进行通用计算编程：例如</a:t>
            </a:r>
            <a:r>
              <a:rPr lang="en-US" altLang="zh-CN" sz="2600" dirty="0"/>
              <a:t>CUDA,</a:t>
            </a:r>
            <a:r>
              <a:rPr lang="zh-CN" altLang="en-US" sz="2600" dirty="0"/>
              <a:t> </a:t>
            </a:r>
            <a:r>
              <a:rPr lang="en-US" altLang="zh-CN" sz="2600" dirty="0"/>
              <a:t>OpenCL</a:t>
            </a:r>
          </a:p>
          <a:p>
            <a:pPr lvl="1"/>
            <a:r>
              <a:rPr lang="zh-CN" altLang="en-US" sz="2600" dirty="0"/>
              <a:t>适合处理</a:t>
            </a:r>
            <a:r>
              <a:rPr lang="en-US" altLang="zh-CN" sz="2600" dirty="0"/>
              <a:t>SIMD</a:t>
            </a:r>
            <a:r>
              <a:rPr lang="zh-CN" altLang="en-US" sz="2600" dirty="0"/>
              <a:t>程序</a:t>
            </a:r>
          </a:p>
        </p:txBody>
      </p:sp>
      <p:pic>
        <p:nvPicPr>
          <p:cNvPr id="4" name="Picture 3" descr="ReconstructionsFromPixels">
            <a:extLst>
              <a:ext uri="{FF2B5EF4-FFF2-40B4-BE49-F238E27FC236}">
                <a16:creationId xmlns:a16="http://schemas.microsoft.com/office/drawing/2014/main" id="{F114FF05-EFE0-4DF5-AD3F-EE8D8B560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722" y="4523692"/>
            <a:ext cx="6712226" cy="216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133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B80DA-63C2-45B5-852F-96786FC5ED5C}"/>
              </a:ext>
            </a:extLst>
          </p:cNvPr>
          <p:cNvSpPr>
            <a:spLocks noGrp="1"/>
          </p:cNvSpPr>
          <p:nvPr>
            <p:ph type="title" idx="4294967295"/>
          </p:nvPr>
        </p:nvSpPr>
        <p:spPr>
          <a:xfrm>
            <a:off x="1214231" y="403362"/>
            <a:ext cx="4219160" cy="782708"/>
          </a:xfrm>
        </p:spPr>
        <p:txBody>
          <a:bodyPr>
            <a:normAutofit/>
          </a:bodyPr>
          <a:lstStyle/>
          <a:p>
            <a:r>
              <a:rPr lang="en-US" altLang="zh-CN" sz="4400" dirty="0"/>
              <a:t>CPU</a:t>
            </a:r>
            <a:r>
              <a:rPr lang="zh-CN" altLang="en-US" sz="4400" dirty="0"/>
              <a:t> </a:t>
            </a:r>
            <a:r>
              <a:rPr lang="en-US" altLang="zh-CN" sz="4400" dirty="0"/>
              <a:t>vs GPU</a:t>
            </a:r>
            <a:endParaRPr lang="zh-CN" altLang="en-US" sz="4400" dirty="0"/>
          </a:p>
        </p:txBody>
      </p:sp>
      <p:pic>
        <p:nvPicPr>
          <p:cNvPr id="6" name="内容占位符 5">
            <a:extLst>
              <a:ext uri="{FF2B5EF4-FFF2-40B4-BE49-F238E27FC236}">
                <a16:creationId xmlns:a16="http://schemas.microsoft.com/office/drawing/2014/main" id="{245F2E16-DA3B-494A-B3EE-43677C7AAC6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9285" y="2413975"/>
            <a:ext cx="4105198" cy="3852682"/>
          </a:xfrm>
        </p:spPr>
      </p:pic>
      <p:pic>
        <p:nvPicPr>
          <p:cNvPr id="8" name="图片 7">
            <a:extLst>
              <a:ext uri="{FF2B5EF4-FFF2-40B4-BE49-F238E27FC236}">
                <a16:creationId xmlns:a16="http://schemas.microsoft.com/office/drawing/2014/main" id="{9D2F2671-D978-48EE-81CC-A9B90CE09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849" y="2413975"/>
            <a:ext cx="4164669" cy="3852682"/>
          </a:xfrm>
          <a:prstGeom prst="rect">
            <a:avLst/>
          </a:prstGeom>
        </p:spPr>
      </p:pic>
      <p:sp>
        <p:nvSpPr>
          <p:cNvPr id="9" name="文本框 8">
            <a:extLst>
              <a:ext uri="{FF2B5EF4-FFF2-40B4-BE49-F238E27FC236}">
                <a16:creationId xmlns:a16="http://schemas.microsoft.com/office/drawing/2014/main" id="{7A8AE74D-40D7-4DD0-B005-8231E26F2288}"/>
              </a:ext>
            </a:extLst>
          </p:cNvPr>
          <p:cNvSpPr txBox="1"/>
          <p:nvPr/>
        </p:nvSpPr>
        <p:spPr>
          <a:xfrm>
            <a:off x="2069286" y="6308207"/>
            <a:ext cx="4756557" cy="369332"/>
          </a:xfrm>
          <a:prstGeom prst="rect">
            <a:avLst/>
          </a:prstGeom>
          <a:noFill/>
        </p:spPr>
        <p:txBody>
          <a:bodyPr wrap="square" rtlCol="0">
            <a:spAutoFit/>
          </a:bodyPr>
          <a:lstStyle/>
          <a:p>
            <a:r>
              <a:rPr lang="en-US" altLang="zh-CN" dirty="0"/>
              <a:t>Source:</a:t>
            </a:r>
            <a:r>
              <a:rPr lang="zh-CN" altLang="en-US" dirty="0"/>
              <a:t> </a:t>
            </a:r>
            <a:r>
              <a:rPr lang="en-US" altLang="zh-CN" dirty="0"/>
              <a:t>CUDA</a:t>
            </a:r>
            <a:r>
              <a:rPr lang="zh-CN" altLang="en-US" dirty="0"/>
              <a:t> </a:t>
            </a:r>
            <a:r>
              <a:rPr lang="en-US" altLang="zh-CN" dirty="0"/>
              <a:t>C++</a:t>
            </a:r>
            <a:r>
              <a:rPr lang="zh-CN" altLang="en-US" dirty="0"/>
              <a:t> </a:t>
            </a:r>
            <a:r>
              <a:rPr lang="en-US" altLang="zh-CN" dirty="0"/>
              <a:t>Programming</a:t>
            </a:r>
            <a:r>
              <a:rPr lang="zh-CN" altLang="en-US" dirty="0"/>
              <a:t> </a:t>
            </a:r>
            <a:r>
              <a:rPr lang="en-US" altLang="zh-CN" dirty="0"/>
              <a:t>Guide</a:t>
            </a:r>
            <a:endParaRPr lang="zh-CN" altLang="en-US" dirty="0"/>
          </a:p>
        </p:txBody>
      </p:sp>
      <p:sp>
        <p:nvSpPr>
          <p:cNvPr id="10" name="内容占位符 2">
            <a:extLst>
              <a:ext uri="{FF2B5EF4-FFF2-40B4-BE49-F238E27FC236}">
                <a16:creationId xmlns:a16="http://schemas.microsoft.com/office/drawing/2014/main" id="{4BFE8470-48FD-4EA7-91EE-988165CB28DD}"/>
              </a:ext>
            </a:extLst>
          </p:cNvPr>
          <p:cNvSpPr txBox="1">
            <a:spLocks/>
          </p:cNvSpPr>
          <p:nvPr/>
        </p:nvSpPr>
        <p:spPr>
          <a:xfrm>
            <a:off x="2152650" y="1404851"/>
            <a:ext cx="7886700" cy="4772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rial" panose="020B0604020202020204" pitchFamily="34" charset="0"/>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rial" panose="020B0604020202020204" pitchFamily="34" charset="0"/>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多核 </a:t>
            </a:r>
            <a:r>
              <a:rPr lang="en-US" altLang="zh-CN" dirty="0"/>
              <a:t>vs </a:t>
            </a:r>
            <a:r>
              <a:rPr lang="zh-CN" altLang="en-US" dirty="0"/>
              <a:t>众核：几个核 </a:t>
            </a:r>
            <a:r>
              <a:rPr lang="en-US" altLang="zh-CN" dirty="0"/>
              <a:t>vs </a:t>
            </a:r>
            <a:r>
              <a:rPr lang="zh-CN" altLang="en-US" dirty="0"/>
              <a:t>上千个核</a:t>
            </a:r>
            <a:endParaRPr lang="en-US" altLang="zh-CN" dirty="0"/>
          </a:p>
          <a:p>
            <a:r>
              <a:rPr lang="en-US" altLang="zh-CN" dirty="0"/>
              <a:t>GPU</a:t>
            </a:r>
            <a:r>
              <a:rPr lang="zh-CN" altLang="en-US" dirty="0"/>
              <a:t>将芯片中更多的晶体管用于计算</a:t>
            </a:r>
          </a:p>
        </p:txBody>
      </p:sp>
      <p:sp>
        <p:nvSpPr>
          <p:cNvPr id="3" name="灯片编号占位符 2">
            <a:extLst>
              <a:ext uri="{FF2B5EF4-FFF2-40B4-BE49-F238E27FC236}">
                <a16:creationId xmlns:a16="http://schemas.microsoft.com/office/drawing/2014/main" id="{D7CBD452-9A8A-4A27-BDB1-E046A190370C}"/>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51</a:t>
            </a:fld>
            <a:endParaRPr lang="zh-CN" altLang="en-US"/>
          </a:p>
        </p:txBody>
      </p:sp>
    </p:spTree>
    <p:extLst>
      <p:ext uri="{BB962C8B-B14F-4D97-AF65-F5344CB8AC3E}">
        <p14:creationId xmlns:p14="http://schemas.microsoft.com/office/powerpoint/2010/main" val="699028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F37F5-F4F8-916E-8680-8DEB5D3ECB63}"/>
              </a:ext>
            </a:extLst>
          </p:cNvPr>
          <p:cNvSpPr>
            <a:spLocks noGrp="1"/>
          </p:cNvSpPr>
          <p:nvPr>
            <p:ph type="title" idx="4294967295"/>
          </p:nvPr>
        </p:nvSpPr>
        <p:spPr>
          <a:xfrm>
            <a:off x="1172818" y="246857"/>
            <a:ext cx="4363488" cy="687250"/>
          </a:xfrm>
        </p:spPr>
        <p:txBody>
          <a:bodyPr>
            <a:normAutofit/>
          </a:bodyPr>
          <a:lstStyle/>
          <a:p>
            <a:r>
              <a:rPr lang="en-US" altLang="zh-CN" sz="4000" dirty="0">
                <a:latin typeface="微软雅黑" panose="020B0503020204020204" pitchFamily="34" charset="-122"/>
                <a:ea typeface="微软雅黑" panose="020B0503020204020204" pitchFamily="34" charset="-122"/>
              </a:rPr>
              <a:t>GPU</a:t>
            </a:r>
            <a:r>
              <a:rPr lang="zh-CN" altLang="en-US" sz="4000" dirty="0">
                <a:latin typeface="微软雅黑" panose="020B0503020204020204" pitchFamily="34" charset="-122"/>
                <a:ea typeface="微软雅黑" panose="020B0503020204020204" pitchFamily="34" charset="-122"/>
              </a:rPr>
              <a:t>处理模式</a:t>
            </a:r>
          </a:p>
        </p:txBody>
      </p:sp>
      <p:sp>
        <p:nvSpPr>
          <p:cNvPr id="3" name="内容占位符 2">
            <a:extLst>
              <a:ext uri="{FF2B5EF4-FFF2-40B4-BE49-F238E27FC236}">
                <a16:creationId xmlns:a16="http://schemas.microsoft.com/office/drawing/2014/main" id="{73913271-A43C-0EC2-6CE9-FFC67F3B0DF2}"/>
              </a:ext>
            </a:extLst>
          </p:cNvPr>
          <p:cNvSpPr>
            <a:spLocks noGrp="1"/>
          </p:cNvSpPr>
          <p:nvPr>
            <p:ph idx="4294967295"/>
          </p:nvPr>
        </p:nvSpPr>
        <p:spPr>
          <a:xfrm>
            <a:off x="1414169" y="1241249"/>
            <a:ext cx="4861891" cy="687250"/>
          </a:xfrm>
        </p:spPr>
        <p:txBody>
          <a:bodyPr>
            <a:normAutofit/>
          </a:bodyPr>
          <a:lstStyle/>
          <a:p>
            <a:r>
              <a:rPr lang="zh-CN" altLang="en-US" sz="2800" dirty="0"/>
              <a:t>流水线 </a:t>
            </a:r>
            <a:r>
              <a:rPr lang="en-US" altLang="zh-CN" sz="2800" dirty="0"/>
              <a:t>vs </a:t>
            </a:r>
            <a:r>
              <a:rPr lang="zh-CN" altLang="en-US" sz="2800" dirty="0"/>
              <a:t>并发执行</a:t>
            </a:r>
          </a:p>
        </p:txBody>
      </p:sp>
      <p:sp>
        <p:nvSpPr>
          <p:cNvPr id="4" name="灯片编号占位符 3">
            <a:extLst>
              <a:ext uri="{FF2B5EF4-FFF2-40B4-BE49-F238E27FC236}">
                <a16:creationId xmlns:a16="http://schemas.microsoft.com/office/drawing/2014/main" id="{880F9DE8-C024-FDD8-69A8-A013415909EA}"/>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52</a:t>
            </a:fld>
            <a:endParaRPr lang="zh-CN" altLang="en-US"/>
          </a:p>
        </p:txBody>
      </p:sp>
      <p:pic>
        <p:nvPicPr>
          <p:cNvPr id="5" name="Picture 5" descr="Fivestagespipeline">
            <a:extLst>
              <a:ext uri="{FF2B5EF4-FFF2-40B4-BE49-F238E27FC236}">
                <a16:creationId xmlns:a16="http://schemas.microsoft.com/office/drawing/2014/main" id="{7EB0B1F7-9C7A-4CD2-BA85-8B8DCE561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500" y="1913384"/>
            <a:ext cx="6553200" cy="1900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2">
            <a:extLst>
              <a:ext uri="{FF2B5EF4-FFF2-40B4-BE49-F238E27FC236}">
                <a16:creationId xmlns:a16="http://schemas.microsoft.com/office/drawing/2014/main" id="{EB026059-7148-FC8D-B948-83C875FB6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226" y="3926335"/>
            <a:ext cx="36734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58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40CCE-8748-5777-D547-0170AF49F161}"/>
              </a:ext>
            </a:extLst>
          </p:cNvPr>
          <p:cNvSpPr>
            <a:spLocks noGrp="1"/>
          </p:cNvSpPr>
          <p:nvPr>
            <p:ph type="title" idx="4294967295"/>
          </p:nvPr>
        </p:nvSpPr>
        <p:spPr>
          <a:xfrm>
            <a:off x="951258" y="430726"/>
            <a:ext cx="6445525" cy="768596"/>
          </a:xfrm>
        </p:spPr>
        <p:txBody>
          <a:bodyPr>
            <a:normAutofit/>
          </a:bodyPr>
          <a:lstStyle/>
          <a:p>
            <a:r>
              <a:rPr lang="en-US" altLang="zh-CN" sz="4400" dirty="0"/>
              <a:t>SPMD</a:t>
            </a:r>
            <a:r>
              <a:rPr lang="zh-CN" altLang="en-US" sz="4400" dirty="0"/>
              <a:t>编程模型</a:t>
            </a:r>
          </a:p>
        </p:txBody>
      </p:sp>
      <p:sp>
        <p:nvSpPr>
          <p:cNvPr id="3" name="内容占位符 2">
            <a:extLst>
              <a:ext uri="{FF2B5EF4-FFF2-40B4-BE49-F238E27FC236}">
                <a16:creationId xmlns:a16="http://schemas.microsoft.com/office/drawing/2014/main" id="{523E45BC-C12E-AAEA-575D-E828C06D893F}"/>
              </a:ext>
            </a:extLst>
          </p:cNvPr>
          <p:cNvSpPr>
            <a:spLocks noGrp="1"/>
          </p:cNvSpPr>
          <p:nvPr>
            <p:ph idx="4294967295"/>
          </p:nvPr>
        </p:nvSpPr>
        <p:spPr>
          <a:xfrm>
            <a:off x="1002195" y="1353793"/>
            <a:ext cx="10176014" cy="5002559"/>
          </a:xfrm>
        </p:spPr>
        <p:txBody>
          <a:bodyPr>
            <a:normAutofit/>
          </a:bodyPr>
          <a:lstStyle/>
          <a:p>
            <a:r>
              <a:rPr lang="en-US" altLang="zh-CN" sz="2800" dirty="0"/>
              <a:t>Single Program Multiple Data (SPMD)</a:t>
            </a:r>
            <a:r>
              <a:rPr lang="zh-CN" altLang="en-US" sz="2800" dirty="0"/>
              <a:t>单程序多数据</a:t>
            </a:r>
            <a:endParaRPr lang="en-US" altLang="zh-CN" sz="2800" dirty="0"/>
          </a:p>
          <a:p>
            <a:pPr marL="342900" indent="-342900">
              <a:buFont typeface="Arial" panose="020B0604020202020204" pitchFamily="34" charset="0"/>
              <a:buChar char="•"/>
            </a:pPr>
            <a:r>
              <a:rPr lang="zh-CN" altLang="en-US" sz="2400" dirty="0"/>
              <a:t>程序采用多线程的模型，而非向量指令</a:t>
            </a:r>
          </a:p>
          <a:p>
            <a:pPr marL="342900" indent="-342900">
              <a:buFont typeface="Arial" panose="020B0604020202020204" pitchFamily="34" charset="0"/>
              <a:buChar char="•"/>
            </a:pPr>
            <a:r>
              <a:rPr lang="zh-CN" altLang="en-US" sz="2400" dirty="0"/>
              <a:t>与</a:t>
            </a:r>
            <a:r>
              <a:rPr lang="en-US" altLang="zh-CN" sz="2400" dirty="0"/>
              <a:t>SIMD</a:t>
            </a:r>
            <a:r>
              <a:rPr lang="zh-CN" altLang="en-US" sz="2400" dirty="0"/>
              <a:t>编程模型不同</a:t>
            </a:r>
          </a:p>
          <a:p>
            <a:pPr marL="342900" indent="-342900">
              <a:buFont typeface="Arial" panose="020B0604020202020204" pitchFamily="34" charset="0"/>
              <a:buChar char="•"/>
            </a:pPr>
            <a:r>
              <a:rPr lang="zh-CN" altLang="en-US" sz="2400" dirty="0"/>
              <a:t>不同的进程</a:t>
            </a:r>
            <a:r>
              <a:rPr lang="en-US" altLang="zh-CN" sz="2400" dirty="0"/>
              <a:t>/</a:t>
            </a:r>
            <a:r>
              <a:rPr lang="zh-CN" altLang="en-US" sz="2400" dirty="0"/>
              <a:t>线程运行同一个程序源代码（</a:t>
            </a:r>
            <a:r>
              <a:rPr lang="en-US" altLang="zh-CN" sz="2400" dirty="0"/>
              <a:t>SP</a:t>
            </a:r>
            <a:r>
              <a:rPr lang="zh-CN" altLang="en-US" sz="2400" dirty="0"/>
              <a:t>），但是分别使用不同的输入数据进行各自的计算（</a:t>
            </a:r>
            <a:r>
              <a:rPr lang="en-US" altLang="zh-CN" sz="2400" dirty="0"/>
              <a:t>MD</a:t>
            </a:r>
            <a:r>
              <a:rPr lang="zh-CN" altLang="en-US" sz="2400" dirty="0"/>
              <a:t>）</a:t>
            </a:r>
          </a:p>
          <a:p>
            <a:pPr marL="342900" indent="-342900">
              <a:buFont typeface="Arial" panose="020B0604020202020204" pitchFamily="34" charset="0"/>
              <a:buChar char="•"/>
            </a:pPr>
            <a:r>
              <a:rPr lang="zh-CN" altLang="en-US" sz="2400" dirty="0"/>
              <a:t>不同进程</a:t>
            </a:r>
            <a:r>
              <a:rPr lang="en-US" altLang="zh-CN" sz="2400" dirty="0"/>
              <a:t>/</a:t>
            </a:r>
            <a:r>
              <a:rPr lang="zh-CN" altLang="en-US" sz="2400" dirty="0"/>
              <a:t>线程相互独立，没有执行顺序的要求</a:t>
            </a:r>
          </a:p>
          <a:p>
            <a:endParaRPr lang="zh-CN" altLang="en-US" sz="2400" dirty="0"/>
          </a:p>
          <a:p>
            <a:r>
              <a:rPr lang="zh-CN" altLang="en-US" sz="2800" dirty="0"/>
              <a:t>常用的并行编程模型多数采用</a:t>
            </a:r>
            <a:r>
              <a:rPr lang="en-US" altLang="zh-CN" sz="2800" dirty="0"/>
              <a:t>SPMD</a:t>
            </a:r>
            <a:r>
              <a:rPr lang="zh-CN" altLang="en-US" sz="2800" dirty="0"/>
              <a:t>模式</a:t>
            </a:r>
          </a:p>
          <a:p>
            <a:pPr marL="342900" indent="-342900">
              <a:buFont typeface="Arial" panose="020B0604020202020204" pitchFamily="34" charset="0"/>
              <a:buChar char="•"/>
            </a:pPr>
            <a:r>
              <a:rPr lang="zh-CN" altLang="en-US" sz="2400" dirty="0"/>
              <a:t>例如：</a:t>
            </a:r>
            <a:r>
              <a:rPr lang="en-US" altLang="zh-CN" sz="2400" dirty="0"/>
              <a:t>CUDA</a:t>
            </a:r>
            <a:r>
              <a:rPr lang="zh-CN" altLang="en-US" sz="2400" dirty="0"/>
              <a:t>，</a:t>
            </a:r>
            <a:r>
              <a:rPr lang="en-US" altLang="zh-CN" sz="2400" dirty="0"/>
              <a:t>MPI</a:t>
            </a:r>
            <a:r>
              <a:rPr lang="zh-CN" altLang="en-US" sz="2400" dirty="0"/>
              <a:t>，</a:t>
            </a:r>
            <a:r>
              <a:rPr lang="en-US" altLang="zh-CN" sz="2400" dirty="0" err="1"/>
              <a:t>openMP</a:t>
            </a:r>
            <a:endParaRPr lang="en-US" altLang="zh-CN" sz="2400"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00A0DF0-AD2D-8EBC-EF57-614F3D088FA5}"/>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53</a:t>
            </a:fld>
            <a:endParaRPr lang="zh-CN" altLang="en-US"/>
          </a:p>
        </p:txBody>
      </p:sp>
    </p:spTree>
    <p:extLst>
      <p:ext uri="{BB962C8B-B14F-4D97-AF65-F5344CB8AC3E}">
        <p14:creationId xmlns:p14="http://schemas.microsoft.com/office/powerpoint/2010/main" val="3994509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EDD14-712A-CED6-D89C-EEC3A9CB8540}"/>
              </a:ext>
            </a:extLst>
          </p:cNvPr>
          <p:cNvSpPr>
            <a:spLocks noGrp="1"/>
          </p:cNvSpPr>
          <p:nvPr>
            <p:ph type="title" idx="4294967295"/>
          </p:nvPr>
        </p:nvSpPr>
        <p:spPr>
          <a:xfrm>
            <a:off x="1108214" y="536744"/>
            <a:ext cx="5590760" cy="768596"/>
          </a:xfrm>
        </p:spPr>
        <p:txBody>
          <a:bodyPr>
            <a:normAutofit/>
          </a:bodyPr>
          <a:lstStyle/>
          <a:p>
            <a:r>
              <a:rPr lang="en-US" altLang="zh-CN" sz="4400" dirty="0"/>
              <a:t>GPU</a:t>
            </a:r>
            <a:r>
              <a:rPr lang="zh-CN" altLang="en-US" sz="4400" dirty="0"/>
              <a:t>编程模型</a:t>
            </a:r>
          </a:p>
        </p:txBody>
      </p:sp>
      <p:sp>
        <p:nvSpPr>
          <p:cNvPr id="3" name="内容占位符 2">
            <a:extLst>
              <a:ext uri="{FF2B5EF4-FFF2-40B4-BE49-F238E27FC236}">
                <a16:creationId xmlns:a16="http://schemas.microsoft.com/office/drawing/2014/main" id="{75ABFDAC-7342-C604-14E3-33AE804165B3}"/>
              </a:ext>
            </a:extLst>
          </p:cNvPr>
          <p:cNvSpPr>
            <a:spLocks noGrp="1"/>
          </p:cNvSpPr>
          <p:nvPr>
            <p:ph idx="4294967295"/>
          </p:nvPr>
        </p:nvSpPr>
        <p:spPr>
          <a:xfrm>
            <a:off x="1161223" y="1311482"/>
            <a:ext cx="10540447" cy="4791144"/>
          </a:xfrm>
        </p:spPr>
        <p:txBody>
          <a:bodyPr/>
          <a:lstStyle/>
          <a:p>
            <a:pPr marL="457200" indent="-457200">
              <a:buFont typeface="Arial" panose="020B0604020202020204" pitchFamily="34" charset="0"/>
              <a:buChar char="•"/>
            </a:pPr>
            <a:r>
              <a:rPr lang="en-US" altLang="zh-CN" sz="2800" dirty="0"/>
              <a:t>CUDA=Compute Unified Device Architecture,</a:t>
            </a:r>
            <a:r>
              <a:rPr lang="zh-CN" altLang="en-US" sz="2800" dirty="0"/>
              <a:t>统一计算设备架构</a:t>
            </a:r>
            <a:endParaRPr lang="en-US" altLang="zh-CN" sz="2800" dirty="0"/>
          </a:p>
          <a:p>
            <a:pPr marL="457200" indent="-457200">
              <a:buFont typeface="Arial" panose="020B0604020202020204" pitchFamily="34" charset="0"/>
              <a:buChar char="•"/>
            </a:pPr>
            <a:r>
              <a:rPr lang="zh-CN" altLang="en-US" sz="2800" dirty="0"/>
              <a:t>由</a:t>
            </a:r>
            <a:r>
              <a:rPr lang="en-US" altLang="zh-CN" sz="2800" dirty="0"/>
              <a:t>NVIDIA</a:t>
            </a:r>
            <a:r>
              <a:rPr lang="zh-CN" altLang="en-US" sz="2800" dirty="0"/>
              <a:t>提出的通用并行计算平台和编程模型</a:t>
            </a:r>
            <a:endParaRPr lang="en-US" altLang="zh-CN" sz="2800" dirty="0"/>
          </a:p>
          <a:p>
            <a:pPr marL="457200" indent="-457200">
              <a:buFont typeface="Arial" panose="020B0604020202020204" pitchFamily="34" charset="0"/>
              <a:buChar char="•"/>
            </a:pPr>
            <a:r>
              <a:rPr lang="en-US" altLang="zh-CN" sz="2800" dirty="0"/>
              <a:t>CUDA</a:t>
            </a:r>
            <a:r>
              <a:rPr lang="zh-CN" altLang="en-US" sz="2800" dirty="0"/>
              <a:t>软件环境使用</a:t>
            </a:r>
            <a:r>
              <a:rPr lang="en-US" altLang="zh-CN" sz="2800" dirty="0"/>
              <a:t>C++</a:t>
            </a:r>
            <a:r>
              <a:rPr lang="zh-CN" altLang="en-US" sz="2800" dirty="0"/>
              <a:t>作为高级编程语言</a:t>
            </a:r>
            <a:endParaRPr lang="en-US" altLang="zh-CN" sz="2800" dirty="0"/>
          </a:p>
          <a:p>
            <a:pPr marL="457200" indent="-457200">
              <a:buFont typeface="Arial" panose="020B0604020202020204" pitchFamily="34" charset="0"/>
              <a:buChar char="•"/>
            </a:pPr>
            <a:r>
              <a:rPr lang="zh-CN" altLang="en-US" sz="2800" dirty="0"/>
              <a:t>采用</a:t>
            </a:r>
            <a:r>
              <a:rPr lang="en-US" altLang="zh-CN" sz="2800" dirty="0"/>
              <a:t>SPMD</a:t>
            </a:r>
            <a:r>
              <a:rPr lang="zh-CN" altLang="en-US" sz="2800" dirty="0"/>
              <a:t>编程方式</a:t>
            </a:r>
            <a:endParaRPr lang="en-US" altLang="zh-CN" sz="2800" dirty="0"/>
          </a:p>
          <a:p>
            <a:endParaRPr lang="zh-CN" altLang="en-US" dirty="0"/>
          </a:p>
        </p:txBody>
      </p:sp>
      <p:sp>
        <p:nvSpPr>
          <p:cNvPr id="4" name="灯片编号占位符 3">
            <a:extLst>
              <a:ext uri="{FF2B5EF4-FFF2-40B4-BE49-F238E27FC236}">
                <a16:creationId xmlns:a16="http://schemas.microsoft.com/office/drawing/2014/main" id="{4B1397D6-72F8-6D12-0E4C-F49922104940}"/>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54</a:t>
            </a:fld>
            <a:endParaRPr lang="zh-CN" altLang="en-US"/>
          </a:p>
        </p:txBody>
      </p:sp>
    </p:spTree>
    <p:extLst>
      <p:ext uri="{BB962C8B-B14F-4D97-AF65-F5344CB8AC3E}">
        <p14:creationId xmlns:p14="http://schemas.microsoft.com/office/powerpoint/2010/main" val="761670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7B21F-3322-4B5F-97F5-FC5B6F320062}"/>
              </a:ext>
            </a:extLst>
          </p:cNvPr>
          <p:cNvSpPr>
            <a:spLocks noGrp="1"/>
          </p:cNvSpPr>
          <p:nvPr>
            <p:ph type="title" idx="4294967295"/>
          </p:nvPr>
        </p:nvSpPr>
        <p:spPr>
          <a:xfrm>
            <a:off x="868822" y="373317"/>
            <a:ext cx="3171825" cy="850248"/>
          </a:xfrm>
        </p:spPr>
        <p:txBody>
          <a:bodyPr>
            <a:normAutofit/>
          </a:bodyPr>
          <a:lstStyle/>
          <a:p>
            <a:r>
              <a:rPr lang="zh-CN" altLang="en-US" sz="4400" dirty="0"/>
              <a:t>异构编程</a:t>
            </a:r>
          </a:p>
        </p:txBody>
      </p:sp>
      <p:sp>
        <p:nvSpPr>
          <p:cNvPr id="3" name="内容占位符 2">
            <a:extLst>
              <a:ext uri="{FF2B5EF4-FFF2-40B4-BE49-F238E27FC236}">
                <a16:creationId xmlns:a16="http://schemas.microsoft.com/office/drawing/2014/main" id="{DAE66815-23C5-402F-9F67-B6236D7C9085}"/>
              </a:ext>
            </a:extLst>
          </p:cNvPr>
          <p:cNvSpPr>
            <a:spLocks noGrp="1"/>
          </p:cNvSpPr>
          <p:nvPr>
            <p:ph idx="4294967295"/>
          </p:nvPr>
        </p:nvSpPr>
        <p:spPr>
          <a:xfrm>
            <a:off x="3715880" y="1422222"/>
            <a:ext cx="3623682" cy="4772112"/>
          </a:xfrm>
        </p:spPr>
        <p:txBody>
          <a:bodyPr/>
          <a:lstStyle/>
          <a:p>
            <a:r>
              <a:rPr lang="en-US" altLang="zh-CN" dirty="0"/>
              <a:t>Host</a:t>
            </a:r>
            <a:r>
              <a:rPr lang="zh-CN" altLang="en-US" dirty="0"/>
              <a:t>：</a:t>
            </a:r>
            <a:endParaRPr lang="en-US" altLang="zh-CN" dirty="0"/>
          </a:p>
          <a:p>
            <a:pPr lvl="1"/>
            <a:r>
              <a:rPr lang="zh-CN" altLang="en-US" dirty="0"/>
              <a:t>主机</a:t>
            </a:r>
            <a:r>
              <a:rPr lang="en-US" altLang="zh-CN" dirty="0"/>
              <a:t>(CPU)</a:t>
            </a:r>
          </a:p>
          <a:p>
            <a:pPr lvl="1"/>
            <a:r>
              <a:rPr lang="zh-CN" altLang="en-US" dirty="0"/>
              <a:t>运行</a:t>
            </a:r>
            <a:r>
              <a:rPr lang="en-US" altLang="zh-CN" dirty="0"/>
              <a:t>C++</a:t>
            </a:r>
            <a:r>
              <a:rPr lang="zh-CN" altLang="en-US" dirty="0"/>
              <a:t>程序</a:t>
            </a:r>
            <a:endParaRPr lang="en-US" altLang="zh-CN" dirty="0"/>
          </a:p>
          <a:p>
            <a:r>
              <a:rPr lang="en-US" altLang="zh-CN" dirty="0"/>
              <a:t>Device</a:t>
            </a:r>
            <a:r>
              <a:rPr lang="zh-CN" altLang="en-US" dirty="0"/>
              <a:t>：</a:t>
            </a:r>
            <a:endParaRPr lang="en-US" altLang="zh-CN" dirty="0"/>
          </a:p>
          <a:p>
            <a:pPr lvl="1"/>
            <a:r>
              <a:rPr lang="zh-CN" altLang="en-US" dirty="0"/>
              <a:t>物理上分离的协处理器</a:t>
            </a:r>
            <a:r>
              <a:rPr lang="en-US" altLang="zh-CN" dirty="0"/>
              <a:t>(GPU)</a:t>
            </a:r>
          </a:p>
          <a:p>
            <a:pPr lvl="1"/>
            <a:r>
              <a:rPr lang="zh-CN" altLang="en-US" dirty="0"/>
              <a:t>运行</a:t>
            </a:r>
            <a:r>
              <a:rPr lang="en-US" altLang="zh-CN" dirty="0"/>
              <a:t>kernel</a:t>
            </a:r>
            <a:r>
              <a:rPr lang="zh-CN" altLang="en-US" dirty="0"/>
              <a:t>程序</a:t>
            </a:r>
            <a:endParaRPr lang="en-US" altLang="zh-CN" dirty="0"/>
          </a:p>
          <a:p>
            <a:pPr lvl="1"/>
            <a:r>
              <a:rPr lang="zh-CN" altLang="en-US" dirty="0"/>
              <a:t>运行</a:t>
            </a:r>
            <a:r>
              <a:rPr lang="en-US" altLang="zh-CN" dirty="0"/>
              <a:t>thread</a:t>
            </a:r>
          </a:p>
          <a:p>
            <a:pPr lvl="1"/>
            <a:r>
              <a:rPr lang="zh-CN" altLang="en-US" dirty="0"/>
              <a:t>运行</a:t>
            </a:r>
            <a:r>
              <a:rPr lang="en-US" altLang="zh-CN" dirty="0"/>
              <a:t>CUDA</a:t>
            </a:r>
            <a:r>
              <a:rPr lang="zh-CN" altLang="en-US" dirty="0"/>
              <a:t>目标代码</a:t>
            </a:r>
          </a:p>
        </p:txBody>
      </p:sp>
      <p:sp>
        <p:nvSpPr>
          <p:cNvPr id="4" name="灯片编号占位符 3">
            <a:extLst>
              <a:ext uri="{FF2B5EF4-FFF2-40B4-BE49-F238E27FC236}">
                <a16:creationId xmlns:a16="http://schemas.microsoft.com/office/drawing/2014/main" id="{5CC160BE-9BFA-4B58-8F1F-8F510D1B765B}"/>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55</a:t>
            </a:fld>
            <a:endParaRPr lang="zh-CN" altLang="en-US"/>
          </a:p>
        </p:txBody>
      </p:sp>
      <p:pic>
        <p:nvPicPr>
          <p:cNvPr id="7" name="图片 6">
            <a:extLst>
              <a:ext uri="{FF2B5EF4-FFF2-40B4-BE49-F238E27FC236}">
                <a16:creationId xmlns:a16="http://schemas.microsoft.com/office/drawing/2014/main" id="{7182BABE-C95E-4626-894E-634ABC612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901" y="77821"/>
            <a:ext cx="4070336" cy="6702357"/>
          </a:xfrm>
          <a:prstGeom prst="rect">
            <a:avLst/>
          </a:prstGeom>
        </p:spPr>
      </p:pic>
      <p:sp>
        <p:nvSpPr>
          <p:cNvPr id="8" name="文本框 7">
            <a:extLst>
              <a:ext uri="{FF2B5EF4-FFF2-40B4-BE49-F238E27FC236}">
                <a16:creationId xmlns:a16="http://schemas.microsoft.com/office/drawing/2014/main" id="{A4C4C16E-3530-4C03-84BD-3C310754F3E5}"/>
              </a:ext>
            </a:extLst>
          </p:cNvPr>
          <p:cNvSpPr txBox="1"/>
          <p:nvPr/>
        </p:nvSpPr>
        <p:spPr>
          <a:xfrm>
            <a:off x="1226402" y="6033184"/>
            <a:ext cx="4051883" cy="646331"/>
          </a:xfrm>
          <a:prstGeom prst="rect">
            <a:avLst/>
          </a:prstGeom>
          <a:noFill/>
        </p:spPr>
        <p:txBody>
          <a:bodyPr wrap="square" rtlCol="0">
            <a:spAutoFit/>
          </a:bodyPr>
          <a:lstStyle/>
          <a:p>
            <a:r>
              <a:rPr lang="en-US" altLang="zh-CN" dirty="0"/>
              <a:t>Source: CUDA C++ Programming Guide</a:t>
            </a:r>
            <a:endParaRPr lang="zh-CN" altLang="en-US" dirty="0"/>
          </a:p>
        </p:txBody>
      </p:sp>
      <p:sp>
        <p:nvSpPr>
          <p:cNvPr id="5" name="Text Box 88">
            <a:extLst>
              <a:ext uri="{FF2B5EF4-FFF2-40B4-BE49-F238E27FC236}">
                <a16:creationId xmlns:a16="http://schemas.microsoft.com/office/drawing/2014/main" id="{73B1322C-8225-0D4A-EBAE-B01F6F958313}"/>
              </a:ext>
            </a:extLst>
          </p:cNvPr>
          <p:cNvSpPr txBox="1">
            <a:spLocks noChangeArrowheads="1"/>
          </p:cNvSpPr>
          <p:nvPr/>
        </p:nvSpPr>
        <p:spPr bwMode="auto">
          <a:xfrm>
            <a:off x="302010" y="3129619"/>
            <a:ext cx="474976" cy="600075"/>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3300"/>
              </a:solidFill>
              <a:effectLst/>
              <a:uLnTx/>
              <a:uFillTx/>
              <a:latin typeface="Palatino" pitchFamily="18"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3300"/>
                </a:solidFill>
                <a:effectLst/>
                <a:uLnTx/>
                <a:uFillTx/>
                <a:latin typeface="Palatino" pitchFamily="18" charset="0"/>
                <a:cs typeface="Arial" charset="0"/>
              </a:rPr>
              <a:t>Host</a:t>
            </a:r>
          </a:p>
        </p:txBody>
      </p:sp>
      <p:sp>
        <p:nvSpPr>
          <p:cNvPr id="6" name="Text Box 57">
            <a:extLst>
              <a:ext uri="{FF2B5EF4-FFF2-40B4-BE49-F238E27FC236}">
                <a16:creationId xmlns:a16="http://schemas.microsoft.com/office/drawing/2014/main" id="{6F720AFF-0DF8-C81B-153F-68E88C1A126B}"/>
              </a:ext>
            </a:extLst>
          </p:cNvPr>
          <p:cNvSpPr txBox="1">
            <a:spLocks noChangeArrowheads="1"/>
          </p:cNvSpPr>
          <p:nvPr/>
        </p:nvSpPr>
        <p:spPr bwMode="auto">
          <a:xfrm>
            <a:off x="821196" y="2151829"/>
            <a:ext cx="2780705" cy="1656449"/>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defTabSz="914400" eaLnBrk="1" hangingPunct="1"/>
            <a:r>
              <a:rPr lang="en-US" sz="900" b="1" dirty="0">
                <a:solidFill>
                  <a:srgbClr val="003300"/>
                </a:solidFill>
                <a:latin typeface="Arial" panose="020B0604020202020204" pitchFamily="34" charset="0"/>
                <a:cs typeface="Arial" panose="020B0604020202020204" pitchFamily="34" charset="0"/>
              </a:rPr>
              <a:t>(Device) Grid</a:t>
            </a:r>
          </a:p>
        </p:txBody>
      </p:sp>
      <p:sp>
        <p:nvSpPr>
          <p:cNvPr id="9" name="Text Box 60">
            <a:extLst>
              <a:ext uri="{FF2B5EF4-FFF2-40B4-BE49-F238E27FC236}">
                <a16:creationId xmlns:a16="http://schemas.microsoft.com/office/drawing/2014/main" id="{7FD707C3-0194-E822-3AFB-67FC06E40E84}"/>
              </a:ext>
            </a:extLst>
          </p:cNvPr>
          <p:cNvSpPr txBox="1">
            <a:spLocks noChangeArrowheads="1"/>
          </p:cNvSpPr>
          <p:nvPr/>
        </p:nvSpPr>
        <p:spPr bwMode="auto">
          <a:xfrm>
            <a:off x="940184" y="3399392"/>
            <a:ext cx="2628900" cy="285750"/>
          </a:xfrm>
          <a:prstGeom prst="rect">
            <a:avLst/>
          </a:prstGeom>
          <a:solidFill>
            <a:srgbClr val="FF66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defTabSz="914400" eaLnBrk="1" hangingPunct="1"/>
            <a:r>
              <a:rPr lang="en-US" sz="750" b="1">
                <a:solidFill>
                  <a:srgbClr val="003300"/>
                </a:solidFill>
                <a:latin typeface="Arial" panose="020B0604020202020204" pitchFamily="34" charset="0"/>
                <a:cs typeface="Arial" panose="020B0604020202020204" pitchFamily="34" charset="0"/>
              </a:rPr>
              <a:t>Global</a:t>
            </a:r>
          </a:p>
          <a:p>
            <a:pPr defTabSz="914400" eaLnBrk="1" hangingPunct="1"/>
            <a:r>
              <a:rPr lang="en-US" sz="750" b="1">
                <a:solidFill>
                  <a:srgbClr val="003300"/>
                </a:solidFill>
                <a:latin typeface="Arial" panose="020B0604020202020204" pitchFamily="34" charset="0"/>
                <a:cs typeface="Arial" panose="020B0604020202020204" pitchFamily="34" charset="0"/>
              </a:rPr>
              <a:t>Memory</a:t>
            </a:r>
            <a:endParaRPr lang="en-US" sz="750">
              <a:solidFill>
                <a:srgbClr val="003300"/>
              </a:solidFill>
              <a:latin typeface="Arial" panose="020B0604020202020204" pitchFamily="34" charset="0"/>
              <a:cs typeface="Arial" panose="020B0604020202020204" pitchFamily="34" charset="0"/>
            </a:endParaRPr>
          </a:p>
        </p:txBody>
      </p:sp>
      <p:sp>
        <p:nvSpPr>
          <p:cNvPr id="10" name="Text Box 61">
            <a:extLst>
              <a:ext uri="{FF2B5EF4-FFF2-40B4-BE49-F238E27FC236}">
                <a16:creationId xmlns:a16="http://schemas.microsoft.com/office/drawing/2014/main" id="{5D71A3AF-21B1-8A75-6931-7A688849C4C1}"/>
              </a:ext>
            </a:extLst>
          </p:cNvPr>
          <p:cNvSpPr txBox="1">
            <a:spLocks noChangeArrowheads="1"/>
          </p:cNvSpPr>
          <p:nvPr/>
        </p:nvSpPr>
        <p:spPr bwMode="auto">
          <a:xfrm>
            <a:off x="868822" y="2345577"/>
            <a:ext cx="1359694" cy="932284"/>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defTabSz="914400" eaLnBrk="1" hangingPunct="1"/>
            <a:r>
              <a:rPr lang="en-US" sz="900" b="1">
                <a:solidFill>
                  <a:srgbClr val="003300"/>
                </a:solidFill>
                <a:latin typeface="Arial" panose="020B0604020202020204" pitchFamily="34" charset="0"/>
                <a:cs typeface="Arial" panose="020B0604020202020204" pitchFamily="34" charset="0"/>
              </a:rPr>
              <a:t>Block (0, 0)</a:t>
            </a:r>
          </a:p>
        </p:txBody>
      </p:sp>
      <p:sp>
        <p:nvSpPr>
          <p:cNvPr id="11" name="Text Box 63">
            <a:extLst>
              <a:ext uri="{FF2B5EF4-FFF2-40B4-BE49-F238E27FC236}">
                <a16:creationId xmlns:a16="http://schemas.microsoft.com/office/drawing/2014/main" id="{5AAA3CF5-429C-33CA-FF9F-1768D69C8775}"/>
              </a:ext>
            </a:extLst>
          </p:cNvPr>
          <p:cNvSpPr txBox="1">
            <a:spLocks noChangeArrowheads="1"/>
          </p:cNvSpPr>
          <p:nvPr/>
        </p:nvSpPr>
        <p:spPr bwMode="auto">
          <a:xfrm>
            <a:off x="924903" y="2622348"/>
            <a:ext cx="607024" cy="502817"/>
          </a:xfrm>
          <a:prstGeom prst="rect">
            <a:avLst/>
          </a:prstGeom>
          <a:solidFill>
            <a:srgbClr val="99FF66"/>
          </a:solidFill>
          <a:ln w="9525">
            <a:solidFill>
              <a:srgbClr val="969696"/>
            </a:solidFill>
            <a:miter lim="800000"/>
            <a:headEnd/>
            <a:tailEnd/>
          </a:ln>
        </p:spPr>
        <p:txBody>
          <a:bodyPr lIns="0" tIns="109728"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defTabSz="914400" eaLnBrk="1" hangingPunct="1"/>
            <a:endParaRPr lang="en-US" sz="750" b="1" dirty="0">
              <a:solidFill>
                <a:srgbClr val="003300"/>
              </a:solidFill>
              <a:latin typeface="Arial" panose="020B0604020202020204" pitchFamily="34" charset="0"/>
              <a:cs typeface="Arial" panose="020B0604020202020204" pitchFamily="34" charset="0"/>
            </a:endParaRPr>
          </a:p>
          <a:p>
            <a:pPr algn="ctr" defTabSz="914400" eaLnBrk="1" hangingPunct="1"/>
            <a:endParaRPr lang="en-US" sz="750" b="1" dirty="0">
              <a:solidFill>
                <a:srgbClr val="003300"/>
              </a:solidFill>
              <a:latin typeface="Arial" panose="020B0604020202020204" pitchFamily="34" charset="0"/>
              <a:cs typeface="Arial" panose="020B0604020202020204" pitchFamily="34" charset="0"/>
            </a:endParaRPr>
          </a:p>
          <a:p>
            <a:pPr algn="ctr" defTabSz="914400" eaLnBrk="1" hangingPunct="1"/>
            <a:r>
              <a:rPr lang="en-US" sz="750" b="1" dirty="0">
                <a:solidFill>
                  <a:srgbClr val="003300"/>
                </a:solidFill>
                <a:latin typeface="Arial" panose="020B0604020202020204" pitchFamily="34" charset="0"/>
                <a:cs typeface="Arial" panose="020B0604020202020204" pitchFamily="34" charset="0"/>
              </a:rPr>
              <a:t>Thread (0, 0)</a:t>
            </a:r>
            <a:endParaRPr lang="en-US" sz="750" dirty="0">
              <a:solidFill>
                <a:srgbClr val="003300"/>
              </a:solidFill>
              <a:latin typeface="Arial" panose="020B0604020202020204" pitchFamily="34" charset="0"/>
              <a:cs typeface="Arial" panose="020B0604020202020204" pitchFamily="34" charset="0"/>
            </a:endParaRPr>
          </a:p>
        </p:txBody>
      </p:sp>
      <p:sp>
        <p:nvSpPr>
          <p:cNvPr id="12" name="Text Box 64">
            <a:extLst>
              <a:ext uri="{FF2B5EF4-FFF2-40B4-BE49-F238E27FC236}">
                <a16:creationId xmlns:a16="http://schemas.microsoft.com/office/drawing/2014/main" id="{6A009FCC-0107-C920-BA5D-05A7D80013CF}"/>
              </a:ext>
            </a:extLst>
          </p:cNvPr>
          <p:cNvSpPr txBox="1">
            <a:spLocks noChangeArrowheads="1"/>
          </p:cNvSpPr>
          <p:nvPr/>
        </p:nvSpPr>
        <p:spPr bwMode="auto">
          <a:xfrm>
            <a:off x="971352" y="2719614"/>
            <a:ext cx="531017" cy="175811"/>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defTabSz="914400" eaLnBrk="1" hangingPunct="1"/>
            <a:r>
              <a:rPr lang="en-US" sz="750" b="1" dirty="0">
                <a:solidFill>
                  <a:srgbClr val="003300"/>
                </a:solidFill>
                <a:latin typeface="Arial" panose="020B0604020202020204" pitchFamily="34" charset="0"/>
                <a:cs typeface="Arial" panose="020B0604020202020204" pitchFamily="34" charset="0"/>
              </a:rPr>
              <a:t>Registers</a:t>
            </a:r>
            <a:endParaRPr lang="en-US" sz="750" dirty="0">
              <a:solidFill>
                <a:srgbClr val="003300"/>
              </a:solidFill>
              <a:latin typeface="Arial" panose="020B0604020202020204" pitchFamily="34" charset="0"/>
              <a:cs typeface="Arial" panose="020B0604020202020204" pitchFamily="34" charset="0"/>
            </a:endParaRPr>
          </a:p>
        </p:txBody>
      </p:sp>
      <p:sp>
        <p:nvSpPr>
          <p:cNvPr id="13" name="Line 67">
            <a:extLst>
              <a:ext uri="{FF2B5EF4-FFF2-40B4-BE49-F238E27FC236}">
                <a16:creationId xmlns:a16="http://schemas.microsoft.com/office/drawing/2014/main" id="{00671577-C463-957F-93DB-0FAC271EF3B0}"/>
              </a:ext>
            </a:extLst>
          </p:cNvPr>
          <p:cNvSpPr>
            <a:spLocks noChangeShapeType="1"/>
          </p:cNvSpPr>
          <p:nvPr/>
        </p:nvSpPr>
        <p:spPr bwMode="auto">
          <a:xfrm>
            <a:off x="1214199" y="3146833"/>
            <a:ext cx="0" cy="257175"/>
          </a:xfrm>
          <a:prstGeom prst="line">
            <a:avLst/>
          </a:prstGeom>
          <a:noFill/>
          <a:ln w="25400">
            <a:solidFill>
              <a:srgbClr val="000000"/>
            </a:solidFill>
            <a:round/>
            <a:headEnd type="triangle" w="lg" len="med"/>
            <a:tailEnd type="triangle" w="lg"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4" name="Line 73">
            <a:extLst>
              <a:ext uri="{FF2B5EF4-FFF2-40B4-BE49-F238E27FC236}">
                <a16:creationId xmlns:a16="http://schemas.microsoft.com/office/drawing/2014/main" id="{BAB17262-AD02-DD68-9182-B5719D82BA03}"/>
              </a:ext>
            </a:extLst>
          </p:cNvPr>
          <p:cNvSpPr>
            <a:spLocks noChangeShapeType="1"/>
          </p:cNvSpPr>
          <p:nvPr/>
        </p:nvSpPr>
        <p:spPr bwMode="auto">
          <a:xfrm>
            <a:off x="1899999" y="3146833"/>
            <a:ext cx="0" cy="257175"/>
          </a:xfrm>
          <a:prstGeom prst="line">
            <a:avLst/>
          </a:prstGeom>
          <a:noFill/>
          <a:ln w="25400">
            <a:solidFill>
              <a:srgbClr val="000000"/>
            </a:solidFill>
            <a:round/>
            <a:headEnd type="triangle" w="lg" len="med"/>
            <a:tailEnd type="triangle" w="lg"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Text Box 74">
            <a:extLst>
              <a:ext uri="{FF2B5EF4-FFF2-40B4-BE49-F238E27FC236}">
                <a16:creationId xmlns:a16="http://schemas.microsoft.com/office/drawing/2014/main" id="{8D8A11AD-F607-D9A5-ED5D-0322659DFF7D}"/>
              </a:ext>
            </a:extLst>
          </p:cNvPr>
          <p:cNvSpPr txBox="1">
            <a:spLocks noChangeArrowheads="1"/>
          </p:cNvSpPr>
          <p:nvPr/>
        </p:nvSpPr>
        <p:spPr bwMode="auto">
          <a:xfrm>
            <a:off x="2266615" y="2343814"/>
            <a:ext cx="1308497" cy="934046"/>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defTabSz="914400" eaLnBrk="1" hangingPunct="1"/>
            <a:r>
              <a:rPr lang="en-US" sz="900" b="1" dirty="0">
                <a:solidFill>
                  <a:srgbClr val="003300"/>
                </a:solidFill>
                <a:latin typeface="Arial" panose="020B0604020202020204" pitchFamily="34" charset="0"/>
                <a:cs typeface="Arial" panose="020B0604020202020204" pitchFamily="34" charset="0"/>
              </a:rPr>
              <a:t>Block (0, 1)</a:t>
            </a:r>
            <a:endParaRPr lang="en-US" sz="1800" dirty="0">
              <a:solidFill>
                <a:srgbClr val="003300"/>
              </a:solidFill>
              <a:latin typeface="Arial" panose="020B0604020202020204" pitchFamily="34" charset="0"/>
              <a:cs typeface="Arial" panose="020B0604020202020204" pitchFamily="34" charset="0"/>
            </a:endParaRPr>
          </a:p>
        </p:txBody>
      </p:sp>
      <p:sp>
        <p:nvSpPr>
          <p:cNvPr id="16" name="Line 80">
            <a:extLst>
              <a:ext uri="{FF2B5EF4-FFF2-40B4-BE49-F238E27FC236}">
                <a16:creationId xmlns:a16="http://schemas.microsoft.com/office/drawing/2014/main" id="{63A8F510-0FBC-4B9B-D1C7-1AF8E953F21E}"/>
              </a:ext>
            </a:extLst>
          </p:cNvPr>
          <p:cNvSpPr>
            <a:spLocks noChangeShapeType="1"/>
          </p:cNvSpPr>
          <p:nvPr/>
        </p:nvSpPr>
        <p:spPr bwMode="auto">
          <a:xfrm>
            <a:off x="2642949" y="3149273"/>
            <a:ext cx="0" cy="257175"/>
          </a:xfrm>
          <a:prstGeom prst="line">
            <a:avLst/>
          </a:prstGeom>
          <a:noFill/>
          <a:ln w="25400">
            <a:solidFill>
              <a:srgbClr val="000000"/>
            </a:solidFill>
            <a:round/>
            <a:headEnd type="triangle" w="lg" len="med"/>
            <a:tailEnd type="triangle" w="lg"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7" name="Line 86">
            <a:extLst>
              <a:ext uri="{FF2B5EF4-FFF2-40B4-BE49-F238E27FC236}">
                <a16:creationId xmlns:a16="http://schemas.microsoft.com/office/drawing/2014/main" id="{0A3CBE77-2091-6ADA-5B6E-882EB35B70F6}"/>
              </a:ext>
            </a:extLst>
          </p:cNvPr>
          <p:cNvSpPr>
            <a:spLocks noChangeShapeType="1"/>
          </p:cNvSpPr>
          <p:nvPr/>
        </p:nvSpPr>
        <p:spPr bwMode="auto">
          <a:xfrm>
            <a:off x="3271599" y="3134159"/>
            <a:ext cx="0" cy="257175"/>
          </a:xfrm>
          <a:prstGeom prst="line">
            <a:avLst/>
          </a:prstGeom>
          <a:noFill/>
          <a:ln w="25400">
            <a:solidFill>
              <a:srgbClr val="000000"/>
            </a:solidFill>
            <a:round/>
            <a:headEnd type="triangle" w="lg" len="med"/>
            <a:tailEnd type="triangle" w="lg"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8" name="Line 89">
            <a:extLst>
              <a:ext uri="{FF2B5EF4-FFF2-40B4-BE49-F238E27FC236}">
                <a16:creationId xmlns:a16="http://schemas.microsoft.com/office/drawing/2014/main" id="{F3E78C10-DDAD-89F5-DC19-054E2157884E}"/>
              </a:ext>
            </a:extLst>
          </p:cNvPr>
          <p:cNvSpPr>
            <a:spLocks noChangeShapeType="1"/>
          </p:cNvSpPr>
          <p:nvPr/>
        </p:nvSpPr>
        <p:spPr bwMode="auto">
          <a:xfrm flipV="1">
            <a:off x="702061" y="3318928"/>
            <a:ext cx="236935" cy="0"/>
          </a:xfrm>
          <a:prstGeom prst="line">
            <a:avLst/>
          </a:prstGeom>
          <a:noFill/>
          <a:ln w="25400">
            <a:solidFill>
              <a:srgbClr val="000000"/>
            </a:solidFill>
            <a:round/>
            <a:headEnd type="triangle" w="lg" len="med"/>
            <a:tailEnd type="triangle" w="lg"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9" name="Text Box 63">
            <a:extLst>
              <a:ext uri="{FF2B5EF4-FFF2-40B4-BE49-F238E27FC236}">
                <a16:creationId xmlns:a16="http://schemas.microsoft.com/office/drawing/2014/main" id="{4757C060-DC95-9105-D17A-A951E79D8BCF}"/>
              </a:ext>
            </a:extLst>
          </p:cNvPr>
          <p:cNvSpPr txBox="1">
            <a:spLocks noChangeArrowheads="1"/>
          </p:cNvSpPr>
          <p:nvPr/>
        </p:nvSpPr>
        <p:spPr bwMode="auto">
          <a:xfrm>
            <a:off x="2310826" y="2631343"/>
            <a:ext cx="607024" cy="502817"/>
          </a:xfrm>
          <a:prstGeom prst="rect">
            <a:avLst/>
          </a:prstGeom>
          <a:solidFill>
            <a:srgbClr val="99FF66"/>
          </a:solidFill>
          <a:ln w="9525">
            <a:solidFill>
              <a:srgbClr val="969696"/>
            </a:solidFill>
            <a:miter lim="800000"/>
            <a:headEnd/>
            <a:tailEnd/>
          </a:ln>
        </p:spPr>
        <p:txBody>
          <a:bodyPr lIns="0" tIns="109728"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defTabSz="914400" eaLnBrk="1" hangingPunct="1"/>
            <a:endParaRPr lang="en-US" sz="750" b="1" dirty="0">
              <a:solidFill>
                <a:srgbClr val="003300"/>
              </a:solidFill>
              <a:latin typeface="Arial" panose="020B0604020202020204" pitchFamily="34" charset="0"/>
              <a:cs typeface="Arial" panose="020B0604020202020204" pitchFamily="34" charset="0"/>
            </a:endParaRPr>
          </a:p>
          <a:p>
            <a:pPr algn="ctr" defTabSz="914400" eaLnBrk="1" hangingPunct="1"/>
            <a:endParaRPr lang="en-US" sz="750" b="1" dirty="0">
              <a:solidFill>
                <a:srgbClr val="003300"/>
              </a:solidFill>
              <a:latin typeface="Arial" panose="020B0604020202020204" pitchFamily="34" charset="0"/>
              <a:cs typeface="Arial" panose="020B0604020202020204" pitchFamily="34" charset="0"/>
            </a:endParaRPr>
          </a:p>
          <a:p>
            <a:pPr algn="ctr" defTabSz="914400" eaLnBrk="1" hangingPunct="1"/>
            <a:r>
              <a:rPr lang="en-US" sz="750" b="1" dirty="0">
                <a:solidFill>
                  <a:srgbClr val="003300"/>
                </a:solidFill>
                <a:latin typeface="Arial" panose="020B0604020202020204" pitchFamily="34" charset="0"/>
                <a:cs typeface="Arial" panose="020B0604020202020204" pitchFamily="34" charset="0"/>
              </a:rPr>
              <a:t>Thread (0, 0)</a:t>
            </a:r>
            <a:endParaRPr lang="en-US" sz="750" dirty="0">
              <a:solidFill>
                <a:srgbClr val="003300"/>
              </a:solidFill>
              <a:latin typeface="Arial" panose="020B0604020202020204" pitchFamily="34" charset="0"/>
              <a:cs typeface="Arial" panose="020B0604020202020204" pitchFamily="34" charset="0"/>
            </a:endParaRPr>
          </a:p>
        </p:txBody>
      </p:sp>
      <p:sp>
        <p:nvSpPr>
          <p:cNvPr id="20" name="Text Box 64">
            <a:extLst>
              <a:ext uri="{FF2B5EF4-FFF2-40B4-BE49-F238E27FC236}">
                <a16:creationId xmlns:a16="http://schemas.microsoft.com/office/drawing/2014/main" id="{5A2A2143-1C75-A430-E933-381B0F781D16}"/>
              </a:ext>
            </a:extLst>
          </p:cNvPr>
          <p:cNvSpPr txBox="1">
            <a:spLocks noChangeArrowheads="1"/>
          </p:cNvSpPr>
          <p:nvPr/>
        </p:nvSpPr>
        <p:spPr bwMode="auto">
          <a:xfrm>
            <a:off x="2357275" y="2728609"/>
            <a:ext cx="531017" cy="175811"/>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defTabSz="914400" eaLnBrk="1" hangingPunct="1"/>
            <a:r>
              <a:rPr lang="en-US" sz="750" b="1" dirty="0">
                <a:solidFill>
                  <a:srgbClr val="003300"/>
                </a:solidFill>
                <a:latin typeface="Arial" panose="020B0604020202020204" pitchFamily="34" charset="0"/>
                <a:cs typeface="Arial" panose="020B0604020202020204" pitchFamily="34" charset="0"/>
              </a:rPr>
              <a:t>Registers</a:t>
            </a:r>
            <a:endParaRPr lang="en-US" sz="750" dirty="0">
              <a:solidFill>
                <a:srgbClr val="003300"/>
              </a:solidFill>
              <a:latin typeface="Arial" panose="020B0604020202020204" pitchFamily="34" charset="0"/>
              <a:cs typeface="Arial" panose="020B0604020202020204" pitchFamily="34" charset="0"/>
            </a:endParaRPr>
          </a:p>
        </p:txBody>
      </p:sp>
      <p:sp>
        <p:nvSpPr>
          <p:cNvPr id="21" name="Text Box 63">
            <a:extLst>
              <a:ext uri="{FF2B5EF4-FFF2-40B4-BE49-F238E27FC236}">
                <a16:creationId xmlns:a16="http://schemas.microsoft.com/office/drawing/2014/main" id="{F1E9CB19-E499-1F77-F508-2C684FA128D6}"/>
              </a:ext>
            </a:extLst>
          </p:cNvPr>
          <p:cNvSpPr txBox="1">
            <a:spLocks noChangeArrowheads="1"/>
          </p:cNvSpPr>
          <p:nvPr/>
        </p:nvSpPr>
        <p:spPr bwMode="auto">
          <a:xfrm>
            <a:off x="1588008" y="2622348"/>
            <a:ext cx="607024" cy="502817"/>
          </a:xfrm>
          <a:prstGeom prst="rect">
            <a:avLst/>
          </a:prstGeom>
          <a:solidFill>
            <a:srgbClr val="99FF66"/>
          </a:solidFill>
          <a:ln w="9525">
            <a:solidFill>
              <a:srgbClr val="969696"/>
            </a:solidFill>
            <a:miter lim="800000"/>
            <a:headEnd/>
            <a:tailEnd/>
          </a:ln>
        </p:spPr>
        <p:txBody>
          <a:bodyPr lIns="0" tIns="109728"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defTabSz="914400" eaLnBrk="1" hangingPunct="1"/>
            <a:endParaRPr lang="en-US" sz="750" b="1" dirty="0">
              <a:solidFill>
                <a:srgbClr val="003300"/>
              </a:solidFill>
              <a:latin typeface="Arial" panose="020B0604020202020204" pitchFamily="34" charset="0"/>
              <a:cs typeface="Arial" panose="020B0604020202020204" pitchFamily="34" charset="0"/>
            </a:endParaRPr>
          </a:p>
          <a:p>
            <a:pPr algn="ctr" defTabSz="914400" eaLnBrk="1" hangingPunct="1"/>
            <a:endParaRPr lang="en-US" sz="750" b="1" dirty="0">
              <a:solidFill>
                <a:srgbClr val="003300"/>
              </a:solidFill>
              <a:latin typeface="Arial" panose="020B0604020202020204" pitchFamily="34" charset="0"/>
              <a:cs typeface="Arial" panose="020B0604020202020204" pitchFamily="34" charset="0"/>
            </a:endParaRPr>
          </a:p>
          <a:p>
            <a:pPr algn="ctr" defTabSz="914400" eaLnBrk="1" hangingPunct="1"/>
            <a:r>
              <a:rPr lang="en-US" sz="750" b="1" dirty="0">
                <a:solidFill>
                  <a:srgbClr val="003300"/>
                </a:solidFill>
                <a:latin typeface="Arial" panose="020B0604020202020204" pitchFamily="34" charset="0"/>
                <a:cs typeface="Arial" panose="020B0604020202020204" pitchFamily="34" charset="0"/>
              </a:rPr>
              <a:t>Thread (0, 1)</a:t>
            </a:r>
            <a:endParaRPr lang="en-US" sz="750" dirty="0">
              <a:solidFill>
                <a:srgbClr val="003300"/>
              </a:solidFill>
              <a:latin typeface="Arial" panose="020B0604020202020204" pitchFamily="34" charset="0"/>
              <a:cs typeface="Arial" panose="020B0604020202020204" pitchFamily="34" charset="0"/>
            </a:endParaRPr>
          </a:p>
        </p:txBody>
      </p:sp>
      <p:sp>
        <p:nvSpPr>
          <p:cNvPr id="22" name="Text Box 64">
            <a:extLst>
              <a:ext uri="{FF2B5EF4-FFF2-40B4-BE49-F238E27FC236}">
                <a16:creationId xmlns:a16="http://schemas.microsoft.com/office/drawing/2014/main" id="{C488028E-E31B-1D1A-8419-E465F1612B69}"/>
              </a:ext>
            </a:extLst>
          </p:cNvPr>
          <p:cNvSpPr txBox="1">
            <a:spLocks noChangeArrowheads="1"/>
          </p:cNvSpPr>
          <p:nvPr/>
        </p:nvSpPr>
        <p:spPr bwMode="auto">
          <a:xfrm>
            <a:off x="1634457" y="2719614"/>
            <a:ext cx="531017" cy="175811"/>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defTabSz="914400" eaLnBrk="1" hangingPunct="1"/>
            <a:r>
              <a:rPr lang="en-US" sz="750" b="1" dirty="0">
                <a:solidFill>
                  <a:srgbClr val="003300"/>
                </a:solidFill>
                <a:latin typeface="Arial" panose="020B0604020202020204" pitchFamily="34" charset="0"/>
                <a:cs typeface="Arial" panose="020B0604020202020204" pitchFamily="34" charset="0"/>
              </a:rPr>
              <a:t>Registers</a:t>
            </a:r>
            <a:endParaRPr lang="en-US" sz="750" dirty="0">
              <a:solidFill>
                <a:srgbClr val="003300"/>
              </a:solidFill>
              <a:latin typeface="Arial" panose="020B0604020202020204" pitchFamily="34" charset="0"/>
              <a:cs typeface="Arial" panose="020B0604020202020204" pitchFamily="34" charset="0"/>
            </a:endParaRPr>
          </a:p>
        </p:txBody>
      </p:sp>
      <p:sp>
        <p:nvSpPr>
          <p:cNvPr id="23" name="Text Box 63">
            <a:extLst>
              <a:ext uri="{FF2B5EF4-FFF2-40B4-BE49-F238E27FC236}">
                <a16:creationId xmlns:a16="http://schemas.microsoft.com/office/drawing/2014/main" id="{091F6044-3E94-7BA6-7122-B9DD9DE1DEA7}"/>
              </a:ext>
            </a:extLst>
          </p:cNvPr>
          <p:cNvSpPr txBox="1">
            <a:spLocks noChangeArrowheads="1"/>
          </p:cNvSpPr>
          <p:nvPr/>
        </p:nvSpPr>
        <p:spPr bwMode="auto">
          <a:xfrm>
            <a:off x="2962060" y="2622348"/>
            <a:ext cx="607024" cy="502817"/>
          </a:xfrm>
          <a:prstGeom prst="rect">
            <a:avLst/>
          </a:prstGeom>
          <a:solidFill>
            <a:srgbClr val="99FF66"/>
          </a:solidFill>
          <a:ln w="9525">
            <a:solidFill>
              <a:srgbClr val="969696"/>
            </a:solidFill>
            <a:miter lim="800000"/>
            <a:headEnd/>
            <a:tailEnd/>
          </a:ln>
        </p:spPr>
        <p:txBody>
          <a:bodyPr lIns="0" tIns="109728"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defTabSz="914400" eaLnBrk="1" hangingPunct="1"/>
            <a:endParaRPr lang="en-US" sz="750" b="1" dirty="0">
              <a:solidFill>
                <a:srgbClr val="003300"/>
              </a:solidFill>
              <a:latin typeface="Arial" panose="020B0604020202020204" pitchFamily="34" charset="0"/>
              <a:cs typeface="Arial" panose="020B0604020202020204" pitchFamily="34" charset="0"/>
            </a:endParaRPr>
          </a:p>
          <a:p>
            <a:pPr algn="ctr" defTabSz="914400" eaLnBrk="1" hangingPunct="1"/>
            <a:endParaRPr lang="en-US" sz="750" b="1" dirty="0">
              <a:solidFill>
                <a:srgbClr val="003300"/>
              </a:solidFill>
              <a:latin typeface="Arial" panose="020B0604020202020204" pitchFamily="34" charset="0"/>
              <a:cs typeface="Arial" panose="020B0604020202020204" pitchFamily="34" charset="0"/>
            </a:endParaRPr>
          </a:p>
          <a:p>
            <a:pPr algn="ctr" defTabSz="914400" eaLnBrk="1" hangingPunct="1"/>
            <a:r>
              <a:rPr lang="en-US" sz="750" b="1" dirty="0">
                <a:solidFill>
                  <a:srgbClr val="003300"/>
                </a:solidFill>
                <a:latin typeface="Arial" panose="020B0604020202020204" pitchFamily="34" charset="0"/>
                <a:cs typeface="Arial" panose="020B0604020202020204" pitchFamily="34" charset="0"/>
              </a:rPr>
              <a:t>Thread (0, 1)</a:t>
            </a:r>
            <a:endParaRPr lang="en-US" sz="750" dirty="0">
              <a:solidFill>
                <a:srgbClr val="003300"/>
              </a:solidFill>
              <a:latin typeface="Arial" panose="020B0604020202020204" pitchFamily="34" charset="0"/>
              <a:cs typeface="Arial" panose="020B0604020202020204" pitchFamily="34" charset="0"/>
            </a:endParaRPr>
          </a:p>
        </p:txBody>
      </p:sp>
      <p:sp>
        <p:nvSpPr>
          <p:cNvPr id="24" name="Text Box 64">
            <a:extLst>
              <a:ext uri="{FF2B5EF4-FFF2-40B4-BE49-F238E27FC236}">
                <a16:creationId xmlns:a16="http://schemas.microsoft.com/office/drawing/2014/main" id="{8EE56309-770B-F68D-6128-96EA3BE432B2}"/>
              </a:ext>
            </a:extLst>
          </p:cNvPr>
          <p:cNvSpPr txBox="1">
            <a:spLocks noChangeArrowheads="1"/>
          </p:cNvSpPr>
          <p:nvPr/>
        </p:nvSpPr>
        <p:spPr bwMode="auto">
          <a:xfrm>
            <a:off x="3008510" y="2719614"/>
            <a:ext cx="531017" cy="175811"/>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defTabSz="914400" eaLnBrk="1" hangingPunct="1"/>
            <a:r>
              <a:rPr lang="en-US" sz="750" b="1" dirty="0">
                <a:solidFill>
                  <a:srgbClr val="003300"/>
                </a:solidFill>
                <a:latin typeface="Arial" panose="020B0604020202020204" pitchFamily="34" charset="0"/>
                <a:cs typeface="Arial" panose="020B0604020202020204" pitchFamily="34" charset="0"/>
              </a:rPr>
              <a:t>Registers</a:t>
            </a:r>
            <a:endParaRPr lang="en-US" sz="750" dirty="0">
              <a:solidFill>
                <a:srgbClr val="0033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3795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3957E-1B47-D1D3-BF9F-6BA4D1B9C01B}"/>
              </a:ext>
            </a:extLst>
          </p:cNvPr>
          <p:cNvSpPr>
            <a:spLocks noGrp="1"/>
          </p:cNvSpPr>
          <p:nvPr>
            <p:ph type="title" idx="4294967295"/>
          </p:nvPr>
        </p:nvSpPr>
        <p:spPr>
          <a:xfrm>
            <a:off x="1280493" y="324709"/>
            <a:ext cx="4702864" cy="887866"/>
          </a:xfrm>
        </p:spPr>
        <p:txBody>
          <a:bodyPr>
            <a:normAutofit/>
          </a:bodyPr>
          <a:lstStyle/>
          <a:p>
            <a:r>
              <a:rPr lang="en-US" altLang="zh-CN" sz="4400" dirty="0"/>
              <a:t>CUDA</a:t>
            </a:r>
            <a:r>
              <a:rPr lang="zh-CN" altLang="en-US" sz="4400" dirty="0"/>
              <a:t>程序示例</a:t>
            </a:r>
          </a:p>
        </p:txBody>
      </p:sp>
      <p:sp>
        <p:nvSpPr>
          <p:cNvPr id="3" name="内容占位符 2">
            <a:extLst>
              <a:ext uri="{FF2B5EF4-FFF2-40B4-BE49-F238E27FC236}">
                <a16:creationId xmlns:a16="http://schemas.microsoft.com/office/drawing/2014/main" id="{1BA0CF2F-5B0B-BBC6-EDC2-BDC28CCA6F11}"/>
              </a:ext>
            </a:extLst>
          </p:cNvPr>
          <p:cNvSpPr>
            <a:spLocks noGrp="1"/>
          </p:cNvSpPr>
          <p:nvPr>
            <p:ph idx="4294967295"/>
          </p:nvPr>
        </p:nvSpPr>
        <p:spPr>
          <a:xfrm>
            <a:off x="1333502" y="2924178"/>
            <a:ext cx="2118690" cy="687040"/>
          </a:xfrm>
        </p:spPr>
        <p:txBody>
          <a:bodyPr>
            <a:normAutofit/>
          </a:bodyPr>
          <a:lstStyle/>
          <a:p>
            <a:r>
              <a:rPr lang="zh-CN" altLang="en-US" sz="2800" dirty="0"/>
              <a:t>向量加法</a:t>
            </a:r>
          </a:p>
        </p:txBody>
      </p:sp>
      <p:sp>
        <p:nvSpPr>
          <p:cNvPr id="4" name="灯片编号占位符 3">
            <a:extLst>
              <a:ext uri="{FF2B5EF4-FFF2-40B4-BE49-F238E27FC236}">
                <a16:creationId xmlns:a16="http://schemas.microsoft.com/office/drawing/2014/main" id="{A6D3EA6F-1C06-C787-F030-AA2A1D3743FD}"/>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56</a:t>
            </a:fld>
            <a:endParaRPr lang="zh-CN" altLang="en-US"/>
          </a:p>
        </p:txBody>
      </p:sp>
      <p:sp>
        <p:nvSpPr>
          <p:cNvPr id="6" name="文本框 5">
            <a:extLst>
              <a:ext uri="{FF2B5EF4-FFF2-40B4-BE49-F238E27FC236}">
                <a16:creationId xmlns:a16="http://schemas.microsoft.com/office/drawing/2014/main" id="{0F8AB153-A4FD-90AE-DE5C-9198B95C5722}"/>
              </a:ext>
            </a:extLst>
          </p:cNvPr>
          <p:cNvSpPr txBox="1"/>
          <p:nvPr/>
        </p:nvSpPr>
        <p:spPr>
          <a:xfrm>
            <a:off x="3855469" y="1948586"/>
            <a:ext cx="6603090" cy="3293209"/>
          </a:xfrm>
          <a:prstGeom prst="rect">
            <a:avLst/>
          </a:prstGeom>
          <a:noFill/>
        </p:spPr>
        <p:txBody>
          <a:bodyPr wrap="none" rtlCol="0">
            <a:spAutoFit/>
          </a:bodyPr>
          <a:lstStyle/>
          <a:p>
            <a:pPr algn="l"/>
            <a:r>
              <a:rPr lang="en-US" altLang="zh-CN" sz="1600" b="1" i="0" u="none" strike="noStrike" baseline="0" dirty="0">
                <a:solidFill>
                  <a:srgbClr val="3F7F5F"/>
                </a:solidFill>
                <a:latin typeface="CourierNewPSMT"/>
              </a:rPr>
              <a:t>// Kernel definition</a:t>
            </a:r>
          </a:p>
          <a:p>
            <a:pPr algn="l"/>
            <a:r>
              <a:rPr lang="en-US" altLang="zh-CN" sz="1600" b="1" i="0" u="none" strike="noStrike" baseline="0" dirty="0">
                <a:solidFill>
                  <a:srgbClr val="7F0055"/>
                </a:solidFill>
                <a:latin typeface="CourierNewPSMT"/>
              </a:rPr>
              <a:t>__global__ </a:t>
            </a:r>
            <a:r>
              <a:rPr lang="en-US" altLang="zh-CN" sz="1600" b="1" i="0" u="none" strike="noStrike" baseline="0" dirty="0">
                <a:solidFill>
                  <a:srgbClr val="0000FF"/>
                </a:solidFill>
                <a:latin typeface="CourierNewPSMT"/>
              </a:rPr>
              <a:t>void </a:t>
            </a:r>
            <a:r>
              <a:rPr lang="en-US" altLang="zh-CN" sz="1600" b="1" i="0" u="none" strike="noStrike" baseline="0" dirty="0" err="1">
                <a:solidFill>
                  <a:srgbClr val="000000"/>
                </a:solidFill>
                <a:latin typeface="CourierNewPSMT"/>
              </a:rPr>
              <a:t>VecAdd</a:t>
            </a:r>
            <a:r>
              <a:rPr lang="en-US" altLang="zh-CN" sz="1600" b="1" i="0" u="none" strike="noStrike" baseline="0" dirty="0">
                <a:solidFill>
                  <a:srgbClr val="000000"/>
                </a:solidFill>
                <a:latin typeface="CourierNewPSMT"/>
              </a:rPr>
              <a:t>(</a:t>
            </a:r>
            <a:r>
              <a:rPr lang="en-US" altLang="zh-CN" sz="1600" b="1" i="0" u="none" strike="noStrike" baseline="0" dirty="0">
                <a:solidFill>
                  <a:srgbClr val="0000FF"/>
                </a:solidFill>
                <a:latin typeface="CourierNewPSMT"/>
              </a:rPr>
              <a:t>float</a:t>
            </a:r>
            <a:r>
              <a:rPr lang="en-US" altLang="zh-CN" sz="1600" b="1" i="0" u="none" strike="noStrike" baseline="0" dirty="0">
                <a:solidFill>
                  <a:srgbClr val="000000"/>
                </a:solidFill>
                <a:latin typeface="CourierNewPSMT"/>
              </a:rPr>
              <a:t>* A, </a:t>
            </a:r>
            <a:r>
              <a:rPr lang="en-US" altLang="zh-CN" sz="1600" b="1" i="0" u="none" strike="noStrike" baseline="0" dirty="0">
                <a:solidFill>
                  <a:srgbClr val="0000FF"/>
                </a:solidFill>
                <a:latin typeface="CourierNewPSMT"/>
              </a:rPr>
              <a:t>float</a:t>
            </a:r>
            <a:r>
              <a:rPr lang="en-US" altLang="zh-CN" sz="1600" b="1" i="0" u="none" strike="noStrike" baseline="0" dirty="0">
                <a:solidFill>
                  <a:srgbClr val="000000"/>
                </a:solidFill>
                <a:latin typeface="CourierNewPSMT"/>
              </a:rPr>
              <a:t>* B, </a:t>
            </a:r>
            <a:r>
              <a:rPr lang="en-US" altLang="zh-CN" sz="1600" b="1" i="0" u="none" strike="noStrike" baseline="0" dirty="0">
                <a:solidFill>
                  <a:srgbClr val="0000FF"/>
                </a:solidFill>
                <a:latin typeface="CourierNewPSMT"/>
              </a:rPr>
              <a:t>float</a:t>
            </a:r>
            <a:r>
              <a:rPr lang="en-US" altLang="zh-CN" sz="1600" b="1" i="0" u="none" strike="noStrike" baseline="0" dirty="0">
                <a:solidFill>
                  <a:srgbClr val="000000"/>
                </a:solidFill>
                <a:latin typeface="CourierNewPSMT"/>
              </a:rPr>
              <a:t>* C)</a:t>
            </a:r>
          </a:p>
          <a:p>
            <a:pPr algn="l"/>
            <a:r>
              <a:rPr lang="en-US" altLang="zh-CN" sz="1600" b="1" i="0" u="none" strike="noStrike" baseline="0" dirty="0">
                <a:solidFill>
                  <a:srgbClr val="000000"/>
                </a:solidFill>
                <a:latin typeface="CourierNewPSMT"/>
              </a:rPr>
              <a:t>{</a:t>
            </a:r>
          </a:p>
          <a:p>
            <a:pPr algn="l"/>
            <a:r>
              <a:rPr lang="en-US" altLang="zh-CN" sz="1600" b="1" i="0" u="none" strike="noStrike" baseline="0" dirty="0">
                <a:solidFill>
                  <a:srgbClr val="0000FF"/>
                </a:solidFill>
                <a:latin typeface="CourierNewPSMT"/>
              </a:rPr>
              <a:t>int </a:t>
            </a:r>
            <a:r>
              <a:rPr lang="en-US" altLang="zh-CN" sz="1600" b="1" i="0" u="none" strike="noStrike" baseline="0" dirty="0" err="1">
                <a:solidFill>
                  <a:srgbClr val="000000"/>
                </a:solidFill>
                <a:latin typeface="CourierNewPSMT"/>
              </a:rPr>
              <a:t>i</a:t>
            </a:r>
            <a:r>
              <a:rPr lang="en-US" altLang="zh-CN" sz="1600" b="1" i="0" u="none" strike="noStrike" baseline="0" dirty="0">
                <a:solidFill>
                  <a:srgbClr val="000000"/>
                </a:solidFill>
                <a:latin typeface="CourierNewPSMT"/>
              </a:rPr>
              <a:t> = </a:t>
            </a:r>
            <a:r>
              <a:rPr lang="en-US" altLang="zh-CN" sz="1600" b="1" i="0" u="none" strike="noStrike" baseline="0" dirty="0" err="1">
                <a:solidFill>
                  <a:srgbClr val="7F0055"/>
                </a:solidFill>
                <a:latin typeface="CourierNewPSMT"/>
              </a:rPr>
              <a:t>threadIdx</a:t>
            </a:r>
            <a:r>
              <a:rPr lang="en-US" altLang="zh-CN" sz="1600" b="1" i="0" u="none" strike="noStrike" baseline="0" dirty="0" err="1">
                <a:solidFill>
                  <a:srgbClr val="000000"/>
                </a:solidFill>
                <a:latin typeface="CourierNewPSMT"/>
              </a:rPr>
              <a:t>.x</a:t>
            </a:r>
            <a:r>
              <a:rPr lang="en-US" altLang="zh-CN" sz="1600" b="1" i="0" u="none" strike="noStrike" baseline="0" dirty="0">
                <a:solidFill>
                  <a:srgbClr val="000000"/>
                </a:solidFill>
                <a:latin typeface="CourierNewPSMT"/>
              </a:rPr>
              <a:t>;</a:t>
            </a:r>
          </a:p>
          <a:p>
            <a:pPr algn="l"/>
            <a:r>
              <a:rPr lang="en-US" altLang="zh-CN" sz="1600" b="1" i="0" u="none" strike="noStrike" baseline="0" dirty="0">
                <a:solidFill>
                  <a:srgbClr val="000000"/>
                </a:solidFill>
                <a:latin typeface="CourierNewPSMT"/>
              </a:rPr>
              <a:t>C[</a:t>
            </a:r>
            <a:r>
              <a:rPr lang="en-US" altLang="zh-CN" sz="1600" b="1" i="0" u="none" strike="noStrike" baseline="0" dirty="0" err="1">
                <a:solidFill>
                  <a:srgbClr val="000000"/>
                </a:solidFill>
                <a:latin typeface="CourierNewPSMT"/>
              </a:rPr>
              <a:t>i</a:t>
            </a:r>
            <a:r>
              <a:rPr lang="en-US" altLang="zh-CN" sz="1600" b="1" i="0" u="none" strike="noStrike" baseline="0" dirty="0">
                <a:solidFill>
                  <a:srgbClr val="000000"/>
                </a:solidFill>
                <a:latin typeface="CourierNewPSMT"/>
              </a:rPr>
              <a:t>] = A[</a:t>
            </a:r>
            <a:r>
              <a:rPr lang="en-US" altLang="zh-CN" sz="1600" b="1" i="0" u="none" strike="noStrike" baseline="0" dirty="0" err="1">
                <a:solidFill>
                  <a:srgbClr val="000000"/>
                </a:solidFill>
                <a:latin typeface="CourierNewPSMT"/>
              </a:rPr>
              <a:t>i</a:t>
            </a:r>
            <a:r>
              <a:rPr lang="en-US" altLang="zh-CN" sz="1600" b="1" i="0" u="none" strike="noStrike" baseline="0" dirty="0">
                <a:solidFill>
                  <a:srgbClr val="000000"/>
                </a:solidFill>
                <a:latin typeface="CourierNewPSMT"/>
              </a:rPr>
              <a:t>] + B[</a:t>
            </a:r>
            <a:r>
              <a:rPr lang="en-US" altLang="zh-CN" sz="1600" b="1" i="0" u="none" strike="noStrike" baseline="0" dirty="0" err="1">
                <a:solidFill>
                  <a:srgbClr val="000000"/>
                </a:solidFill>
                <a:latin typeface="CourierNewPSMT"/>
              </a:rPr>
              <a:t>i</a:t>
            </a:r>
            <a:r>
              <a:rPr lang="en-US" altLang="zh-CN" sz="1600" b="1" i="0" u="none" strike="noStrike" baseline="0" dirty="0">
                <a:solidFill>
                  <a:srgbClr val="000000"/>
                </a:solidFill>
                <a:latin typeface="CourierNewPSMT"/>
              </a:rPr>
              <a:t>];</a:t>
            </a:r>
          </a:p>
          <a:p>
            <a:pPr algn="l"/>
            <a:r>
              <a:rPr lang="en-US" altLang="zh-CN" sz="1600" b="1" i="0" u="none" strike="noStrike" baseline="0" dirty="0">
                <a:solidFill>
                  <a:srgbClr val="000000"/>
                </a:solidFill>
                <a:latin typeface="CourierNewPSMT"/>
              </a:rPr>
              <a:t>}</a:t>
            </a:r>
          </a:p>
          <a:p>
            <a:pPr algn="l"/>
            <a:r>
              <a:rPr lang="en-US" altLang="zh-CN" sz="1600" b="1" i="0" u="none" strike="noStrike" baseline="0" dirty="0">
                <a:solidFill>
                  <a:srgbClr val="0000FF"/>
                </a:solidFill>
                <a:latin typeface="CourierNewPSMT"/>
              </a:rPr>
              <a:t>int </a:t>
            </a:r>
            <a:r>
              <a:rPr lang="en-US" altLang="zh-CN" sz="1600" b="1" i="0" u="none" strike="noStrike" baseline="0" dirty="0">
                <a:solidFill>
                  <a:srgbClr val="000000"/>
                </a:solidFill>
                <a:latin typeface="CourierNewPSMT"/>
              </a:rPr>
              <a:t>main()</a:t>
            </a:r>
          </a:p>
          <a:p>
            <a:pPr algn="l"/>
            <a:r>
              <a:rPr lang="en-US" altLang="zh-CN" sz="1600" b="1" i="0" u="none" strike="noStrike" baseline="0" dirty="0">
                <a:solidFill>
                  <a:srgbClr val="000000"/>
                </a:solidFill>
                <a:latin typeface="CourierNewPSMT"/>
              </a:rPr>
              <a:t>{</a:t>
            </a:r>
          </a:p>
          <a:p>
            <a:pPr algn="l"/>
            <a:r>
              <a:rPr lang="en-US" altLang="zh-CN" sz="1600" b="1" i="0" u="none" strike="noStrike" baseline="0" dirty="0">
                <a:solidFill>
                  <a:srgbClr val="000000"/>
                </a:solidFill>
                <a:latin typeface="CourierNewPSMT"/>
              </a:rPr>
              <a:t>...</a:t>
            </a:r>
          </a:p>
          <a:p>
            <a:pPr algn="l"/>
            <a:r>
              <a:rPr lang="en-US" altLang="zh-CN" sz="1600" b="1" i="0" u="none" strike="noStrike" baseline="0" dirty="0">
                <a:solidFill>
                  <a:srgbClr val="3F7F5F"/>
                </a:solidFill>
                <a:latin typeface="CourierNewPSMT"/>
              </a:rPr>
              <a:t>// Kernel invocation with N threads</a:t>
            </a:r>
          </a:p>
          <a:p>
            <a:pPr algn="l"/>
            <a:r>
              <a:rPr lang="pt-BR" altLang="zh-CN" sz="1600" b="1" i="0" u="none" strike="noStrike" baseline="0" dirty="0">
                <a:solidFill>
                  <a:srgbClr val="000000"/>
                </a:solidFill>
                <a:latin typeface="CourierNewPSMT"/>
              </a:rPr>
              <a:t>VecAdd</a:t>
            </a:r>
            <a:r>
              <a:rPr lang="pt-BR" altLang="zh-CN" sz="1600" b="1" i="0" u="none" strike="noStrike" baseline="0" dirty="0">
                <a:solidFill>
                  <a:srgbClr val="7F0055"/>
                </a:solidFill>
                <a:latin typeface="CourierNewPSMT"/>
              </a:rPr>
              <a:t>&lt;&lt;&lt;</a:t>
            </a:r>
            <a:r>
              <a:rPr lang="pt-BR" altLang="zh-CN" sz="1600" b="1" i="0" u="none" strike="noStrike" baseline="0" dirty="0">
                <a:solidFill>
                  <a:srgbClr val="000000"/>
                </a:solidFill>
                <a:latin typeface="CourierNewPSMT"/>
              </a:rPr>
              <a:t>1, N</a:t>
            </a:r>
            <a:r>
              <a:rPr lang="pt-BR" altLang="zh-CN" sz="1600" b="1" i="0" u="none" strike="noStrike" baseline="0" dirty="0">
                <a:solidFill>
                  <a:srgbClr val="7F0055"/>
                </a:solidFill>
                <a:latin typeface="CourierNewPSMT"/>
              </a:rPr>
              <a:t>&gt;&gt;&gt;</a:t>
            </a:r>
            <a:r>
              <a:rPr lang="pt-BR" altLang="zh-CN" sz="1600" b="1" i="0" u="none" strike="noStrike" baseline="0" dirty="0">
                <a:solidFill>
                  <a:srgbClr val="000000"/>
                </a:solidFill>
                <a:latin typeface="CourierNewPSMT"/>
              </a:rPr>
              <a:t>(A, B, C);</a:t>
            </a:r>
          </a:p>
          <a:p>
            <a:pPr algn="l"/>
            <a:r>
              <a:rPr lang="en-US" altLang="zh-CN" sz="1600" b="1" i="0" u="none" strike="noStrike" baseline="0" dirty="0">
                <a:solidFill>
                  <a:srgbClr val="000000"/>
                </a:solidFill>
                <a:latin typeface="CourierNewPSMT"/>
              </a:rPr>
              <a:t>...</a:t>
            </a:r>
          </a:p>
          <a:p>
            <a:pPr algn="l"/>
            <a:r>
              <a:rPr lang="en-US" altLang="zh-CN" sz="1600" b="1" i="0" u="none" strike="noStrike" baseline="0" dirty="0">
                <a:solidFill>
                  <a:srgbClr val="000000"/>
                </a:solidFill>
                <a:latin typeface="CourierNewPSMT"/>
              </a:rPr>
              <a:t>}</a:t>
            </a:r>
            <a:endParaRPr lang="zh-CN" altLang="en-US" sz="1600" b="1" dirty="0"/>
          </a:p>
        </p:txBody>
      </p:sp>
    </p:spTree>
    <p:extLst>
      <p:ext uri="{BB962C8B-B14F-4D97-AF65-F5344CB8AC3E}">
        <p14:creationId xmlns:p14="http://schemas.microsoft.com/office/powerpoint/2010/main" val="3920312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BFFE6-0F6B-CAD1-3395-30CBDCE0BFA3}"/>
              </a:ext>
            </a:extLst>
          </p:cNvPr>
          <p:cNvSpPr>
            <a:spLocks noGrp="1"/>
          </p:cNvSpPr>
          <p:nvPr>
            <p:ph type="title" idx="4294967295"/>
          </p:nvPr>
        </p:nvSpPr>
        <p:spPr>
          <a:xfrm>
            <a:off x="816666" y="316757"/>
            <a:ext cx="6511785" cy="915695"/>
          </a:xfrm>
        </p:spPr>
        <p:txBody>
          <a:bodyPr>
            <a:normAutofit/>
          </a:bodyPr>
          <a:lstStyle/>
          <a:p>
            <a:r>
              <a:rPr lang="en-US" altLang="zh-CN" sz="4400" dirty="0"/>
              <a:t>Host-Device</a:t>
            </a:r>
            <a:r>
              <a:rPr lang="zh-CN" altLang="en-US" sz="4400" dirty="0"/>
              <a:t>数据传输</a:t>
            </a:r>
          </a:p>
        </p:txBody>
      </p:sp>
      <p:sp>
        <p:nvSpPr>
          <p:cNvPr id="3" name="内容占位符 2">
            <a:extLst>
              <a:ext uri="{FF2B5EF4-FFF2-40B4-BE49-F238E27FC236}">
                <a16:creationId xmlns:a16="http://schemas.microsoft.com/office/drawing/2014/main" id="{CE6DFD70-C4E7-1AE2-C627-37B5CFF80210}"/>
              </a:ext>
            </a:extLst>
          </p:cNvPr>
          <p:cNvSpPr>
            <a:spLocks noGrp="1"/>
          </p:cNvSpPr>
          <p:nvPr>
            <p:ph idx="4294967295"/>
          </p:nvPr>
        </p:nvSpPr>
        <p:spPr>
          <a:xfrm>
            <a:off x="1333501" y="2924177"/>
            <a:ext cx="3171825" cy="2519363"/>
          </a:xfrm>
        </p:spPr>
        <p:txBody>
          <a:bodyPr/>
          <a:lstStyle/>
          <a:p>
            <a:r>
              <a:rPr lang="en-US" altLang="zh-CN" dirty="0"/>
              <a:t>Host</a:t>
            </a:r>
            <a:r>
              <a:rPr lang="zh-CN" altLang="en-US" dirty="0"/>
              <a:t>代码</a:t>
            </a:r>
          </a:p>
        </p:txBody>
      </p:sp>
      <p:sp>
        <p:nvSpPr>
          <p:cNvPr id="4" name="灯片编号占位符 3">
            <a:extLst>
              <a:ext uri="{FF2B5EF4-FFF2-40B4-BE49-F238E27FC236}">
                <a16:creationId xmlns:a16="http://schemas.microsoft.com/office/drawing/2014/main" id="{DD3B0F53-03C3-B6DA-FFF4-F8522289D49F}"/>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57</a:t>
            </a:fld>
            <a:endParaRPr lang="zh-CN" altLang="en-US"/>
          </a:p>
        </p:txBody>
      </p:sp>
      <p:sp>
        <p:nvSpPr>
          <p:cNvPr id="5" name="Content Placeholder 2">
            <a:extLst>
              <a:ext uri="{FF2B5EF4-FFF2-40B4-BE49-F238E27FC236}">
                <a16:creationId xmlns:a16="http://schemas.microsoft.com/office/drawing/2014/main" id="{3445019A-F6DE-0CB8-93B8-2C0EE38DDD5B}"/>
              </a:ext>
            </a:extLst>
          </p:cNvPr>
          <p:cNvSpPr txBox="1">
            <a:spLocks/>
          </p:cNvSpPr>
          <p:nvPr/>
        </p:nvSpPr>
        <p:spPr bwMode="auto">
          <a:xfrm>
            <a:off x="1573398" y="1739595"/>
            <a:ext cx="5184761" cy="40239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6793" marR="0" indent="-236793"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lang="en-US" sz="1500" b="0" baseline="0" dirty="0" smtClean="0">
                <a:solidFill>
                  <a:srgbClr val="6F6F6F"/>
                </a:solidFill>
                <a:latin typeface="Arial" panose="020B0604020202020204" pitchFamily="34" charset="0"/>
                <a:ea typeface="+mn-ea"/>
                <a:cs typeface="Arial" panose="020B0604020202020204" pitchFamily="34" charset="0"/>
              </a:defRPr>
            </a:lvl1pPr>
            <a:lvl2pPr marL="525177" marR="0" indent="-190492"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lang="en-US" sz="1167" b="0" dirty="0" smtClean="0">
                <a:solidFill>
                  <a:schemeClr val="bg2"/>
                </a:solidFill>
                <a:latin typeface="Arial" panose="020B0604020202020204" pitchFamily="34" charset="0"/>
                <a:cs typeface="Arial" panose="020B0604020202020204" pitchFamily="34" charset="0"/>
              </a:defRPr>
            </a:lvl2pPr>
            <a:lvl3pPr marL="670692" marR="0" indent="-169327"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lang="en-US" sz="1167" b="0" dirty="0" smtClean="0">
                <a:solidFill>
                  <a:schemeClr val="bg2"/>
                </a:solidFill>
                <a:latin typeface="Arial" panose="020B0604020202020204" pitchFamily="34" charset="0"/>
                <a:cs typeface="Arial" panose="020B0604020202020204" pitchFamily="34" charset="0"/>
              </a:defRPr>
            </a:lvl3pPr>
            <a:lvl4pPr marL="1109177" indent="-142863" algn="l" rtl="0" eaLnBrk="1" fontAlgn="base" hangingPunct="1">
              <a:spcBef>
                <a:spcPct val="20000"/>
              </a:spcBef>
              <a:spcAft>
                <a:spcPct val="0"/>
              </a:spcAft>
              <a:buChar char="–"/>
              <a:defRPr sz="1250">
                <a:solidFill>
                  <a:schemeClr val="bg1"/>
                </a:solidFill>
                <a:latin typeface="+mn-lt"/>
              </a:defRPr>
            </a:lvl4pPr>
            <a:lvl5pPr marL="1323472" indent="-142863" algn="l" rtl="0" eaLnBrk="1" fontAlgn="base" hangingPunct="1">
              <a:spcBef>
                <a:spcPct val="20000"/>
              </a:spcBef>
              <a:spcAft>
                <a:spcPct val="0"/>
              </a:spcAft>
              <a:buChar char="»"/>
              <a:defRPr sz="1250">
                <a:solidFill>
                  <a:schemeClr val="bg1"/>
                </a:solidFill>
                <a:latin typeface="+mn-lt"/>
              </a:defRPr>
            </a:lvl5pPr>
            <a:lvl6pPr marL="1609200" indent="-142863" algn="l" rtl="0" eaLnBrk="1" fontAlgn="base" hangingPunct="1">
              <a:spcBef>
                <a:spcPct val="20000"/>
              </a:spcBef>
              <a:spcAft>
                <a:spcPct val="0"/>
              </a:spcAft>
              <a:buChar char="»"/>
              <a:defRPr sz="1250">
                <a:solidFill>
                  <a:schemeClr val="bg1"/>
                </a:solidFill>
                <a:latin typeface="+mn-lt"/>
              </a:defRPr>
            </a:lvl6pPr>
            <a:lvl7pPr marL="1894927" indent="-142863" algn="l" rtl="0" eaLnBrk="1" fontAlgn="base" hangingPunct="1">
              <a:spcBef>
                <a:spcPct val="20000"/>
              </a:spcBef>
              <a:spcAft>
                <a:spcPct val="0"/>
              </a:spcAft>
              <a:buChar char="»"/>
              <a:defRPr sz="1250">
                <a:solidFill>
                  <a:schemeClr val="bg1"/>
                </a:solidFill>
                <a:latin typeface="+mn-lt"/>
              </a:defRPr>
            </a:lvl7pPr>
            <a:lvl8pPr marL="2180654" indent="-142863" algn="l" rtl="0" eaLnBrk="1" fontAlgn="base" hangingPunct="1">
              <a:spcBef>
                <a:spcPct val="20000"/>
              </a:spcBef>
              <a:spcAft>
                <a:spcPct val="0"/>
              </a:spcAft>
              <a:buChar char="»"/>
              <a:defRPr sz="1250">
                <a:solidFill>
                  <a:schemeClr val="bg1"/>
                </a:solidFill>
                <a:latin typeface="+mn-lt"/>
              </a:defRPr>
            </a:lvl8pPr>
            <a:lvl9pPr marL="2466381" indent="-142863" algn="l" rtl="0" eaLnBrk="1" fontAlgn="base" hangingPunct="1">
              <a:spcBef>
                <a:spcPct val="20000"/>
              </a:spcBef>
              <a:spcAft>
                <a:spcPct val="0"/>
              </a:spcAft>
              <a:buChar char="»"/>
              <a:defRPr sz="1250">
                <a:solidFill>
                  <a:schemeClr val="bg1"/>
                </a:solidFill>
                <a:latin typeface="+mn-lt"/>
              </a:defRPr>
            </a:lvl9pPr>
          </a:lstStyle>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Allocate </a:t>
            </a:r>
            <a:r>
              <a:rPr kumimoji="0" lang="en-US" sz="1400" b="0" i="1"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h_A</a:t>
            </a:r>
            <a:r>
              <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400" b="0" i="1"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h_B</a:t>
            </a:r>
            <a:r>
              <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400" b="0" i="1"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h_C</a:t>
            </a:r>
            <a:r>
              <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void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vecAdd</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(float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h_A</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float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h_B</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float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h_C</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int n)</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int size = n *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sizeof</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(float); float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d_A</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d_B</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d_C</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cudaMalloc</a:t>
            </a: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((void **) &amp;</a:t>
            </a:r>
            <a:r>
              <a:rPr kumimoji="0" lang="en-US" sz="1400" b="0" i="0" u="none" strike="noStrike" kern="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d_A</a:t>
            </a: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size);    </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cudaMalloc</a:t>
            </a: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((void **) &amp;</a:t>
            </a:r>
            <a:r>
              <a:rPr kumimoji="0" lang="en-US" sz="1400" b="0" i="0" u="none" strike="noStrike" kern="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d_B</a:t>
            </a: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size);</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cudaMalloc</a:t>
            </a: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((void **) &amp;</a:t>
            </a:r>
            <a:r>
              <a:rPr kumimoji="0" lang="en-US" sz="1400" b="0" i="0" u="none" strike="noStrike" kern="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d_C</a:t>
            </a: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size);</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endPar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92D050"/>
                </a:solidFill>
                <a:effectLst/>
                <a:uLnTx/>
                <a:uFillTx/>
                <a:latin typeface="Arial" panose="020B0604020202020204" pitchFamily="34" charset="0"/>
                <a:ea typeface="+mn-ea"/>
                <a:cs typeface="Arial" panose="020B0604020202020204" pitchFamily="34" charset="0"/>
              </a:rPr>
              <a:t>cudaMemcpy</a:t>
            </a:r>
            <a:r>
              <a:rPr kumimoji="0" lang="en-US" sz="1400" b="0" i="0" u="none" strike="noStrike" kern="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a:t>
            </a:r>
            <a:r>
              <a:rPr kumimoji="0" lang="en-US" sz="1400" b="0" i="0" u="none" strike="noStrike" kern="0" cap="none" spc="0" normalizeH="0" baseline="0" noProof="0" dirty="0" err="1">
                <a:ln>
                  <a:noFill/>
                </a:ln>
                <a:solidFill>
                  <a:srgbClr val="92D050"/>
                </a:solidFill>
                <a:effectLst/>
                <a:uLnTx/>
                <a:uFillTx/>
                <a:latin typeface="Arial" panose="020B0604020202020204" pitchFamily="34" charset="0"/>
                <a:ea typeface="+mn-ea"/>
                <a:cs typeface="Arial" panose="020B0604020202020204" pitchFamily="34" charset="0"/>
              </a:rPr>
              <a:t>d_A</a:t>
            </a:r>
            <a:r>
              <a:rPr kumimoji="0" lang="en-US" sz="1400" b="0" i="0" u="none" strike="noStrike" kern="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92D050"/>
                </a:solidFill>
                <a:effectLst/>
                <a:uLnTx/>
                <a:uFillTx/>
                <a:latin typeface="Arial" panose="020B0604020202020204" pitchFamily="34" charset="0"/>
                <a:ea typeface="+mn-ea"/>
                <a:cs typeface="Arial" panose="020B0604020202020204" pitchFamily="34" charset="0"/>
              </a:rPr>
              <a:t>h_A</a:t>
            </a:r>
            <a:r>
              <a:rPr kumimoji="0" lang="en-US" sz="1400" b="0" i="0" u="none" strike="noStrike" kern="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 size, </a:t>
            </a:r>
            <a:r>
              <a:rPr kumimoji="0" lang="en-US" sz="1400" b="0" i="0" u="none" strike="noStrike" kern="0" cap="none" spc="0" normalizeH="0" baseline="0" noProof="0" dirty="0" err="1">
                <a:ln>
                  <a:noFill/>
                </a:ln>
                <a:solidFill>
                  <a:srgbClr val="92D050"/>
                </a:solidFill>
                <a:effectLst/>
                <a:uLnTx/>
                <a:uFillTx/>
                <a:latin typeface="Arial" panose="020B0604020202020204" pitchFamily="34" charset="0"/>
                <a:ea typeface="+mn-ea"/>
                <a:cs typeface="Arial" panose="020B0604020202020204" pitchFamily="34" charset="0"/>
              </a:rPr>
              <a:t>cudaMemcpyHostToDevice</a:t>
            </a:r>
            <a:r>
              <a:rPr kumimoji="0" lang="en-US" sz="1400" b="0" i="0" u="none" strike="noStrike" kern="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92D050"/>
                </a:solidFill>
                <a:effectLst/>
                <a:uLnTx/>
                <a:uFillTx/>
                <a:latin typeface="Arial" panose="020B0604020202020204" pitchFamily="34" charset="0"/>
                <a:ea typeface="+mn-ea"/>
                <a:cs typeface="Arial" panose="020B0604020202020204" pitchFamily="34" charset="0"/>
              </a:rPr>
              <a:t>cudaMemcpy</a:t>
            </a:r>
            <a:r>
              <a:rPr kumimoji="0" lang="en-US" sz="1400" b="0" i="0" u="none" strike="noStrike" kern="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a:t>
            </a:r>
            <a:r>
              <a:rPr kumimoji="0" lang="en-US" sz="1400" b="0" i="0" u="none" strike="noStrike" kern="0" cap="none" spc="0" normalizeH="0" baseline="0" noProof="0" dirty="0" err="1">
                <a:ln>
                  <a:noFill/>
                </a:ln>
                <a:solidFill>
                  <a:srgbClr val="92D050"/>
                </a:solidFill>
                <a:effectLst/>
                <a:uLnTx/>
                <a:uFillTx/>
                <a:latin typeface="Arial" panose="020B0604020202020204" pitchFamily="34" charset="0"/>
                <a:ea typeface="+mn-ea"/>
                <a:cs typeface="Arial" panose="020B0604020202020204" pitchFamily="34" charset="0"/>
              </a:rPr>
              <a:t>d_B</a:t>
            </a:r>
            <a:r>
              <a:rPr kumimoji="0" lang="en-US" sz="1400" b="0" i="0" u="none" strike="noStrike" kern="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92D050"/>
                </a:solidFill>
                <a:effectLst/>
                <a:uLnTx/>
                <a:uFillTx/>
                <a:latin typeface="Arial" panose="020B0604020202020204" pitchFamily="34" charset="0"/>
                <a:ea typeface="+mn-ea"/>
                <a:cs typeface="Arial" panose="020B0604020202020204" pitchFamily="34" charset="0"/>
              </a:rPr>
              <a:t>h_B</a:t>
            </a:r>
            <a:r>
              <a:rPr kumimoji="0" lang="en-US" sz="1400" b="0" i="0" u="none" strike="noStrike" kern="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 size, </a:t>
            </a:r>
            <a:r>
              <a:rPr kumimoji="0" lang="en-US" sz="1400" b="0" i="0" u="none" strike="noStrike" kern="0" cap="none" spc="0" normalizeH="0" baseline="0" noProof="0" dirty="0" err="1">
                <a:ln>
                  <a:noFill/>
                </a:ln>
                <a:solidFill>
                  <a:srgbClr val="92D050"/>
                </a:solidFill>
                <a:effectLst/>
                <a:uLnTx/>
                <a:uFillTx/>
                <a:latin typeface="Arial" panose="020B0604020202020204" pitchFamily="34" charset="0"/>
                <a:ea typeface="+mn-ea"/>
                <a:cs typeface="Arial" panose="020B0604020202020204" pitchFamily="34" charset="0"/>
              </a:rPr>
              <a:t>cudaMemcpyHostToDevice</a:t>
            </a:r>
            <a:r>
              <a:rPr kumimoji="0" lang="en-US" sz="1400" b="0" i="0" u="none" strike="noStrike" kern="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Kernel invocation code – to be shown later</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endParaRPr kumimoji="0" lang="en-US" sz="1400" b="0" i="0" u="none" strike="noStrike" kern="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endParaRP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cudaMemcpy</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h_C</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d_C</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size, </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cudaMemcpyDeviceToHost</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cudaFree</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d_A</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cudaFree</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d_B</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cudaFree</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d_C</a:t>
            </a:r>
            <a:r>
              <a:rPr kumimoji="0" lang="en-US" sz="1400" b="0" i="0" u="none" strike="noStrike" kern="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None/>
              <a:tabLst/>
              <a:defRPr/>
            </a:pPr>
            <a:r>
              <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Free </a:t>
            </a:r>
            <a:r>
              <a:rPr kumimoji="0" lang="en-US" sz="1400" b="0" i="1"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h_A</a:t>
            </a:r>
            <a:r>
              <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400" b="0" i="1"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h_B</a:t>
            </a:r>
            <a:r>
              <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400" b="0" i="1"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h_C</a:t>
            </a:r>
            <a:r>
              <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p:txBody>
      </p:sp>
      <p:pic>
        <p:nvPicPr>
          <p:cNvPr id="6" name="Picture 7">
            <a:extLst>
              <a:ext uri="{FF2B5EF4-FFF2-40B4-BE49-F238E27FC236}">
                <a16:creationId xmlns:a16="http://schemas.microsoft.com/office/drawing/2014/main" id="{7BBD9D60-AE6E-DF14-4B04-95A34AD2EA47}"/>
              </a:ext>
            </a:extLst>
          </p:cNvPr>
          <p:cNvPicPr>
            <a:picLocks noChangeAspect="1"/>
          </p:cNvPicPr>
          <p:nvPr/>
        </p:nvPicPr>
        <p:blipFill>
          <a:blip r:embed="rId2"/>
          <a:stretch>
            <a:fillRect/>
          </a:stretch>
        </p:blipFill>
        <p:spPr>
          <a:xfrm>
            <a:off x="8194025" y="993632"/>
            <a:ext cx="2424577" cy="5713499"/>
          </a:xfrm>
          <a:prstGeom prst="rect">
            <a:avLst/>
          </a:prstGeom>
        </p:spPr>
      </p:pic>
      <p:sp>
        <p:nvSpPr>
          <p:cNvPr id="7" name="Rectangle: Rounded Corners 17">
            <a:extLst>
              <a:ext uri="{FF2B5EF4-FFF2-40B4-BE49-F238E27FC236}">
                <a16:creationId xmlns:a16="http://schemas.microsoft.com/office/drawing/2014/main" id="{D2CCB4A7-B969-8C84-40D1-67125621ED90}"/>
              </a:ext>
            </a:extLst>
          </p:cNvPr>
          <p:cNvSpPr/>
          <p:nvPr/>
        </p:nvSpPr>
        <p:spPr>
          <a:xfrm>
            <a:off x="8084967" y="857630"/>
            <a:ext cx="2555059" cy="1852841"/>
          </a:xfrm>
          <a:prstGeom prst="round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Trebuchet MS"/>
              <a:ea typeface="+mn-ea"/>
              <a:cs typeface="+mn-cs"/>
            </a:endParaRPr>
          </a:p>
        </p:txBody>
      </p:sp>
      <p:sp>
        <p:nvSpPr>
          <p:cNvPr id="8" name="Rectangle: Rounded Corners 20">
            <a:extLst>
              <a:ext uri="{FF2B5EF4-FFF2-40B4-BE49-F238E27FC236}">
                <a16:creationId xmlns:a16="http://schemas.microsoft.com/office/drawing/2014/main" id="{2A3AB31B-440B-7135-16A4-FAB8DF86E436}"/>
              </a:ext>
            </a:extLst>
          </p:cNvPr>
          <p:cNvSpPr/>
          <p:nvPr/>
        </p:nvSpPr>
        <p:spPr>
          <a:xfrm>
            <a:off x="8061671" y="2791824"/>
            <a:ext cx="2555059" cy="1852841"/>
          </a:xfrm>
          <a:prstGeom prst="roundRect">
            <a:avLst/>
          </a:prstGeom>
          <a:noFill/>
          <a:ln w="2540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Trebuchet MS"/>
              <a:ea typeface="+mn-ea"/>
              <a:cs typeface="+mn-cs"/>
            </a:endParaRPr>
          </a:p>
        </p:txBody>
      </p:sp>
      <p:sp>
        <p:nvSpPr>
          <p:cNvPr id="9" name="Rectangle: Rounded Corners 21">
            <a:extLst>
              <a:ext uri="{FF2B5EF4-FFF2-40B4-BE49-F238E27FC236}">
                <a16:creationId xmlns:a16="http://schemas.microsoft.com/office/drawing/2014/main" id="{EAF60A6B-BDD0-CED7-64D6-2B519B4ABF11}"/>
              </a:ext>
            </a:extLst>
          </p:cNvPr>
          <p:cNvSpPr/>
          <p:nvPr/>
        </p:nvSpPr>
        <p:spPr>
          <a:xfrm>
            <a:off x="8061671" y="4795973"/>
            <a:ext cx="2555059" cy="1852841"/>
          </a:xfrm>
          <a:prstGeom prst="roundRect">
            <a:avLst/>
          </a:prstGeom>
          <a:no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2005844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22D2A-EA74-6A70-33E6-2DE3C4F3C9AC}"/>
              </a:ext>
            </a:extLst>
          </p:cNvPr>
          <p:cNvSpPr>
            <a:spLocks noGrp="1"/>
          </p:cNvSpPr>
          <p:nvPr>
            <p:ph type="title" idx="4294967295"/>
          </p:nvPr>
        </p:nvSpPr>
        <p:spPr>
          <a:xfrm>
            <a:off x="1270763" y="384344"/>
            <a:ext cx="4265542" cy="861362"/>
          </a:xfrm>
        </p:spPr>
        <p:txBody>
          <a:bodyPr>
            <a:normAutofit/>
          </a:bodyPr>
          <a:lstStyle/>
          <a:p>
            <a:r>
              <a:rPr lang="en-US" altLang="zh-CN" sz="4400" dirty="0"/>
              <a:t>GPU</a:t>
            </a:r>
            <a:r>
              <a:rPr lang="zh-CN" altLang="en-US" sz="4400" dirty="0"/>
              <a:t>执行方式</a:t>
            </a:r>
          </a:p>
        </p:txBody>
      </p:sp>
      <p:sp>
        <p:nvSpPr>
          <p:cNvPr id="3" name="内容占位符 2">
            <a:extLst>
              <a:ext uri="{FF2B5EF4-FFF2-40B4-BE49-F238E27FC236}">
                <a16:creationId xmlns:a16="http://schemas.microsoft.com/office/drawing/2014/main" id="{ABDB06C9-7142-B8DC-C1B8-1FF4C45F2700}"/>
              </a:ext>
            </a:extLst>
          </p:cNvPr>
          <p:cNvSpPr>
            <a:spLocks noGrp="1"/>
          </p:cNvSpPr>
          <p:nvPr>
            <p:ph idx="4294967295"/>
          </p:nvPr>
        </p:nvSpPr>
        <p:spPr>
          <a:xfrm>
            <a:off x="1320249" y="1499568"/>
            <a:ext cx="9791699" cy="4768710"/>
          </a:xfrm>
        </p:spPr>
        <p:txBody>
          <a:bodyPr>
            <a:normAutofit/>
          </a:bodyPr>
          <a:lstStyle/>
          <a:p>
            <a:pPr marL="457200" indent="-457200">
              <a:buFont typeface="Arial" panose="020B0604020202020204" pitchFamily="34" charset="0"/>
              <a:buChar char="•"/>
            </a:pPr>
            <a:r>
              <a:rPr lang="en-US" altLang="zh-CN" sz="2800" dirty="0"/>
              <a:t>Single Instruction Multiple Thread</a:t>
            </a:r>
            <a:r>
              <a:rPr lang="zh-CN" altLang="en-US" sz="2800" dirty="0"/>
              <a:t>单指令多线程</a:t>
            </a:r>
            <a:endParaRPr lang="en-US" altLang="zh-CN" sz="2800" dirty="0"/>
          </a:p>
          <a:p>
            <a:pPr marL="457200" indent="-457200">
              <a:buFont typeface="Arial" panose="020B0604020202020204" pitchFamily="34" charset="0"/>
              <a:buChar char="•"/>
            </a:pPr>
            <a:endParaRPr lang="zh-CN" altLang="en-US" sz="2800" dirty="0"/>
          </a:p>
          <a:p>
            <a:pPr marL="457200" indent="-457200">
              <a:buFont typeface="Arial" panose="020B0604020202020204" pitchFamily="34" charset="0"/>
              <a:buChar char="•"/>
            </a:pPr>
            <a:r>
              <a:rPr lang="en-US" altLang="zh-CN" sz="2800" dirty="0"/>
              <a:t>SIMD</a:t>
            </a:r>
            <a:r>
              <a:rPr lang="zh-CN" altLang="en-US" sz="2800" dirty="0"/>
              <a:t>与多线程相结合</a:t>
            </a:r>
          </a:p>
          <a:p>
            <a:pPr marL="457200" indent="-457200">
              <a:buFont typeface="Arial" panose="020B0604020202020204" pitchFamily="34" charset="0"/>
              <a:buChar char="•"/>
            </a:pPr>
            <a:r>
              <a:rPr lang="zh-CN" altLang="en-US" sz="2800" dirty="0"/>
              <a:t>线程按照固定的方式运行（与传统</a:t>
            </a:r>
            <a:r>
              <a:rPr lang="en-US" altLang="zh-CN" sz="2800" dirty="0"/>
              <a:t>SPMD</a:t>
            </a:r>
            <a:r>
              <a:rPr lang="zh-CN" altLang="en-US" sz="2800" dirty="0"/>
              <a:t>不同）</a:t>
            </a:r>
          </a:p>
          <a:p>
            <a:pPr marL="457200" indent="-457200">
              <a:buFont typeface="Arial" panose="020B0604020202020204" pitchFamily="34" charset="0"/>
              <a:buChar char="•"/>
            </a:pPr>
            <a:r>
              <a:rPr lang="zh-CN" altLang="en-US" sz="2800" dirty="0"/>
              <a:t>固定个数的线程一起执行（</a:t>
            </a:r>
            <a:r>
              <a:rPr lang="en-US" altLang="zh-CN" sz="2800" dirty="0"/>
              <a:t>SIMD</a:t>
            </a:r>
            <a:r>
              <a:rPr lang="zh-CN" altLang="en-US" sz="2800" dirty="0"/>
              <a:t>）</a:t>
            </a:r>
          </a:p>
          <a:p>
            <a:pPr marL="457200" indent="-457200">
              <a:buFont typeface="Arial" panose="020B0604020202020204" pitchFamily="34" charset="0"/>
              <a:buChar char="•"/>
            </a:pPr>
            <a:r>
              <a:rPr lang="zh-CN" altLang="en-US" sz="2800" dirty="0"/>
              <a:t>使用标量指令（与传统</a:t>
            </a:r>
            <a:r>
              <a:rPr lang="en-US" altLang="zh-CN" sz="2800" dirty="0"/>
              <a:t>SIMD</a:t>
            </a:r>
            <a:r>
              <a:rPr lang="zh-CN" altLang="en-US" sz="2800" dirty="0"/>
              <a:t>不同）</a:t>
            </a:r>
          </a:p>
          <a:p>
            <a:endParaRPr lang="zh-CN" altLang="en-US" dirty="0"/>
          </a:p>
        </p:txBody>
      </p:sp>
      <p:sp>
        <p:nvSpPr>
          <p:cNvPr id="4" name="灯片编号占位符 3">
            <a:extLst>
              <a:ext uri="{FF2B5EF4-FFF2-40B4-BE49-F238E27FC236}">
                <a16:creationId xmlns:a16="http://schemas.microsoft.com/office/drawing/2014/main" id="{B796F3E0-5A6A-A3F7-828C-52195BD60F65}"/>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58</a:t>
            </a:fld>
            <a:endParaRPr lang="zh-CN" altLang="en-US"/>
          </a:p>
        </p:txBody>
      </p:sp>
    </p:spTree>
    <p:extLst>
      <p:ext uri="{BB962C8B-B14F-4D97-AF65-F5344CB8AC3E}">
        <p14:creationId xmlns:p14="http://schemas.microsoft.com/office/powerpoint/2010/main" val="4227638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BE2BD-ED04-FBD2-BB2C-3019289D4AE6}"/>
              </a:ext>
            </a:extLst>
          </p:cNvPr>
          <p:cNvSpPr>
            <a:spLocks noGrp="1"/>
          </p:cNvSpPr>
          <p:nvPr>
            <p:ph type="title" idx="4294967295"/>
          </p:nvPr>
        </p:nvSpPr>
        <p:spPr>
          <a:xfrm>
            <a:off x="1227097" y="324675"/>
            <a:ext cx="7578586" cy="845153"/>
          </a:xfrm>
        </p:spPr>
        <p:txBody>
          <a:bodyPr>
            <a:normAutofit/>
          </a:bodyPr>
          <a:lstStyle/>
          <a:p>
            <a:r>
              <a:rPr lang="en-US" altLang="zh-CN" sz="4400" dirty="0"/>
              <a:t>GPU</a:t>
            </a:r>
            <a:r>
              <a:rPr lang="zh-CN" altLang="en-US" sz="4400" dirty="0"/>
              <a:t>中处理单元的执行方式</a:t>
            </a:r>
          </a:p>
        </p:txBody>
      </p:sp>
      <p:sp>
        <p:nvSpPr>
          <p:cNvPr id="3" name="内容占位符 2">
            <a:extLst>
              <a:ext uri="{FF2B5EF4-FFF2-40B4-BE49-F238E27FC236}">
                <a16:creationId xmlns:a16="http://schemas.microsoft.com/office/drawing/2014/main" id="{80F0C569-4D52-B414-B5B6-DB9E1B49F5E1}"/>
              </a:ext>
            </a:extLst>
          </p:cNvPr>
          <p:cNvSpPr>
            <a:spLocks noGrp="1"/>
          </p:cNvSpPr>
          <p:nvPr>
            <p:ph idx="4294967295"/>
          </p:nvPr>
        </p:nvSpPr>
        <p:spPr>
          <a:xfrm>
            <a:off x="1333501" y="2924177"/>
            <a:ext cx="3752412" cy="1488797"/>
          </a:xfrm>
        </p:spPr>
        <p:txBody>
          <a:bodyPr>
            <a:normAutofit/>
          </a:bodyPr>
          <a:lstStyle/>
          <a:p>
            <a:r>
              <a:rPr lang="en-US" altLang="zh-CN" sz="2800" dirty="0"/>
              <a:t>Single Instruction Multiple Data (SIMD)</a:t>
            </a:r>
            <a:endParaRPr lang="zh-CN" altLang="en-US" sz="2800" dirty="0"/>
          </a:p>
        </p:txBody>
      </p:sp>
      <p:sp>
        <p:nvSpPr>
          <p:cNvPr id="4" name="灯片编号占位符 3">
            <a:extLst>
              <a:ext uri="{FF2B5EF4-FFF2-40B4-BE49-F238E27FC236}">
                <a16:creationId xmlns:a16="http://schemas.microsoft.com/office/drawing/2014/main" id="{44C506E8-1B22-487C-3B3F-D3E75EADA583}"/>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59</a:t>
            </a:fld>
            <a:endParaRPr lang="zh-CN" altLang="en-US"/>
          </a:p>
        </p:txBody>
      </p:sp>
      <p:sp>
        <p:nvSpPr>
          <p:cNvPr id="5" name="Rectangle 5">
            <a:extLst>
              <a:ext uri="{FF2B5EF4-FFF2-40B4-BE49-F238E27FC236}">
                <a16:creationId xmlns:a16="http://schemas.microsoft.com/office/drawing/2014/main" id="{6CA99CEF-F168-ACF7-B38B-666075FE9326}"/>
              </a:ext>
            </a:extLst>
          </p:cNvPr>
          <p:cNvSpPr>
            <a:spLocks noChangeArrowheads="1"/>
          </p:cNvSpPr>
          <p:nvPr/>
        </p:nvSpPr>
        <p:spPr bwMode="auto">
          <a:xfrm>
            <a:off x="6057462" y="2981698"/>
            <a:ext cx="1943100" cy="942975"/>
          </a:xfrm>
          <a:prstGeom prst="rect">
            <a:avLst/>
          </a:prstGeom>
          <a:solidFill>
            <a:srgbClr val="FFFFFF"/>
          </a:solidFill>
          <a:ln w="9525">
            <a:solidFill>
              <a:srgbClr val="000000"/>
            </a:solidFill>
            <a:miter lim="800000"/>
            <a:headEnd/>
            <a:tailEnd/>
          </a:ln>
        </p:spPr>
        <p:txBody>
          <a:bodyPr wrap="none" anchor="ctr"/>
          <a:lstStyle/>
          <a:p>
            <a:pPr>
              <a:defRPr/>
            </a:pPr>
            <a:endParaRPr lang="en-US" sz="1350" kern="0">
              <a:solidFill>
                <a:srgbClr val="000000"/>
              </a:solidFill>
              <a:latin typeface="Trebuchet MS"/>
            </a:endParaRPr>
          </a:p>
        </p:txBody>
      </p:sp>
      <p:sp>
        <p:nvSpPr>
          <p:cNvPr id="6" name="Rectangle 5">
            <a:extLst>
              <a:ext uri="{FF2B5EF4-FFF2-40B4-BE49-F238E27FC236}">
                <a16:creationId xmlns:a16="http://schemas.microsoft.com/office/drawing/2014/main" id="{9F45DC9E-8B1D-9832-0656-7C4C5DF1E177}"/>
              </a:ext>
            </a:extLst>
          </p:cNvPr>
          <p:cNvSpPr>
            <a:spLocks noChangeArrowheads="1"/>
          </p:cNvSpPr>
          <p:nvPr/>
        </p:nvSpPr>
        <p:spPr bwMode="auto">
          <a:xfrm>
            <a:off x="6220578" y="2917405"/>
            <a:ext cx="1943100" cy="942975"/>
          </a:xfrm>
          <a:prstGeom prst="rect">
            <a:avLst/>
          </a:prstGeom>
          <a:solidFill>
            <a:srgbClr val="FFFFFF"/>
          </a:solidFill>
          <a:ln w="9525">
            <a:solidFill>
              <a:srgbClr val="000000"/>
            </a:solidFill>
            <a:miter lim="800000"/>
            <a:headEnd/>
            <a:tailEnd/>
          </a:ln>
        </p:spPr>
        <p:txBody>
          <a:bodyPr wrap="none" anchor="ctr"/>
          <a:lstStyle/>
          <a:p>
            <a:pPr>
              <a:defRPr/>
            </a:pPr>
            <a:endParaRPr lang="en-US" sz="1350" kern="0">
              <a:solidFill>
                <a:srgbClr val="000000"/>
              </a:solidFill>
              <a:latin typeface="Trebuchet MS"/>
            </a:endParaRPr>
          </a:p>
        </p:txBody>
      </p:sp>
      <p:sp>
        <p:nvSpPr>
          <p:cNvPr id="7" name="Rectangle 4">
            <a:extLst>
              <a:ext uri="{FF2B5EF4-FFF2-40B4-BE49-F238E27FC236}">
                <a16:creationId xmlns:a16="http://schemas.microsoft.com/office/drawing/2014/main" id="{5A6088D8-84D3-D254-3E7F-ABEC8F2F1934}"/>
              </a:ext>
            </a:extLst>
          </p:cNvPr>
          <p:cNvSpPr>
            <a:spLocks noChangeArrowheads="1"/>
          </p:cNvSpPr>
          <p:nvPr/>
        </p:nvSpPr>
        <p:spPr bwMode="auto">
          <a:xfrm>
            <a:off x="6514662" y="2103017"/>
            <a:ext cx="1714500" cy="600075"/>
          </a:xfrm>
          <a:prstGeom prst="rect">
            <a:avLst/>
          </a:prstGeom>
          <a:noFill/>
          <a:ln w="9525">
            <a:solidFill>
              <a:srgbClr val="000000"/>
            </a:solidFill>
            <a:miter lim="800000"/>
            <a:headEnd/>
            <a:tailEnd/>
          </a:ln>
        </p:spPr>
        <p:txBody>
          <a:bodyPr wrap="none" anchor="ctr"/>
          <a:lstStyle/>
          <a:p>
            <a:pPr algn="ctr"/>
            <a:r>
              <a:rPr lang="en-US" sz="1350" dirty="0">
                <a:solidFill>
                  <a:srgbClr val="000000"/>
                </a:solidFill>
                <a:latin typeface="Trebuchet MS"/>
              </a:rPr>
              <a:t>Memory</a:t>
            </a:r>
          </a:p>
        </p:txBody>
      </p:sp>
      <p:sp>
        <p:nvSpPr>
          <p:cNvPr id="8" name="Rectangle 5">
            <a:extLst>
              <a:ext uri="{FF2B5EF4-FFF2-40B4-BE49-F238E27FC236}">
                <a16:creationId xmlns:a16="http://schemas.microsoft.com/office/drawing/2014/main" id="{EB34F7CC-5892-9722-5772-745009DD5E12}"/>
              </a:ext>
            </a:extLst>
          </p:cNvPr>
          <p:cNvSpPr>
            <a:spLocks noChangeArrowheads="1"/>
          </p:cNvSpPr>
          <p:nvPr/>
        </p:nvSpPr>
        <p:spPr bwMode="auto">
          <a:xfrm>
            <a:off x="6400362" y="2874542"/>
            <a:ext cx="1943100" cy="942975"/>
          </a:xfrm>
          <a:prstGeom prst="rect">
            <a:avLst/>
          </a:prstGeom>
          <a:solidFill>
            <a:srgbClr val="FFFFFF"/>
          </a:solidFill>
          <a:ln w="9525">
            <a:solidFill>
              <a:srgbClr val="000000"/>
            </a:solidFill>
            <a:miter lim="800000"/>
            <a:headEnd/>
            <a:tailEnd/>
          </a:ln>
        </p:spPr>
        <p:txBody>
          <a:bodyPr wrap="none" anchor="ctr"/>
          <a:lstStyle/>
          <a:p>
            <a:pPr>
              <a:defRPr/>
            </a:pPr>
            <a:endParaRPr lang="en-US" sz="1350" kern="0">
              <a:solidFill>
                <a:srgbClr val="000000"/>
              </a:solidFill>
              <a:latin typeface="Trebuchet MS"/>
            </a:endParaRPr>
          </a:p>
        </p:txBody>
      </p:sp>
      <p:sp>
        <p:nvSpPr>
          <p:cNvPr id="9" name="Rectangle 6">
            <a:extLst>
              <a:ext uri="{FF2B5EF4-FFF2-40B4-BE49-F238E27FC236}">
                <a16:creationId xmlns:a16="http://schemas.microsoft.com/office/drawing/2014/main" id="{93CA985E-E9B4-F280-4131-AD12F236551B}"/>
              </a:ext>
            </a:extLst>
          </p:cNvPr>
          <p:cNvSpPr>
            <a:spLocks noChangeArrowheads="1"/>
          </p:cNvSpPr>
          <p:nvPr/>
        </p:nvSpPr>
        <p:spPr bwMode="auto">
          <a:xfrm>
            <a:off x="5828862" y="4071342"/>
            <a:ext cx="3086100" cy="685800"/>
          </a:xfrm>
          <a:prstGeom prst="rect">
            <a:avLst/>
          </a:prstGeom>
          <a:noFill/>
          <a:ln w="9525">
            <a:solidFill>
              <a:srgbClr val="000000"/>
            </a:solidFill>
            <a:miter lim="800000"/>
            <a:headEnd/>
            <a:tailEnd/>
          </a:ln>
        </p:spPr>
        <p:txBody>
          <a:bodyPr wrap="none" anchor="ctr"/>
          <a:lstStyle/>
          <a:p>
            <a:pPr algn="ctr"/>
            <a:r>
              <a:rPr lang="en-US" sz="1350" dirty="0">
                <a:solidFill>
                  <a:srgbClr val="000000"/>
                </a:solidFill>
                <a:latin typeface="Trebuchet MS"/>
              </a:rPr>
              <a:t>Control Unit</a:t>
            </a:r>
          </a:p>
          <a:p>
            <a:pPr algn="ctr"/>
            <a:endParaRPr lang="en-US" sz="1350" dirty="0">
              <a:solidFill>
                <a:srgbClr val="000000"/>
              </a:solidFill>
              <a:latin typeface="Trebuchet MS"/>
            </a:endParaRPr>
          </a:p>
          <a:p>
            <a:pPr algn="ctr"/>
            <a:endParaRPr lang="en-US" sz="1350" dirty="0">
              <a:solidFill>
                <a:srgbClr val="000000"/>
              </a:solidFill>
              <a:latin typeface="Trebuchet MS"/>
            </a:endParaRPr>
          </a:p>
        </p:txBody>
      </p:sp>
      <p:sp>
        <p:nvSpPr>
          <p:cNvPr id="10" name="Rectangle 7">
            <a:extLst>
              <a:ext uri="{FF2B5EF4-FFF2-40B4-BE49-F238E27FC236}">
                <a16:creationId xmlns:a16="http://schemas.microsoft.com/office/drawing/2014/main" id="{8399683A-A8A5-DD43-4CB4-882BB185B203}"/>
              </a:ext>
            </a:extLst>
          </p:cNvPr>
          <p:cNvSpPr>
            <a:spLocks noChangeArrowheads="1"/>
          </p:cNvSpPr>
          <p:nvPr/>
        </p:nvSpPr>
        <p:spPr bwMode="auto">
          <a:xfrm>
            <a:off x="8800662" y="2188742"/>
            <a:ext cx="685800" cy="771525"/>
          </a:xfrm>
          <a:prstGeom prst="rect">
            <a:avLst/>
          </a:prstGeom>
          <a:noFill/>
          <a:ln w="9525">
            <a:solidFill>
              <a:srgbClr val="000000"/>
            </a:solidFill>
            <a:miter lim="800000"/>
            <a:headEnd/>
            <a:tailEnd/>
          </a:ln>
        </p:spPr>
        <p:txBody>
          <a:bodyPr wrap="none" anchor="ctr"/>
          <a:lstStyle/>
          <a:p>
            <a:pPr algn="ctr"/>
            <a:r>
              <a:rPr lang="en-US" sz="1350">
                <a:solidFill>
                  <a:srgbClr val="000000"/>
                </a:solidFill>
                <a:latin typeface="Trebuchet MS"/>
              </a:rPr>
              <a:t>I/O</a:t>
            </a:r>
          </a:p>
        </p:txBody>
      </p:sp>
      <p:grpSp>
        <p:nvGrpSpPr>
          <p:cNvPr id="11" name="Group 26">
            <a:extLst>
              <a:ext uri="{FF2B5EF4-FFF2-40B4-BE49-F238E27FC236}">
                <a16:creationId xmlns:a16="http://schemas.microsoft.com/office/drawing/2014/main" id="{48FEC065-F312-42AE-3BED-1B69B6C5FE56}"/>
              </a:ext>
            </a:extLst>
          </p:cNvPr>
          <p:cNvGrpSpPr>
            <a:grpSpLocks/>
          </p:cNvGrpSpPr>
          <p:nvPr/>
        </p:nvGrpSpPr>
        <p:grpSpPr bwMode="auto">
          <a:xfrm>
            <a:off x="6628962" y="3388890"/>
            <a:ext cx="800100" cy="307181"/>
            <a:chOff x="528" y="2688"/>
            <a:chExt cx="672" cy="344"/>
          </a:xfrm>
          <a:noFill/>
        </p:grpSpPr>
        <p:grpSp>
          <p:nvGrpSpPr>
            <p:cNvPr id="12" name="Group 24">
              <a:extLst>
                <a:ext uri="{FF2B5EF4-FFF2-40B4-BE49-F238E27FC236}">
                  <a16:creationId xmlns:a16="http://schemas.microsoft.com/office/drawing/2014/main" id="{0BA8A6B0-ED7D-8E98-4507-554B267887BD}"/>
                </a:ext>
              </a:extLst>
            </p:cNvPr>
            <p:cNvGrpSpPr>
              <a:grpSpLocks/>
            </p:cNvGrpSpPr>
            <p:nvPr/>
          </p:nvGrpSpPr>
          <p:grpSpPr bwMode="auto">
            <a:xfrm>
              <a:off x="528" y="2688"/>
              <a:ext cx="672" cy="288"/>
              <a:chOff x="528" y="2688"/>
              <a:chExt cx="672" cy="288"/>
            </a:xfrm>
            <a:grpFill/>
          </p:grpSpPr>
          <p:sp>
            <p:nvSpPr>
              <p:cNvPr id="14" name="Line 13">
                <a:extLst>
                  <a:ext uri="{FF2B5EF4-FFF2-40B4-BE49-F238E27FC236}">
                    <a16:creationId xmlns:a16="http://schemas.microsoft.com/office/drawing/2014/main" id="{1588661E-DEC9-569A-BC83-C27317C84573}"/>
                  </a:ext>
                </a:extLst>
              </p:cNvPr>
              <p:cNvSpPr>
                <a:spLocks noChangeShapeType="1"/>
              </p:cNvSpPr>
              <p:nvPr/>
            </p:nvSpPr>
            <p:spPr bwMode="auto">
              <a:xfrm>
                <a:off x="768" y="2688"/>
                <a:ext cx="96" cy="96"/>
              </a:xfrm>
              <a:prstGeom prst="line">
                <a:avLst/>
              </a:prstGeom>
              <a:grpFill/>
              <a:ln w="9525">
                <a:solidFill>
                  <a:srgbClr val="000000"/>
                </a:solidFill>
                <a:round/>
                <a:headEnd/>
                <a:tailEnd/>
              </a:ln>
            </p:spPr>
            <p:txBody>
              <a:bodyPr/>
              <a:lstStyle/>
              <a:p>
                <a:endParaRPr lang="en-US" sz="1350">
                  <a:solidFill>
                    <a:srgbClr val="000000"/>
                  </a:solidFill>
                  <a:latin typeface="Trebuchet MS"/>
                </a:endParaRPr>
              </a:p>
            </p:txBody>
          </p:sp>
          <p:sp>
            <p:nvSpPr>
              <p:cNvPr id="15" name="Line 14">
                <a:extLst>
                  <a:ext uri="{FF2B5EF4-FFF2-40B4-BE49-F238E27FC236}">
                    <a16:creationId xmlns:a16="http://schemas.microsoft.com/office/drawing/2014/main" id="{671ED502-4F78-094D-F767-0C233566B72A}"/>
                  </a:ext>
                </a:extLst>
              </p:cNvPr>
              <p:cNvSpPr>
                <a:spLocks noChangeShapeType="1"/>
              </p:cNvSpPr>
              <p:nvPr/>
            </p:nvSpPr>
            <p:spPr bwMode="auto">
              <a:xfrm flipV="1">
                <a:off x="864" y="2688"/>
                <a:ext cx="96" cy="96"/>
              </a:xfrm>
              <a:prstGeom prst="line">
                <a:avLst/>
              </a:prstGeom>
              <a:grpFill/>
              <a:ln w="9525">
                <a:solidFill>
                  <a:srgbClr val="000000"/>
                </a:solidFill>
                <a:round/>
                <a:headEnd/>
                <a:tailEnd/>
              </a:ln>
            </p:spPr>
            <p:txBody>
              <a:bodyPr/>
              <a:lstStyle/>
              <a:p>
                <a:endParaRPr lang="en-US" sz="1350">
                  <a:solidFill>
                    <a:srgbClr val="000000"/>
                  </a:solidFill>
                  <a:latin typeface="Trebuchet MS"/>
                </a:endParaRPr>
              </a:p>
            </p:txBody>
          </p:sp>
          <p:sp>
            <p:nvSpPr>
              <p:cNvPr id="16" name="Line 19">
                <a:extLst>
                  <a:ext uri="{FF2B5EF4-FFF2-40B4-BE49-F238E27FC236}">
                    <a16:creationId xmlns:a16="http://schemas.microsoft.com/office/drawing/2014/main" id="{132BF91D-2D47-11B2-CE71-CDBC9C2CE12E}"/>
                  </a:ext>
                </a:extLst>
              </p:cNvPr>
              <p:cNvSpPr>
                <a:spLocks noChangeShapeType="1"/>
              </p:cNvSpPr>
              <p:nvPr/>
            </p:nvSpPr>
            <p:spPr bwMode="auto">
              <a:xfrm>
                <a:off x="528" y="2688"/>
                <a:ext cx="144" cy="288"/>
              </a:xfrm>
              <a:prstGeom prst="line">
                <a:avLst/>
              </a:prstGeom>
              <a:grpFill/>
              <a:ln w="9525">
                <a:solidFill>
                  <a:srgbClr val="000000"/>
                </a:solidFill>
                <a:round/>
                <a:headEnd/>
                <a:tailEnd/>
              </a:ln>
            </p:spPr>
            <p:txBody>
              <a:bodyPr/>
              <a:lstStyle/>
              <a:p>
                <a:endParaRPr lang="en-US" sz="1350">
                  <a:solidFill>
                    <a:srgbClr val="000000"/>
                  </a:solidFill>
                  <a:latin typeface="Trebuchet MS"/>
                </a:endParaRPr>
              </a:p>
            </p:txBody>
          </p:sp>
          <p:sp>
            <p:nvSpPr>
              <p:cNvPr id="17" name="Line 20">
                <a:extLst>
                  <a:ext uri="{FF2B5EF4-FFF2-40B4-BE49-F238E27FC236}">
                    <a16:creationId xmlns:a16="http://schemas.microsoft.com/office/drawing/2014/main" id="{15DA14E3-CEA7-E0BE-3A12-613FD10E3E46}"/>
                  </a:ext>
                </a:extLst>
              </p:cNvPr>
              <p:cNvSpPr>
                <a:spLocks noChangeShapeType="1"/>
              </p:cNvSpPr>
              <p:nvPr/>
            </p:nvSpPr>
            <p:spPr bwMode="auto">
              <a:xfrm flipH="1">
                <a:off x="1056" y="2688"/>
                <a:ext cx="144" cy="288"/>
              </a:xfrm>
              <a:prstGeom prst="line">
                <a:avLst/>
              </a:prstGeom>
              <a:grpFill/>
              <a:ln w="9525">
                <a:solidFill>
                  <a:srgbClr val="000000"/>
                </a:solidFill>
                <a:round/>
                <a:headEnd/>
                <a:tailEnd/>
              </a:ln>
            </p:spPr>
            <p:txBody>
              <a:bodyPr/>
              <a:lstStyle/>
              <a:p>
                <a:endParaRPr lang="en-US" sz="1350">
                  <a:solidFill>
                    <a:srgbClr val="000000"/>
                  </a:solidFill>
                  <a:latin typeface="Trebuchet MS"/>
                </a:endParaRPr>
              </a:p>
            </p:txBody>
          </p:sp>
          <p:sp>
            <p:nvSpPr>
              <p:cNvPr id="18" name="Line 21">
                <a:extLst>
                  <a:ext uri="{FF2B5EF4-FFF2-40B4-BE49-F238E27FC236}">
                    <a16:creationId xmlns:a16="http://schemas.microsoft.com/office/drawing/2014/main" id="{90DC1FBE-2A7A-C557-A1B0-E1C0FC102244}"/>
                  </a:ext>
                </a:extLst>
              </p:cNvPr>
              <p:cNvSpPr>
                <a:spLocks noChangeShapeType="1"/>
              </p:cNvSpPr>
              <p:nvPr/>
            </p:nvSpPr>
            <p:spPr bwMode="auto">
              <a:xfrm>
                <a:off x="672" y="2976"/>
                <a:ext cx="384" cy="0"/>
              </a:xfrm>
              <a:prstGeom prst="line">
                <a:avLst/>
              </a:prstGeom>
              <a:grpFill/>
              <a:ln w="9525">
                <a:solidFill>
                  <a:srgbClr val="000000"/>
                </a:solidFill>
                <a:round/>
                <a:headEnd/>
                <a:tailEnd/>
              </a:ln>
            </p:spPr>
            <p:txBody>
              <a:bodyPr/>
              <a:lstStyle/>
              <a:p>
                <a:endParaRPr lang="en-US" sz="1350">
                  <a:solidFill>
                    <a:srgbClr val="000000"/>
                  </a:solidFill>
                  <a:latin typeface="Trebuchet MS"/>
                </a:endParaRPr>
              </a:p>
            </p:txBody>
          </p:sp>
          <p:sp>
            <p:nvSpPr>
              <p:cNvPr id="19" name="Line 22">
                <a:extLst>
                  <a:ext uri="{FF2B5EF4-FFF2-40B4-BE49-F238E27FC236}">
                    <a16:creationId xmlns:a16="http://schemas.microsoft.com/office/drawing/2014/main" id="{4548C9DF-34C4-B9D3-C504-AC7FB5002582}"/>
                  </a:ext>
                </a:extLst>
              </p:cNvPr>
              <p:cNvSpPr>
                <a:spLocks noChangeShapeType="1"/>
              </p:cNvSpPr>
              <p:nvPr/>
            </p:nvSpPr>
            <p:spPr bwMode="auto">
              <a:xfrm>
                <a:off x="528" y="2688"/>
                <a:ext cx="240" cy="0"/>
              </a:xfrm>
              <a:prstGeom prst="line">
                <a:avLst/>
              </a:prstGeom>
              <a:grpFill/>
              <a:ln w="9525">
                <a:solidFill>
                  <a:srgbClr val="000000"/>
                </a:solidFill>
                <a:round/>
                <a:headEnd/>
                <a:tailEnd/>
              </a:ln>
            </p:spPr>
            <p:txBody>
              <a:bodyPr/>
              <a:lstStyle/>
              <a:p>
                <a:endParaRPr lang="en-US" sz="1350">
                  <a:solidFill>
                    <a:srgbClr val="000000"/>
                  </a:solidFill>
                  <a:latin typeface="Trebuchet MS"/>
                </a:endParaRPr>
              </a:p>
            </p:txBody>
          </p:sp>
          <p:sp>
            <p:nvSpPr>
              <p:cNvPr id="20" name="Line 23">
                <a:extLst>
                  <a:ext uri="{FF2B5EF4-FFF2-40B4-BE49-F238E27FC236}">
                    <a16:creationId xmlns:a16="http://schemas.microsoft.com/office/drawing/2014/main" id="{E1AAFDD6-312A-9592-6E39-CCAA217D205A}"/>
                  </a:ext>
                </a:extLst>
              </p:cNvPr>
              <p:cNvSpPr>
                <a:spLocks noChangeShapeType="1"/>
              </p:cNvSpPr>
              <p:nvPr/>
            </p:nvSpPr>
            <p:spPr bwMode="auto">
              <a:xfrm>
                <a:off x="960" y="2688"/>
                <a:ext cx="240" cy="0"/>
              </a:xfrm>
              <a:prstGeom prst="line">
                <a:avLst/>
              </a:prstGeom>
              <a:grpFill/>
              <a:ln w="9525">
                <a:solidFill>
                  <a:srgbClr val="000000"/>
                </a:solidFill>
                <a:round/>
                <a:headEnd/>
                <a:tailEnd/>
              </a:ln>
            </p:spPr>
            <p:txBody>
              <a:bodyPr/>
              <a:lstStyle/>
              <a:p>
                <a:endParaRPr lang="en-US" sz="1350">
                  <a:solidFill>
                    <a:srgbClr val="000000"/>
                  </a:solidFill>
                  <a:latin typeface="Trebuchet MS"/>
                </a:endParaRPr>
              </a:p>
            </p:txBody>
          </p:sp>
        </p:grpSp>
        <p:sp>
          <p:nvSpPr>
            <p:cNvPr id="13" name="Text Box 25">
              <a:extLst>
                <a:ext uri="{FF2B5EF4-FFF2-40B4-BE49-F238E27FC236}">
                  <a16:creationId xmlns:a16="http://schemas.microsoft.com/office/drawing/2014/main" id="{D1762D61-821D-AAB7-23A6-B72CC94D2080}"/>
                </a:ext>
              </a:extLst>
            </p:cNvPr>
            <p:cNvSpPr txBox="1">
              <a:spLocks noChangeArrowheads="1"/>
            </p:cNvSpPr>
            <p:nvPr/>
          </p:nvSpPr>
          <p:spPr bwMode="auto">
            <a:xfrm>
              <a:off x="624" y="2696"/>
              <a:ext cx="418" cy="336"/>
            </a:xfrm>
            <a:prstGeom prst="rect">
              <a:avLst/>
            </a:prstGeom>
            <a:grpFill/>
            <a:ln w="9525">
              <a:noFill/>
              <a:miter lim="800000"/>
              <a:headEnd/>
              <a:tailEnd/>
            </a:ln>
          </p:spPr>
          <p:txBody>
            <a:bodyPr wrap="none">
              <a:spAutoFit/>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eaLnBrk="1" hangingPunct="1"/>
              <a:r>
                <a:rPr lang="en-US" sz="1350" dirty="0">
                  <a:solidFill>
                    <a:srgbClr val="000000"/>
                  </a:solidFill>
                  <a:latin typeface="Trebuchet MS"/>
                </a:rPr>
                <a:t>ALU</a:t>
              </a:r>
            </a:p>
          </p:txBody>
        </p:sp>
      </p:grpSp>
      <p:grpSp>
        <p:nvGrpSpPr>
          <p:cNvPr id="21" name="Group 29">
            <a:extLst>
              <a:ext uri="{FF2B5EF4-FFF2-40B4-BE49-F238E27FC236}">
                <a16:creationId xmlns:a16="http://schemas.microsoft.com/office/drawing/2014/main" id="{CF9A5581-5954-0820-B299-E03D996B78FF}"/>
              </a:ext>
            </a:extLst>
          </p:cNvPr>
          <p:cNvGrpSpPr>
            <a:grpSpLocks/>
          </p:cNvGrpSpPr>
          <p:nvPr/>
        </p:nvGrpSpPr>
        <p:grpSpPr bwMode="auto">
          <a:xfrm>
            <a:off x="7657662" y="3174579"/>
            <a:ext cx="514350" cy="557213"/>
            <a:chOff x="720" y="1632"/>
            <a:chExt cx="432" cy="624"/>
          </a:xfrm>
          <a:noFill/>
        </p:grpSpPr>
        <p:sp>
          <p:nvSpPr>
            <p:cNvPr id="22" name="Rectangle 27">
              <a:extLst>
                <a:ext uri="{FF2B5EF4-FFF2-40B4-BE49-F238E27FC236}">
                  <a16:creationId xmlns:a16="http://schemas.microsoft.com/office/drawing/2014/main" id="{B79398BE-668B-CC17-6ED7-EDE21979426F}"/>
                </a:ext>
              </a:extLst>
            </p:cNvPr>
            <p:cNvSpPr>
              <a:spLocks noChangeArrowheads="1"/>
            </p:cNvSpPr>
            <p:nvPr/>
          </p:nvSpPr>
          <p:spPr bwMode="auto">
            <a:xfrm>
              <a:off x="720" y="1632"/>
              <a:ext cx="432" cy="624"/>
            </a:xfrm>
            <a:prstGeom prst="rect">
              <a:avLst/>
            </a:prstGeom>
            <a:grpFill/>
            <a:ln w="9525">
              <a:solidFill>
                <a:srgbClr val="000000"/>
              </a:solidFill>
              <a:miter lim="800000"/>
              <a:headEnd/>
              <a:tailEnd/>
            </a:ln>
          </p:spPr>
          <p:txBody>
            <a:bodyPr wrap="none" anchor="ctr"/>
            <a:lstStyle/>
            <a:p>
              <a:endParaRPr lang="en-US" sz="1350">
                <a:solidFill>
                  <a:srgbClr val="000000"/>
                </a:solidFill>
                <a:latin typeface="Trebuchet MS"/>
              </a:endParaRPr>
            </a:p>
          </p:txBody>
        </p:sp>
        <p:sp>
          <p:nvSpPr>
            <p:cNvPr id="23" name="Text Box 28">
              <a:extLst>
                <a:ext uri="{FF2B5EF4-FFF2-40B4-BE49-F238E27FC236}">
                  <a16:creationId xmlns:a16="http://schemas.microsoft.com/office/drawing/2014/main" id="{D043EEB9-65A1-DB2F-9FC6-DF4DF2BB2D61}"/>
                </a:ext>
              </a:extLst>
            </p:cNvPr>
            <p:cNvSpPr txBox="1">
              <a:spLocks noChangeArrowheads="1"/>
            </p:cNvSpPr>
            <p:nvPr/>
          </p:nvSpPr>
          <p:spPr bwMode="auto">
            <a:xfrm>
              <a:off x="720" y="1680"/>
              <a:ext cx="396" cy="569"/>
            </a:xfrm>
            <a:prstGeom prst="rect">
              <a:avLst/>
            </a:prstGeom>
            <a:grpFill/>
            <a:ln w="9525">
              <a:noFill/>
              <a:miter lim="800000"/>
              <a:headEnd/>
              <a:tailEnd/>
            </a:ln>
          </p:spPr>
          <p:txBody>
            <a:bodyPr wrap="none">
              <a:spAutoFit/>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eaLnBrk="1" hangingPunct="1"/>
              <a:r>
                <a:rPr lang="en-US" sz="1350" dirty="0" err="1">
                  <a:solidFill>
                    <a:srgbClr val="000000"/>
                  </a:solidFill>
                  <a:latin typeface="Trebuchet MS"/>
                </a:rPr>
                <a:t>Reg</a:t>
              </a:r>
              <a:endParaRPr lang="en-US" sz="1350" dirty="0">
                <a:solidFill>
                  <a:srgbClr val="000000"/>
                </a:solidFill>
                <a:latin typeface="Trebuchet MS"/>
              </a:endParaRPr>
            </a:p>
            <a:p>
              <a:pPr eaLnBrk="1" hangingPunct="1"/>
              <a:r>
                <a:rPr lang="en-US" sz="1350" dirty="0">
                  <a:solidFill>
                    <a:srgbClr val="000000"/>
                  </a:solidFill>
                  <a:latin typeface="Trebuchet MS"/>
                </a:rPr>
                <a:t>File</a:t>
              </a:r>
            </a:p>
          </p:txBody>
        </p:sp>
      </p:grpSp>
      <p:sp>
        <p:nvSpPr>
          <p:cNvPr id="24" name="Rectangle 30">
            <a:extLst>
              <a:ext uri="{FF2B5EF4-FFF2-40B4-BE49-F238E27FC236}">
                <a16:creationId xmlns:a16="http://schemas.microsoft.com/office/drawing/2014/main" id="{E19B6D27-0EEB-9301-FFE4-303E896C32D3}"/>
              </a:ext>
            </a:extLst>
          </p:cNvPr>
          <p:cNvSpPr>
            <a:spLocks noChangeArrowheads="1"/>
          </p:cNvSpPr>
          <p:nvPr/>
        </p:nvSpPr>
        <p:spPr bwMode="auto">
          <a:xfrm>
            <a:off x="6286062" y="4331866"/>
            <a:ext cx="685800" cy="171450"/>
          </a:xfrm>
          <a:prstGeom prst="rect">
            <a:avLst/>
          </a:prstGeom>
          <a:noFill/>
          <a:ln w="9525">
            <a:solidFill>
              <a:srgbClr val="000000"/>
            </a:solidFill>
            <a:miter lim="800000"/>
            <a:headEnd/>
            <a:tailEnd/>
          </a:ln>
        </p:spPr>
        <p:txBody>
          <a:bodyPr wrap="none" anchor="ctr"/>
          <a:lstStyle/>
          <a:p>
            <a:pPr algn="ctr"/>
            <a:r>
              <a:rPr lang="en-US" sz="1350" dirty="0">
                <a:solidFill>
                  <a:srgbClr val="000000"/>
                </a:solidFill>
                <a:latin typeface="Trebuchet MS"/>
              </a:rPr>
              <a:t>PC</a:t>
            </a:r>
          </a:p>
        </p:txBody>
      </p:sp>
      <p:sp>
        <p:nvSpPr>
          <p:cNvPr id="25" name="Rectangle 31">
            <a:extLst>
              <a:ext uri="{FF2B5EF4-FFF2-40B4-BE49-F238E27FC236}">
                <a16:creationId xmlns:a16="http://schemas.microsoft.com/office/drawing/2014/main" id="{52A8D7E1-6906-53C0-F51E-16857842C0AD}"/>
              </a:ext>
            </a:extLst>
          </p:cNvPr>
          <p:cNvSpPr>
            <a:spLocks noChangeArrowheads="1"/>
          </p:cNvSpPr>
          <p:nvPr/>
        </p:nvSpPr>
        <p:spPr bwMode="auto">
          <a:xfrm>
            <a:off x="7771962" y="4331866"/>
            <a:ext cx="685800" cy="171450"/>
          </a:xfrm>
          <a:prstGeom prst="rect">
            <a:avLst/>
          </a:prstGeom>
          <a:noFill/>
          <a:ln w="9525">
            <a:solidFill>
              <a:srgbClr val="000000"/>
            </a:solidFill>
            <a:miter lim="800000"/>
            <a:headEnd/>
            <a:tailEnd/>
          </a:ln>
        </p:spPr>
        <p:txBody>
          <a:bodyPr wrap="none" anchor="ctr"/>
          <a:lstStyle/>
          <a:p>
            <a:pPr algn="ctr"/>
            <a:r>
              <a:rPr lang="en-US" sz="1350" dirty="0">
                <a:solidFill>
                  <a:srgbClr val="000000"/>
                </a:solidFill>
                <a:latin typeface="Trebuchet MS"/>
              </a:rPr>
              <a:t>IR</a:t>
            </a:r>
          </a:p>
        </p:txBody>
      </p:sp>
      <p:cxnSp>
        <p:nvCxnSpPr>
          <p:cNvPr id="26" name="AutoShape 35">
            <a:extLst>
              <a:ext uri="{FF2B5EF4-FFF2-40B4-BE49-F238E27FC236}">
                <a16:creationId xmlns:a16="http://schemas.microsoft.com/office/drawing/2014/main" id="{5D8B296C-0D54-272D-5F25-52923421810B}"/>
              </a:ext>
            </a:extLst>
          </p:cNvPr>
          <p:cNvCxnSpPr>
            <a:cxnSpLocks noChangeShapeType="1"/>
          </p:cNvCxnSpPr>
          <p:nvPr/>
        </p:nvCxnSpPr>
        <p:spPr bwMode="auto">
          <a:xfrm rot="16200000" flipV="1">
            <a:off x="5172977" y="3350160"/>
            <a:ext cx="1434220" cy="8148"/>
          </a:xfrm>
          <a:prstGeom prst="bentConnector3">
            <a:avLst>
              <a:gd name="adj1" fmla="val 50000"/>
            </a:avLst>
          </a:prstGeom>
          <a:noFill/>
          <a:ln w="9525">
            <a:solidFill>
              <a:srgbClr val="000000"/>
            </a:solidFill>
            <a:prstDash val="dash"/>
            <a:miter lim="800000"/>
            <a:headEnd/>
            <a:tailEnd type="triangle" w="med" len="med"/>
          </a:ln>
          <a:extLst>
            <a:ext uri="{909E8E84-426E-40DD-AFC4-6F175D3DCCD1}">
              <a14:hiddenFill xmlns:a14="http://schemas.microsoft.com/office/drawing/2010/main">
                <a:noFill/>
              </a14:hiddenFill>
            </a:ext>
          </a:extLst>
        </p:spPr>
      </p:cxnSp>
      <p:sp>
        <p:nvSpPr>
          <p:cNvPr id="27" name="Line 38">
            <a:extLst>
              <a:ext uri="{FF2B5EF4-FFF2-40B4-BE49-F238E27FC236}">
                <a16:creationId xmlns:a16="http://schemas.microsoft.com/office/drawing/2014/main" id="{043C17F9-0E54-3AD8-88A9-35002BC855E3}"/>
              </a:ext>
            </a:extLst>
          </p:cNvPr>
          <p:cNvSpPr>
            <a:spLocks noChangeShapeType="1"/>
          </p:cNvSpPr>
          <p:nvPr/>
        </p:nvSpPr>
        <p:spPr bwMode="auto">
          <a:xfrm flipV="1">
            <a:off x="6971862" y="2703091"/>
            <a:ext cx="0" cy="171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solidFill>
                <a:srgbClr val="000000"/>
              </a:solidFill>
              <a:latin typeface="Trebuchet MS"/>
            </a:endParaRPr>
          </a:p>
        </p:txBody>
      </p:sp>
      <p:sp>
        <p:nvSpPr>
          <p:cNvPr id="28" name="Line 39">
            <a:extLst>
              <a:ext uri="{FF2B5EF4-FFF2-40B4-BE49-F238E27FC236}">
                <a16:creationId xmlns:a16="http://schemas.microsoft.com/office/drawing/2014/main" id="{F97B807A-3A53-007F-8185-319E4CAC7B90}"/>
              </a:ext>
            </a:extLst>
          </p:cNvPr>
          <p:cNvSpPr>
            <a:spLocks noChangeShapeType="1"/>
          </p:cNvSpPr>
          <p:nvPr/>
        </p:nvSpPr>
        <p:spPr bwMode="auto">
          <a:xfrm>
            <a:off x="7657662" y="2703091"/>
            <a:ext cx="0" cy="171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solidFill>
                <a:srgbClr val="000000"/>
              </a:solidFill>
              <a:latin typeface="Trebuchet MS"/>
            </a:endParaRPr>
          </a:p>
        </p:txBody>
      </p:sp>
      <p:sp>
        <p:nvSpPr>
          <p:cNvPr id="29" name="Line 40">
            <a:extLst>
              <a:ext uri="{FF2B5EF4-FFF2-40B4-BE49-F238E27FC236}">
                <a16:creationId xmlns:a16="http://schemas.microsoft.com/office/drawing/2014/main" id="{EF74D358-C91A-30C5-76B0-5FB7D8911E72}"/>
              </a:ext>
            </a:extLst>
          </p:cNvPr>
          <p:cNvSpPr>
            <a:spLocks noChangeShapeType="1"/>
          </p:cNvSpPr>
          <p:nvPr/>
        </p:nvSpPr>
        <p:spPr bwMode="auto">
          <a:xfrm>
            <a:off x="8229162" y="2317329"/>
            <a:ext cx="5715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solidFill>
                <a:srgbClr val="000000"/>
              </a:solidFill>
              <a:latin typeface="Trebuchet MS"/>
            </a:endParaRPr>
          </a:p>
        </p:txBody>
      </p:sp>
      <p:sp>
        <p:nvSpPr>
          <p:cNvPr id="30" name="Line 41">
            <a:extLst>
              <a:ext uri="{FF2B5EF4-FFF2-40B4-BE49-F238E27FC236}">
                <a16:creationId xmlns:a16="http://schemas.microsoft.com/office/drawing/2014/main" id="{E9225E5F-E772-6CE4-92CF-ABA356047C1D}"/>
              </a:ext>
            </a:extLst>
          </p:cNvPr>
          <p:cNvSpPr>
            <a:spLocks noChangeShapeType="1"/>
          </p:cNvSpPr>
          <p:nvPr/>
        </p:nvSpPr>
        <p:spPr bwMode="auto">
          <a:xfrm flipH="1">
            <a:off x="8229162" y="2488779"/>
            <a:ext cx="5715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solidFill>
                <a:srgbClr val="000000"/>
              </a:solidFill>
              <a:latin typeface="Trebuchet MS"/>
            </a:endParaRPr>
          </a:p>
        </p:txBody>
      </p:sp>
      <p:cxnSp>
        <p:nvCxnSpPr>
          <p:cNvPr id="31" name="AutoShape 44">
            <a:extLst>
              <a:ext uri="{FF2B5EF4-FFF2-40B4-BE49-F238E27FC236}">
                <a16:creationId xmlns:a16="http://schemas.microsoft.com/office/drawing/2014/main" id="{7E271601-97C9-A09F-69CB-7A638D1B6158}"/>
              </a:ext>
            </a:extLst>
          </p:cNvPr>
          <p:cNvCxnSpPr>
            <a:cxnSpLocks noChangeShapeType="1"/>
          </p:cNvCxnSpPr>
          <p:nvPr/>
        </p:nvCxnSpPr>
        <p:spPr bwMode="auto">
          <a:xfrm rot="-5400000">
            <a:off x="8107718" y="3338885"/>
            <a:ext cx="1157288" cy="228600"/>
          </a:xfrm>
          <a:prstGeom prst="bentConnector2">
            <a:avLst/>
          </a:prstGeom>
          <a:noFill/>
          <a:ln w="9525">
            <a:solidFill>
              <a:srgbClr val="000000"/>
            </a:solidFill>
            <a:prstDash val="dash"/>
            <a:miter lim="800000"/>
            <a:headEnd/>
            <a:tailEnd type="triangle" w="med" len="med"/>
          </a:ln>
          <a:extLst>
            <a:ext uri="{909E8E84-426E-40DD-AFC4-6F175D3DCCD1}">
              <a14:hiddenFill xmlns:a14="http://schemas.microsoft.com/office/drawing/2010/main">
                <a:noFill/>
              </a14:hiddenFill>
            </a:ext>
          </a:extLst>
        </p:spPr>
      </p:cxnSp>
      <p:sp>
        <p:nvSpPr>
          <p:cNvPr id="32" name="Text Box 46">
            <a:extLst>
              <a:ext uri="{FF2B5EF4-FFF2-40B4-BE49-F238E27FC236}">
                <a16:creationId xmlns:a16="http://schemas.microsoft.com/office/drawing/2014/main" id="{7828258E-488E-4365-4B0E-6FBA1769BD90}"/>
              </a:ext>
            </a:extLst>
          </p:cNvPr>
          <p:cNvSpPr txBox="1">
            <a:spLocks noChangeArrowheads="1"/>
          </p:cNvSpPr>
          <p:nvPr/>
        </p:nvSpPr>
        <p:spPr bwMode="auto">
          <a:xfrm>
            <a:off x="6580148" y="2917403"/>
            <a:ext cx="1362745" cy="300082"/>
          </a:xfrm>
          <a:prstGeom prst="rect">
            <a:avLst/>
          </a:prstGeom>
          <a:noFill/>
          <a:ln w="9525">
            <a:noFill/>
            <a:miter lim="800000"/>
            <a:headEnd/>
            <a:tailEnd/>
          </a:ln>
        </p:spPr>
        <p:txBody>
          <a:bodyPr wrap="none">
            <a:spAutoFit/>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eaLnBrk="1" hangingPunct="1"/>
            <a:r>
              <a:rPr lang="en-US" sz="1350" dirty="0">
                <a:solidFill>
                  <a:srgbClr val="000000"/>
                </a:solidFill>
                <a:latin typeface="Trebuchet MS"/>
              </a:rPr>
              <a:t>Processing Unit</a:t>
            </a:r>
          </a:p>
        </p:txBody>
      </p:sp>
      <p:cxnSp>
        <p:nvCxnSpPr>
          <p:cNvPr id="33" name="Straight Arrow Connector 4">
            <a:extLst>
              <a:ext uri="{FF2B5EF4-FFF2-40B4-BE49-F238E27FC236}">
                <a16:creationId xmlns:a16="http://schemas.microsoft.com/office/drawing/2014/main" id="{62CF44AC-8BFB-B9F0-D876-3CC01AC97FD2}"/>
              </a:ext>
            </a:extLst>
          </p:cNvPr>
          <p:cNvCxnSpPr/>
          <p:nvPr/>
        </p:nvCxnSpPr>
        <p:spPr>
          <a:xfrm>
            <a:off x="5886014" y="2637124"/>
            <a:ext cx="620315" cy="0"/>
          </a:xfrm>
          <a:prstGeom prst="straightConnector1">
            <a:avLst/>
          </a:prstGeom>
          <a:noFill/>
          <a:ln w="9525" cap="flat" cmpd="sng" algn="ctr">
            <a:solidFill>
              <a:srgbClr val="000000"/>
            </a:solidFill>
            <a:prstDash val="dash"/>
            <a:tailEnd type="arrow"/>
          </a:ln>
          <a:effectLst/>
        </p:spPr>
      </p:cxnSp>
      <p:sp>
        <p:nvSpPr>
          <p:cNvPr id="34" name="Down Arrow 6">
            <a:extLst>
              <a:ext uri="{FF2B5EF4-FFF2-40B4-BE49-F238E27FC236}">
                <a16:creationId xmlns:a16="http://schemas.microsoft.com/office/drawing/2014/main" id="{68A2C295-C3A0-8E96-17CB-84BCDED4039E}"/>
              </a:ext>
            </a:extLst>
          </p:cNvPr>
          <p:cNvSpPr/>
          <p:nvPr/>
        </p:nvSpPr>
        <p:spPr>
          <a:xfrm rot="10800000">
            <a:off x="7543362" y="3817517"/>
            <a:ext cx="228600" cy="214313"/>
          </a:xfrm>
          <a:prstGeom prst="downArrow">
            <a:avLst/>
          </a:prstGeom>
          <a:solidFill>
            <a:srgbClr val="92D050"/>
          </a:solidFill>
          <a:ln w="25400" cap="flat" cmpd="sng" algn="ctr">
            <a:solidFill>
              <a:srgbClr val="000000"/>
            </a:solidFill>
            <a:prstDash val="solid"/>
          </a:ln>
          <a:effectLst/>
        </p:spPr>
        <p:txBody>
          <a:bodyPr anchor="ctr"/>
          <a:lstStyle/>
          <a:p>
            <a:pPr algn="ctr">
              <a:defRPr/>
            </a:pPr>
            <a:endParaRPr lang="en-US" sz="1350" kern="0">
              <a:solidFill>
                <a:srgbClr val="000000"/>
              </a:solidFill>
              <a:latin typeface="Trebuchet MS"/>
            </a:endParaRPr>
          </a:p>
        </p:txBody>
      </p:sp>
      <p:sp>
        <p:nvSpPr>
          <p:cNvPr id="35" name="Down Arrow 39">
            <a:extLst>
              <a:ext uri="{FF2B5EF4-FFF2-40B4-BE49-F238E27FC236}">
                <a16:creationId xmlns:a16="http://schemas.microsoft.com/office/drawing/2014/main" id="{287B763E-3C7A-0C98-FBDD-859E9406D729}"/>
              </a:ext>
            </a:extLst>
          </p:cNvPr>
          <p:cNvSpPr/>
          <p:nvPr/>
        </p:nvSpPr>
        <p:spPr>
          <a:xfrm rot="10800000">
            <a:off x="6944478" y="3868417"/>
            <a:ext cx="228600" cy="163413"/>
          </a:xfrm>
          <a:prstGeom prst="downArrow">
            <a:avLst/>
          </a:prstGeom>
          <a:solidFill>
            <a:srgbClr val="92D050"/>
          </a:solidFill>
          <a:ln w="25400" cap="flat" cmpd="sng" algn="ctr">
            <a:solidFill>
              <a:srgbClr val="000000"/>
            </a:solidFill>
            <a:prstDash val="solid"/>
          </a:ln>
          <a:effectLst/>
        </p:spPr>
        <p:txBody>
          <a:bodyPr anchor="ctr"/>
          <a:lstStyle/>
          <a:p>
            <a:pPr algn="ctr">
              <a:defRPr/>
            </a:pPr>
            <a:endParaRPr lang="en-US" sz="1350" kern="0">
              <a:solidFill>
                <a:srgbClr val="000000"/>
              </a:solidFill>
              <a:latin typeface="Trebuchet MS"/>
            </a:endParaRPr>
          </a:p>
        </p:txBody>
      </p:sp>
      <p:sp>
        <p:nvSpPr>
          <p:cNvPr id="36" name="Down Arrow 40">
            <a:extLst>
              <a:ext uri="{FF2B5EF4-FFF2-40B4-BE49-F238E27FC236}">
                <a16:creationId xmlns:a16="http://schemas.microsoft.com/office/drawing/2014/main" id="{133A462F-7B58-4CBF-87D4-FC69A10F2351}"/>
              </a:ext>
            </a:extLst>
          </p:cNvPr>
          <p:cNvSpPr/>
          <p:nvPr/>
        </p:nvSpPr>
        <p:spPr>
          <a:xfrm rot="10800000">
            <a:off x="6392028" y="3924673"/>
            <a:ext cx="228600" cy="107156"/>
          </a:xfrm>
          <a:prstGeom prst="downArrow">
            <a:avLst/>
          </a:prstGeom>
          <a:solidFill>
            <a:srgbClr val="92D050"/>
          </a:solidFill>
          <a:ln w="25400" cap="flat" cmpd="sng" algn="ctr">
            <a:solidFill>
              <a:srgbClr val="000000"/>
            </a:solidFill>
            <a:prstDash val="solid"/>
          </a:ln>
          <a:effectLst/>
        </p:spPr>
        <p:txBody>
          <a:bodyPr anchor="ctr"/>
          <a:lstStyle/>
          <a:p>
            <a:pPr algn="ctr">
              <a:defRPr/>
            </a:pPr>
            <a:endParaRPr lang="en-US" sz="1350" kern="0">
              <a:solidFill>
                <a:srgbClr val="000000"/>
              </a:solidFill>
              <a:latin typeface="Trebuchet MS"/>
            </a:endParaRPr>
          </a:p>
        </p:txBody>
      </p:sp>
      <p:sp>
        <p:nvSpPr>
          <p:cNvPr id="37" name="TextBox 1">
            <a:extLst>
              <a:ext uri="{FF2B5EF4-FFF2-40B4-BE49-F238E27FC236}">
                <a16:creationId xmlns:a16="http://schemas.microsoft.com/office/drawing/2014/main" id="{CEC21833-888C-A357-B5CE-EA9C97FA093C}"/>
              </a:ext>
            </a:extLst>
          </p:cNvPr>
          <p:cNvSpPr txBox="1"/>
          <p:nvPr/>
        </p:nvSpPr>
        <p:spPr>
          <a:xfrm>
            <a:off x="6024126" y="4829607"/>
            <a:ext cx="2638425" cy="507831"/>
          </a:xfrm>
          <a:prstGeom prst="rect">
            <a:avLst/>
          </a:prstGeom>
          <a:noFill/>
          <a:ln>
            <a:noFill/>
          </a:ln>
        </p:spPr>
        <p:txBody>
          <a:bodyPr wrap="square" rtlCol="0">
            <a:spAutoFit/>
          </a:bodyPr>
          <a:lstStyle/>
          <a:p>
            <a:pPr algn="ctr"/>
            <a:r>
              <a:rPr lang="en-US" sz="1350" dirty="0">
                <a:solidFill>
                  <a:srgbClr val="000000"/>
                </a:solidFill>
                <a:latin typeface="Trebuchet MS"/>
              </a:rPr>
              <a:t>Single Instruction Multiple Data</a:t>
            </a:r>
          </a:p>
          <a:p>
            <a:pPr algn="ctr"/>
            <a:r>
              <a:rPr lang="en-US" sz="1350" dirty="0">
                <a:solidFill>
                  <a:srgbClr val="000000"/>
                </a:solidFill>
                <a:latin typeface="Trebuchet MS"/>
              </a:rPr>
              <a:t>(SIMD)</a:t>
            </a:r>
          </a:p>
        </p:txBody>
      </p:sp>
    </p:spTree>
    <p:extLst>
      <p:ext uri="{BB962C8B-B14F-4D97-AF65-F5344CB8AC3E}">
        <p14:creationId xmlns:p14="http://schemas.microsoft.com/office/powerpoint/2010/main" val="128678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矩形 146"/>
          <p:cNvSpPr/>
          <p:nvPr/>
        </p:nvSpPr>
        <p:spPr>
          <a:xfrm>
            <a:off x="5886997" y="392689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8" name="矩形 147"/>
          <p:cNvSpPr/>
          <p:nvPr/>
        </p:nvSpPr>
        <p:spPr>
          <a:xfrm>
            <a:off x="5886997" y="463412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9" name="矩形 148"/>
          <p:cNvSpPr/>
          <p:nvPr/>
        </p:nvSpPr>
        <p:spPr>
          <a:xfrm>
            <a:off x="5886997" y="3566708"/>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50" name="矩形 149"/>
          <p:cNvSpPr/>
          <p:nvPr/>
        </p:nvSpPr>
        <p:spPr>
          <a:xfrm>
            <a:off x="5886997" y="4991982"/>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3" name="矩形 142"/>
          <p:cNvSpPr/>
          <p:nvPr/>
        </p:nvSpPr>
        <p:spPr>
          <a:xfrm>
            <a:off x="392398" y="392689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4" name="矩形 143"/>
          <p:cNvSpPr/>
          <p:nvPr/>
        </p:nvSpPr>
        <p:spPr>
          <a:xfrm>
            <a:off x="392398" y="463412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5" name="矩形 144"/>
          <p:cNvSpPr/>
          <p:nvPr/>
        </p:nvSpPr>
        <p:spPr>
          <a:xfrm>
            <a:off x="392398" y="3566708"/>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6" name="矩形 145"/>
          <p:cNvSpPr/>
          <p:nvPr/>
        </p:nvSpPr>
        <p:spPr>
          <a:xfrm>
            <a:off x="392398" y="4991982"/>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1" name="标题 10"/>
          <p:cNvSpPr>
            <a:spLocks noGrp="1"/>
          </p:cNvSpPr>
          <p:nvPr>
            <p:ph type="title"/>
          </p:nvPr>
        </p:nvSpPr>
        <p:spPr>
          <a:xfrm>
            <a:off x="1447800" y="526653"/>
            <a:ext cx="9296400" cy="642945"/>
          </a:xfrm>
        </p:spPr>
        <p:txBody>
          <a:bodyPr>
            <a:normAutofit fontScale="90000"/>
          </a:bodyPr>
          <a:lstStyle/>
          <a:p>
            <a:r>
              <a:rPr kumimoji="1" lang="zh-CN" altLang="en-US" sz="4400" dirty="0"/>
              <a:t>数据级并行</a:t>
            </a:r>
          </a:p>
        </p:txBody>
      </p:sp>
      <p:sp>
        <p:nvSpPr>
          <p:cNvPr id="3" name="文本占位符 2"/>
          <p:cNvSpPr>
            <a:spLocks noGrp="1"/>
          </p:cNvSpPr>
          <p:nvPr>
            <p:ph type="body" idx="1"/>
          </p:nvPr>
        </p:nvSpPr>
        <p:spPr>
          <a:xfrm>
            <a:off x="1033670" y="1581081"/>
            <a:ext cx="5115339" cy="1166534"/>
          </a:xfrm>
        </p:spPr>
        <p:txBody>
          <a:bodyPr>
            <a:normAutofit/>
          </a:bodyPr>
          <a:lstStyle/>
          <a:p>
            <a:r>
              <a:rPr kumimoji="1" lang="zh-CN" altLang="en-US" sz="2800" dirty="0">
                <a:latin typeface="宋体" panose="02010600030101010101" pitchFamily="2" charset="-122"/>
                <a:ea typeface="宋体" panose="02010600030101010101" pitchFamily="2" charset="-122"/>
              </a:rPr>
              <a:t>单核，单线程，串行化执行：</a:t>
            </a:r>
            <a:endParaRPr kumimoji="1" lang="en-US" altLang="zh-CN" sz="2800" dirty="0">
              <a:latin typeface="宋体" panose="02010600030101010101" pitchFamily="2" charset="-122"/>
              <a:ea typeface="宋体" panose="02010600030101010101" pitchFamily="2" charset="-122"/>
            </a:endParaRPr>
          </a:p>
          <a:p>
            <a:r>
              <a:rPr kumimoji="1" lang="zh-CN" altLang="en-US" sz="2800" dirty="0">
                <a:latin typeface="宋体" panose="02010600030101010101" pitchFamily="2" charset="-122"/>
                <a:ea typeface="宋体" panose="02010600030101010101" pitchFamily="2" charset="-122"/>
              </a:rPr>
              <a:t>把</a:t>
            </a:r>
            <a:r>
              <a:rPr kumimoji="1" lang="en-US" altLang="zh-CN" sz="2800" dirty="0">
                <a:latin typeface="宋体" panose="02010600030101010101" pitchFamily="2" charset="-122"/>
                <a:ea typeface="宋体" panose="02010600030101010101" pitchFamily="2" charset="-122"/>
              </a:rPr>
              <a:t>MD</a:t>
            </a:r>
            <a:r>
              <a:rPr kumimoji="1" lang="zh-CN" altLang="en-US" sz="2800" dirty="0">
                <a:latin typeface="宋体" panose="02010600030101010101" pitchFamily="2" charset="-122"/>
                <a:ea typeface="宋体" panose="02010600030101010101" pitchFamily="2" charset="-122"/>
              </a:rPr>
              <a:t>拆成多次</a:t>
            </a:r>
            <a:r>
              <a:rPr kumimoji="1" lang="en-US" altLang="zh-CN" sz="2800" dirty="0">
                <a:latin typeface="宋体" panose="02010600030101010101" pitchFamily="2" charset="-122"/>
                <a:ea typeface="宋体" panose="02010600030101010101" pitchFamily="2" charset="-122"/>
              </a:rPr>
              <a:t>SD</a:t>
            </a:r>
            <a:r>
              <a:rPr kumimoji="1" lang="en-US" altLang="en-US" sz="2800" dirty="0">
                <a:latin typeface="宋体" panose="02010600030101010101" pitchFamily="2" charset="-122"/>
                <a:ea typeface="宋体" panose="02010600030101010101" pitchFamily="2" charset="-122"/>
              </a:rPr>
              <a:t>，</a:t>
            </a:r>
            <a:r>
              <a:rPr kumimoji="1" lang="zh-CN" altLang="en-US" sz="2800" dirty="0">
                <a:latin typeface="宋体" panose="02010600030101010101" pitchFamily="2" charset="-122"/>
                <a:ea typeface="宋体" panose="02010600030101010101" pitchFamily="2" charset="-122"/>
              </a:rPr>
              <a:t>变为</a:t>
            </a:r>
            <a:r>
              <a:rPr kumimoji="1" lang="en-US" altLang="zh-CN" sz="2800" dirty="0">
                <a:latin typeface="宋体" panose="02010600030101010101" pitchFamily="2" charset="-122"/>
                <a:ea typeface="宋体" panose="02010600030101010101" pitchFamily="2" charset="-122"/>
              </a:rPr>
              <a:t>SISD</a:t>
            </a:r>
            <a:endParaRPr kumimoji="1" lang="zh-CN" altLang="en-US" sz="2800" dirty="0">
              <a:latin typeface="宋体" panose="02010600030101010101" pitchFamily="2" charset="-122"/>
              <a:ea typeface="宋体" panose="02010600030101010101" pitchFamily="2" charset="-122"/>
            </a:endParaRPr>
          </a:p>
        </p:txBody>
      </p:sp>
      <p:sp>
        <p:nvSpPr>
          <p:cNvPr id="5" name="文本占位符 4"/>
          <p:cNvSpPr>
            <a:spLocks noGrp="1"/>
          </p:cNvSpPr>
          <p:nvPr>
            <p:ph type="body" sz="quarter" idx="3"/>
          </p:nvPr>
        </p:nvSpPr>
        <p:spPr>
          <a:xfrm>
            <a:off x="6800573" y="1923703"/>
            <a:ext cx="4748697" cy="823912"/>
          </a:xfrm>
        </p:spPr>
        <p:txBody>
          <a:bodyPr>
            <a:noAutofit/>
          </a:bodyPr>
          <a:lstStyle/>
          <a:p>
            <a:r>
              <a:rPr kumimoji="1" lang="zh-CN" altLang="en-US" sz="2800" dirty="0">
                <a:latin typeface="宋体" panose="02010600030101010101" pitchFamily="2" charset="-122"/>
                <a:ea typeface="宋体" panose="02010600030101010101" pitchFamily="2" charset="-122"/>
              </a:rPr>
              <a:t>多核，多线程，并行化执行：</a:t>
            </a:r>
            <a:endParaRPr kumimoji="1" lang="en-US" altLang="zh-CN" sz="2800" dirty="0">
              <a:latin typeface="宋体" panose="02010600030101010101" pitchFamily="2" charset="-122"/>
              <a:ea typeface="宋体" panose="02010600030101010101" pitchFamily="2" charset="-122"/>
            </a:endParaRPr>
          </a:p>
          <a:p>
            <a:r>
              <a:rPr kumimoji="1" lang="zh-CN" altLang="en-US" sz="2800" dirty="0">
                <a:latin typeface="宋体" panose="02010600030101010101" pitchFamily="2" charset="-122"/>
                <a:ea typeface="宋体" panose="02010600030101010101" pitchFamily="2" charset="-122"/>
              </a:rPr>
              <a:t>把</a:t>
            </a:r>
            <a:r>
              <a:rPr kumimoji="1" lang="en-US" altLang="zh-CN" sz="2800" dirty="0">
                <a:latin typeface="宋体" panose="02010600030101010101" pitchFamily="2" charset="-122"/>
                <a:ea typeface="宋体" panose="02010600030101010101" pitchFamily="2" charset="-122"/>
              </a:rPr>
              <a:t>SP</a:t>
            </a:r>
            <a:r>
              <a:rPr kumimoji="1" lang="zh-CN" altLang="en-US" sz="2800" dirty="0">
                <a:latin typeface="宋体" panose="02010600030101010101" pitchFamily="2" charset="-122"/>
                <a:ea typeface="宋体" panose="02010600030101010101" pitchFamily="2" charset="-122"/>
              </a:rPr>
              <a:t>的每条</a:t>
            </a:r>
            <a:r>
              <a:rPr kumimoji="1" lang="en-US" altLang="zh-CN" sz="2800" dirty="0">
                <a:latin typeface="宋体" panose="02010600030101010101" pitchFamily="2" charset="-122"/>
                <a:ea typeface="宋体" panose="02010600030101010101" pitchFamily="2" charset="-122"/>
              </a:rPr>
              <a:t>I</a:t>
            </a:r>
            <a:r>
              <a:rPr kumimoji="1" lang="zh-CN" altLang="en-US" sz="2800" dirty="0">
                <a:latin typeface="宋体" panose="02010600030101010101" pitchFamily="2" charset="-122"/>
                <a:ea typeface="宋体" panose="02010600030101010101" pitchFamily="2" charset="-122"/>
              </a:rPr>
              <a:t>多次重复，变为</a:t>
            </a:r>
            <a:r>
              <a:rPr kumimoji="1" lang="en-US" altLang="zh-CN" sz="2800" dirty="0">
                <a:latin typeface="宋体" panose="02010600030101010101" pitchFamily="2" charset="-122"/>
                <a:ea typeface="宋体" panose="02010600030101010101" pitchFamily="2" charset="-122"/>
              </a:rPr>
              <a:t>MIMD</a:t>
            </a:r>
            <a:endParaRPr kumimoji="1" lang="zh-CN" altLang="en-US" sz="2800" dirty="0">
              <a:latin typeface="宋体" panose="02010600030101010101" pitchFamily="2" charset="-122"/>
              <a:ea typeface="宋体" panose="02010600030101010101" pitchFamily="2" charset="-122"/>
            </a:endParaRPr>
          </a:p>
        </p:txBody>
      </p:sp>
      <p:grpSp>
        <p:nvGrpSpPr>
          <p:cNvPr id="49" name="组合 48"/>
          <p:cNvGrpSpPr/>
          <p:nvPr/>
        </p:nvGrpSpPr>
        <p:grpSpPr>
          <a:xfrm>
            <a:off x="4359322" y="3343276"/>
            <a:ext cx="1012778" cy="3013738"/>
            <a:chOff x="6943287" y="3342614"/>
            <a:chExt cx="1012778" cy="3013738"/>
          </a:xfrm>
        </p:grpSpPr>
        <p:grpSp>
          <p:nvGrpSpPr>
            <p:cNvPr id="50" name="组合 49"/>
            <p:cNvGrpSpPr/>
            <p:nvPr/>
          </p:nvGrpSpPr>
          <p:grpSpPr>
            <a:xfrm>
              <a:off x="6998840" y="3858232"/>
              <a:ext cx="914400" cy="2224516"/>
              <a:chOff x="6998840" y="3858232"/>
              <a:chExt cx="914400" cy="2224516"/>
            </a:xfrm>
          </p:grpSpPr>
          <p:sp>
            <p:nvSpPr>
              <p:cNvPr id="54" name="矩形 53"/>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600" dirty="0">
                    <a:solidFill>
                      <a:sysClr val="windowText" lastClr="000000"/>
                    </a:solidFill>
                  </a:rPr>
                  <a:t>pipeline</a:t>
                </a:r>
                <a:endParaRPr kumimoji="1" lang="zh-CN" altLang="en-US" sz="1600" dirty="0">
                  <a:solidFill>
                    <a:sysClr val="windowText" lastClr="000000"/>
                  </a:solidFill>
                </a:endParaRPr>
              </a:p>
            </p:txBody>
          </p:sp>
          <p:grpSp>
            <p:nvGrpSpPr>
              <p:cNvPr id="55" name="组合 54"/>
              <p:cNvGrpSpPr/>
              <p:nvPr/>
            </p:nvGrpSpPr>
            <p:grpSpPr>
              <a:xfrm>
                <a:off x="7087725" y="4072720"/>
                <a:ext cx="729095" cy="1615017"/>
                <a:chOff x="6792193" y="3695286"/>
                <a:chExt cx="729095" cy="1615017"/>
              </a:xfrm>
            </p:grpSpPr>
            <p:sp>
              <p:nvSpPr>
                <p:cNvPr id="56" name="矩形 55"/>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57" name="矩形 56"/>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58" name="矩形 57"/>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59" name="直线箭头连接符 58"/>
                <p:cNvCxnSpPr>
                  <a:stCxn id="57" idx="2"/>
                  <a:endCxn id="58"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线箭头连接符 59"/>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线箭头连接符 60"/>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线箭头连接符 61"/>
                <p:cNvCxnSpPr>
                  <a:stCxn id="56" idx="2"/>
                  <a:endCxn id="57"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51" name="文本框 50"/>
            <p:cNvSpPr txBox="1"/>
            <p:nvPr/>
          </p:nvSpPr>
          <p:spPr>
            <a:xfrm>
              <a:off x="6943287" y="3342614"/>
              <a:ext cx="1012778"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addr</a:t>
              </a:r>
              <a:r>
                <a:rPr kumimoji="1" lang="en-US" altLang="zh-CN" sz="1400" dirty="0"/>
                <a:t>)</a:t>
              </a:r>
              <a:endParaRPr kumimoji="1" lang="zh-CN" altLang="en-US" sz="1400" dirty="0"/>
            </a:p>
          </p:txBody>
        </p:sp>
        <p:cxnSp>
          <p:nvCxnSpPr>
            <p:cNvPr id="52" name="直线连接符 51"/>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53" name="直线连接符 52"/>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sp>
        <p:nvSpPr>
          <p:cNvPr id="63" name="矩形 62"/>
          <p:cNvSpPr/>
          <p:nvPr/>
        </p:nvSpPr>
        <p:spPr>
          <a:xfrm>
            <a:off x="1840200" y="4281087"/>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64" name="矩形 63"/>
          <p:cNvSpPr/>
          <p:nvPr/>
        </p:nvSpPr>
        <p:spPr>
          <a:xfrm>
            <a:off x="2545050" y="4281086"/>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65" name="矩形 64"/>
          <p:cNvSpPr/>
          <p:nvPr/>
        </p:nvSpPr>
        <p:spPr>
          <a:xfrm>
            <a:off x="3249900" y="4281085"/>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67" name="矩形 66"/>
          <p:cNvSpPr/>
          <p:nvPr/>
        </p:nvSpPr>
        <p:spPr>
          <a:xfrm>
            <a:off x="392400" y="4281087"/>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75" name="矩形 74"/>
          <p:cNvSpPr/>
          <p:nvPr/>
        </p:nvSpPr>
        <p:spPr>
          <a:xfrm>
            <a:off x="1835037" y="3923895"/>
            <a:ext cx="710011" cy="35718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77" name="矩形 76"/>
          <p:cNvSpPr/>
          <p:nvPr/>
        </p:nvSpPr>
        <p:spPr>
          <a:xfrm>
            <a:off x="2539889" y="3923895"/>
            <a:ext cx="710011" cy="35718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78" name="矩形 77"/>
          <p:cNvSpPr/>
          <p:nvPr/>
        </p:nvSpPr>
        <p:spPr>
          <a:xfrm>
            <a:off x="3244739" y="3923895"/>
            <a:ext cx="710011" cy="35718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cxnSp>
        <p:nvCxnSpPr>
          <p:cNvPr id="80" name="肘形连接符 79"/>
          <p:cNvCxnSpPr>
            <a:stCxn id="67" idx="0"/>
            <a:endCxn id="75" idx="1"/>
          </p:cNvCxnSpPr>
          <p:nvPr/>
        </p:nvCxnSpPr>
        <p:spPr>
          <a:xfrm rot="5400000" flipH="1" flipV="1">
            <a:off x="1253020" y="3699071"/>
            <a:ext cx="178597" cy="985437"/>
          </a:xfrm>
          <a:prstGeom prst="bentConnector2">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82" name="矩形 81"/>
          <p:cNvSpPr/>
          <p:nvPr/>
        </p:nvSpPr>
        <p:spPr>
          <a:xfrm>
            <a:off x="1679636" y="3697817"/>
            <a:ext cx="988876" cy="116653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4" name="肘形连接符 83"/>
          <p:cNvCxnSpPr>
            <a:stCxn id="82" idx="0"/>
            <a:endCxn id="51" idx="0"/>
          </p:cNvCxnSpPr>
          <p:nvPr/>
        </p:nvCxnSpPr>
        <p:spPr>
          <a:xfrm rot="5400000" flipH="1" flipV="1">
            <a:off x="3342622" y="2174729"/>
            <a:ext cx="354541" cy="2691637"/>
          </a:xfrm>
          <a:prstGeom prst="bentConnector3">
            <a:avLst>
              <a:gd name="adj1" fmla="val 1644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9837082" y="3343279"/>
            <a:ext cx="1928365" cy="3013738"/>
            <a:chOff x="8987940" y="3282742"/>
            <a:chExt cx="1928365" cy="3013738"/>
          </a:xfrm>
        </p:grpSpPr>
        <p:grpSp>
          <p:nvGrpSpPr>
            <p:cNvPr id="88" name="组合 87"/>
            <p:cNvGrpSpPr/>
            <p:nvPr/>
          </p:nvGrpSpPr>
          <p:grpSpPr>
            <a:xfrm>
              <a:off x="8987940" y="3282742"/>
              <a:ext cx="1012778" cy="3013738"/>
              <a:chOff x="6943287" y="3342614"/>
              <a:chExt cx="1012778" cy="3013738"/>
            </a:xfrm>
          </p:grpSpPr>
          <p:grpSp>
            <p:nvGrpSpPr>
              <p:cNvPr id="103" name="组合 102"/>
              <p:cNvGrpSpPr/>
              <p:nvPr/>
            </p:nvGrpSpPr>
            <p:grpSpPr>
              <a:xfrm>
                <a:off x="6998840" y="3858232"/>
                <a:ext cx="914400" cy="2224516"/>
                <a:chOff x="6998840" y="3858232"/>
                <a:chExt cx="914400" cy="2224516"/>
              </a:xfrm>
            </p:grpSpPr>
            <p:sp>
              <p:nvSpPr>
                <p:cNvPr id="107" name="矩形 106"/>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600" dirty="0">
                      <a:solidFill>
                        <a:sysClr val="windowText" lastClr="000000"/>
                      </a:solidFill>
                    </a:rPr>
                    <a:t>pipeline</a:t>
                  </a:r>
                  <a:endParaRPr kumimoji="1" lang="zh-CN" altLang="en-US" sz="1600" dirty="0">
                    <a:solidFill>
                      <a:sysClr val="windowText" lastClr="000000"/>
                    </a:solidFill>
                  </a:endParaRPr>
                </a:p>
              </p:txBody>
            </p:sp>
            <p:grpSp>
              <p:nvGrpSpPr>
                <p:cNvPr id="108" name="组合 107"/>
                <p:cNvGrpSpPr/>
                <p:nvPr/>
              </p:nvGrpSpPr>
              <p:grpSpPr>
                <a:xfrm>
                  <a:off x="7087725" y="4072720"/>
                  <a:ext cx="729095" cy="1615017"/>
                  <a:chOff x="6792193" y="3695286"/>
                  <a:chExt cx="729095" cy="1615017"/>
                </a:xfrm>
              </p:grpSpPr>
              <p:sp>
                <p:nvSpPr>
                  <p:cNvPr id="109" name="矩形 108"/>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10" name="矩形 109"/>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11" name="矩形 110"/>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112" name="直线箭头连接符 111"/>
                  <p:cNvCxnSpPr>
                    <a:stCxn id="109" idx="2"/>
                    <a:endCxn id="110"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p:cNvCxnSpPr>
                    <a:stCxn id="110" idx="2"/>
                    <a:endCxn id="111"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线箭头连接符 114"/>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104" name="文本框 103"/>
              <p:cNvSpPr txBox="1"/>
              <p:nvPr/>
            </p:nvSpPr>
            <p:spPr>
              <a:xfrm>
                <a:off x="6943287" y="3342614"/>
                <a:ext cx="1012778"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addr</a:t>
                </a:r>
                <a:r>
                  <a:rPr kumimoji="1" lang="en-US" altLang="zh-CN" sz="1400" dirty="0"/>
                  <a:t>)</a:t>
                </a:r>
                <a:endParaRPr kumimoji="1" lang="zh-CN" altLang="en-US" sz="1400" dirty="0"/>
              </a:p>
            </p:txBody>
          </p:sp>
          <p:cxnSp>
            <p:nvCxnSpPr>
              <p:cNvPr id="105" name="直线连接符 104"/>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106" name="直线连接符 105"/>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nvGrpSpPr>
            <p:cNvPr id="89" name="组合 88"/>
            <p:cNvGrpSpPr/>
            <p:nvPr/>
          </p:nvGrpSpPr>
          <p:grpSpPr>
            <a:xfrm>
              <a:off x="9903527" y="3282742"/>
              <a:ext cx="1012778" cy="3013738"/>
              <a:chOff x="6943287" y="3342614"/>
              <a:chExt cx="1012778" cy="3013738"/>
            </a:xfrm>
          </p:grpSpPr>
          <p:grpSp>
            <p:nvGrpSpPr>
              <p:cNvPr id="90" name="组合 89"/>
              <p:cNvGrpSpPr/>
              <p:nvPr/>
            </p:nvGrpSpPr>
            <p:grpSpPr>
              <a:xfrm>
                <a:off x="6998840" y="3858232"/>
                <a:ext cx="914400" cy="2224516"/>
                <a:chOff x="6998840" y="3858232"/>
                <a:chExt cx="914400" cy="2224516"/>
              </a:xfrm>
            </p:grpSpPr>
            <p:sp>
              <p:nvSpPr>
                <p:cNvPr id="94" name="矩形 93"/>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600" dirty="0">
                      <a:solidFill>
                        <a:sysClr val="windowText" lastClr="000000"/>
                      </a:solidFill>
                    </a:rPr>
                    <a:t>pipeline</a:t>
                  </a:r>
                  <a:endParaRPr kumimoji="1" lang="zh-CN" altLang="en-US" sz="1600" dirty="0">
                    <a:solidFill>
                      <a:sysClr val="windowText" lastClr="000000"/>
                    </a:solidFill>
                  </a:endParaRPr>
                </a:p>
              </p:txBody>
            </p:sp>
            <p:grpSp>
              <p:nvGrpSpPr>
                <p:cNvPr id="95" name="组合 94"/>
                <p:cNvGrpSpPr/>
                <p:nvPr/>
              </p:nvGrpSpPr>
              <p:grpSpPr>
                <a:xfrm>
                  <a:off x="7087725" y="4072720"/>
                  <a:ext cx="729095" cy="1615017"/>
                  <a:chOff x="6792193" y="3695286"/>
                  <a:chExt cx="729095" cy="1615017"/>
                </a:xfrm>
              </p:grpSpPr>
              <p:sp>
                <p:nvSpPr>
                  <p:cNvPr id="96" name="矩形 95"/>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97" name="矩形 96"/>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98" name="矩形 97"/>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99" name="直线箭头连接符 98"/>
                  <p:cNvCxnSpPr>
                    <a:stCxn id="96" idx="2"/>
                    <a:endCxn id="97"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线箭头连接符 99"/>
                  <p:cNvCxnSpPr>
                    <a:stCxn id="97" idx="2"/>
                    <a:endCxn id="98"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直线箭头连接符 100"/>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线箭头连接符 101"/>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91" name="文本框 90"/>
              <p:cNvSpPr txBox="1"/>
              <p:nvPr/>
            </p:nvSpPr>
            <p:spPr>
              <a:xfrm>
                <a:off x="6943287" y="3342614"/>
                <a:ext cx="1012778"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addr</a:t>
                </a:r>
                <a:r>
                  <a:rPr kumimoji="1" lang="en-US" altLang="zh-CN" sz="1400" dirty="0"/>
                  <a:t>)</a:t>
                </a:r>
                <a:endParaRPr kumimoji="1" lang="zh-CN" altLang="en-US" sz="1400" dirty="0"/>
              </a:p>
            </p:txBody>
          </p:sp>
          <p:cxnSp>
            <p:nvCxnSpPr>
              <p:cNvPr id="92" name="直线连接符 91"/>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93" name="直线连接符 92"/>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sp>
        <p:nvSpPr>
          <p:cNvPr id="116" name="矩形 115"/>
          <p:cNvSpPr/>
          <p:nvPr/>
        </p:nvSpPr>
        <p:spPr>
          <a:xfrm>
            <a:off x="7333973" y="4281087"/>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17" name="矩形 116"/>
          <p:cNvSpPr/>
          <p:nvPr/>
        </p:nvSpPr>
        <p:spPr>
          <a:xfrm>
            <a:off x="8038823" y="4281086"/>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18" name="矩形 117"/>
          <p:cNvSpPr/>
          <p:nvPr/>
        </p:nvSpPr>
        <p:spPr>
          <a:xfrm>
            <a:off x="8743673" y="4281085"/>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19" name="矩形 118"/>
          <p:cNvSpPr/>
          <p:nvPr/>
        </p:nvSpPr>
        <p:spPr>
          <a:xfrm>
            <a:off x="5886173" y="4281087"/>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20" name="矩形 119"/>
          <p:cNvSpPr/>
          <p:nvPr/>
        </p:nvSpPr>
        <p:spPr>
          <a:xfrm>
            <a:off x="7328810" y="3923895"/>
            <a:ext cx="710011" cy="35718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21" name="矩形 120"/>
          <p:cNvSpPr/>
          <p:nvPr/>
        </p:nvSpPr>
        <p:spPr>
          <a:xfrm>
            <a:off x="8033662" y="3923895"/>
            <a:ext cx="710011" cy="35718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22" name="矩形 121"/>
          <p:cNvSpPr/>
          <p:nvPr/>
        </p:nvSpPr>
        <p:spPr>
          <a:xfrm>
            <a:off x="8738512" y="3923895"/>
            <a:ext cx="710011" cy="35718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cxnSp>
        <p:nvCxnSpPr>
          <p:cNvPr id="123" name="肘形连接符 122"/>
          <p:cNvCxnSpPr>
            <a:stCxn id="119" idx="0"/>
            <a:endCxn id="120" idx="1"/>
          </p:cNvCxnSpPr>
          <p:nvPr/>
        </p:nvCxnSpPr>
        <p:spPr>
          <a:xfrm rot="5400000" flipH="1" flipV="1">
            <a:off x="6746793" y="3699071"/>
            <a:ext cx="178597" cy="985437"/>
          </a:xfrm>
          <a:prstGeom prst="bentConnector2">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124" name="矩形 123"/>
          <p:cNvSpPr/>
          <p:nvPr/>
        </p:nvSpPr>
        <p:spPr>
          <a:xfrm>
            <a:off x="7173409" y="3697817"/>
            <a:ext cx="979992" cy="116653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5" name="肘形连接符 124"/>
          <p:cNvCxnSpPr>
            <a:stCxn id="124" idx="0"/>
            <a:endCxn id="104" idx="0"/>
          </p:cNvCxnSpPr>
          <p:nvPr/>
        </p:nvCxnSpPr>
        <p:spPr>
          <a:xfrm rot="5400000" flipH="1" flipV="1">
            <a:off x="8826169" y="2180515"/>
            <a:ext cx="354538" cy="2680066"/>
          </a:xfrm>
          <a:prstGeom prst="bentConnector3">
            <a:avLst>
              <a:gd name="adj1" fmla="val 1644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stCxn id="139" idx="0"/>
            <a:endCxn id="91" idx="0"/>
          </p:cNvCxnSpPr>
          <p:nvPr/>
        </p:nvCxnSpPr>
        <p:spPr>
          <a:xfrm rot="5400000" flipH="1" flipV="1">
            <a:off x="9708718" y="2054547"/>
            <a:ext cx="261607" cy="2839073"/>
          </a:xfrm>
          <a:prstGeom prst="bentConnector3">
            <a:avLst>
              <a:gd name="adj1" fmla="val 2418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p:nvPr/>
        </p:nvCxnSpPr>
        <p:spPr>
          <a:xfrm>
            <a:off x="2909455" y="4864351"/>
            <a:ext cx="104529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9" name="矩形 138"/>
          <p:cNvSpPr/>
          <p:nvPr/>
        </p:nvSpPr>
        <p:spPr>
          <a:xfrm>
            <a:off x="7929989" y="3604886"/>
            <a:ext cx="979992" cy="116653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3138080" y="4857055"/>
            <a:ext cx="543739" cy="307777"/>
          </a:xfrm>
          <a:prstGeom prst="rect">
            <a:avLst/>
          </a:prstGeom>
          <a:noFill/>
        </p:spPr>
        <p:txBody>
          <a:bodyPr wrap="none" rtlCol="0">
            <a:spAutoFit/>
          </a:bodyPr>
          <a:lstStyle/>
          <a:p>
            <a:r>
              <a:rPr kumimoji="1" lang="zh-CN" altLang="en-US" sz="1400" dirty="0"/>
              <a:t>排队</a:t>
            </a:r>
          </a:p>
        </p:txBody>
      </p:sp>
      <p:sp>
        <p:nvSpPr>
          <p:cNvPr id="151" name="矩形 150"/>
          <p:cNvSpPr/>
          <p:nvPr/>
        </p:nvSpPr>
        <p:spPr>
          <a:xfrm>
            <a:off x="2415199" y="3477470"/>
            <a:ext cx="1569660" cy="923330"/>
          </a:xfrm>
          <a:prstGeom prst="rect">
            <a:avLst/>
          </a:prstGeom>
          <a:noFill/>
        </p:spPr>
        <p:txBody>
          <a:bodyPr wrap="none" lIns="91440" tIns="45720" rIns="91440" bIns="45720">
            <a:spAutoFit/>
          </a:bodyPr>
          <a:lstStyle/>
          <a:p>
            <a:pPr algn="ctr"/>
            <a:r>
              <a:rPr lang="zh-CN" altLang="en-US" sz="5400" b="1" dirty="0">
                <a:ln w="13462">
                  <a:solidFill>
                    <a:schemeClr val="bg1"/>
                  </a:solidFill>
                  <a:prstDash val="solid"/>
                </a:ln>
                <a:solidFill>
                  <a:srgbClr val="C00000"/>
                </a:solidFill>
                <a:effectLst>
                  <a:outerShdw dist="38100" dir="2700000" algn="bl" rotWithShape="0">
                    <a:schemeClr val="accent5"/>
                  </a:outerShdw>
                </a:effectLst>
              </a:rPr>
              <a:t>耗时</a:t>
            </a:r>
            <a:endParaRPr lang="en-US" altLang="en-US" sz="5400" b="1" dirty="0">
              <a:ln w="13462">
                <a:solidFill>
                  <a:schemeClr val="bg1"/>
                </a:solidFill>
                <a:prstDash val="solid"/>
              </a:ln>
              <a:solidFill>
                <a:srgbClr val="C00000"/>
              </a:solidFill>
              <a:effectLst>
                <a:outerShdw dist="38100" dir="2700000" algn="bl" rotWithShape="0">
                  <a:schemeClr val="accent5"/>
                </a:outerShdw>
              </a:effectLst>
            </a:endParaRPr>
          </a:p>
        </p:txBody>
      </p:sp>
      <p:sp>
        <p:nvSpPr>
          <p:cNvPr id="152" name="矩形 151"/>
          <p:cNvSpPr/>
          <p:nvPr/>
        </p:nvSpPr>
        <p:spPr>
          <a:xfrm>
            <a:off x="8364516" y="3474083"/>
            <a:ext cx="1569660" cy="923330"/>
          </a:xfrm>
          <a:prstGeom prst="rect">
            <a:avLst/>
          </a:prstGeom>
          <a:noFill/>
        </p:spPr>
        <p:txBody>
          <a:bodyPr wrap="none" lIns="91440" tIns="45720" rIns="91440" bIns="45720">
            <a:spAutoFit/>
          </a:bodyPr>
          <a:lstStyle/>
          <a:p>
            <a:pPr algn="ctr"/>
            <a:r>
              <a:rPr lang="zh-CN" altLang="en-US" sz="5400" b="1" dirty="0">
                <a:ln w="13462">
                  <a:solidFill>
                    <a:schemeClr val="bg1"/>
                  </a:solidFill>
                  <a:prstDash val="solid"/>
                </a:ln>
                <a:solidFill>
                  <a:srgbClr val="C00000"/>
                </a:solidFill>
                <a:effectLst>
                  <a:outerShdw dist="38100" dir="2700000" algn="bl" rotWithShape="0">
                    <a:schemeClr val="accent5"/>
                  </a:outerShdw>
                </a:effectLst>
              </a:rPr>
              <a:t>耗电</a:t>
            </a:r>
            <a:endParaRPr lang="en-US" altLang="en-US" sz="5400" b="1" dirty="0">
              <a:ln w="13462">
                <a:solidFill>
                  <a:schemeClr val="bg1"/>
                </a:solidFill>
                <a:prstDash val="solid"/>
              </a:ln>
              <a:solidFill>
                <a:srgbClr val="C00000"/>
              </a:solidFill>
              <a:effectLst>
                <a:outerShdw dist="38100" dir="2700000" algn="bl" rotWithShape="0">
                  <a:schemeClr val="accent5"/>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69B8A-9201-44DA-BCE6-931C3036A3EC}"/>
              </a:ext>
            </a:extLst>
          </p:cNvPr>
          <p:cNvSpPr>
            <a:spLocks noGrp="1"/>
          </p:cNvSpPr>
          <p:nvPr>
            <p:ph type="title" idx="4294967295"/>
          </p:nvPr>
        </p:nvSpPr>
        <p:spPr>
          <a:xfrm>
            <a:off x="1333501" y="1020447"/>
            <a:ext cx="7002116" cy="841483"/>
          </a:xfrm>
        </p:spPr>
        <p:txBody>
          <a:bodyPr>
            <a:normAutofit/>
          </a:bodyPr>
          <a:lstStyle/>
          <a:p>
            <a:r>
              <a:rPr lang="en-US" altLang="zh-CN" sz="4400" dirty="0"/>
              <a:t>SPMD, SIMT,</a:t>
            </a:r>
            <a:r>
              <a:rPr lang="zh-CN" altLang="en-US" sz="4400" dirty="0"/>
              <a:t> 和</a:t>
            </a:r>
            <a:r>
              <a:rPr lang="en-US" altLang="zh-CN" sz="4400" dirty="0"/>
              <a:t>SIMD</a:t>
            </a:r>
            <a:endParaRPr lang="zh-CN" altLang="en-US" sz="4400" dirty="0"/>
          </a:p>
        </p:txBody>
      </p:sp>
      <p:sp>
        <p:nvSpPr>
          <p:cNvPr id="3" name="内容占位符 2">
            <a:extLst>
              <a:ext uri="{FF2B5EF4-FFF2-40B4-BE49-F238E27FC236}">
                <a16:creationId xmlns:a16="http://schemas.microsoft.com/office/drawing/2014/main" id="{C63F56FB-C956-4D75-A3D6-3C98DBF2C6C2}"/>
              </a:ext>
            </a:extLst>
          </p:cNvPr>
          <p:cNvSpPr>
            <a:spLocks noGrp="1"/>
          </p:cNvSpPr>
          <p:nvPr>
            <p:ph idx="4294967295"/>
          </p:nvPr>
        </p:nvSpPr>
        <p:spPr>
          <a:xfrm>
            <a:off x="1333501" y="2169318"/>
            <a:ext cx="8029160" cy="4187034"/>
          </a:xfrm>
        </p:spPr>
        <p:txBody>
          <a:bodyPr>
            <a:normAutofit/>
          </a:bodyPr>
          <a:lstStyle/>
          <a:p>
            <a:r>
              <a:rPr lang="en-US" altLang="zh-CN" sz="2800" dirty="0"/>
              <a:t>SPMD</a:t>
            </a:r>
          </a:p>
          <a:p>
            <a:pPr lvl="1"/>
            <a:r>
              <a:rPr lang="en-US" altLang="zh-CN" sz="2800" dirty="0"/>
              <a:t>GPU</a:t>
            </a:r>
            <a:r>
              <a:rPr lang="zh-CN" altLang="en-US" sz="2800" dirty="0"/>
              <a:t>的编程模型</a:t>
            </a:r>
            <a:endParaRPr lang="en-US" altLang="zh-CN" sz="2800" dirty="0"/>
          </a:p>
          <a:p>
            <a:r>
              <a:rPr lang="en-US" altLang="zh-CN" sz="2800" dirty="0"/>
              <a:t>SIMT</a:t>
            </a:r>
          </a:p>
          <a:p>
            <a:pPr lvl="1"/>
            <a:r>
              <a:rPr lang="en-US" altLang="zh-CN" sz="2800" dirty="0"/>
              <a:t>GPU</a:t>
            </a:r>
            <a:r>
              <a:rPr lang="zh-CN" altLang="en-US" sz="2800" dirty="0"/>
              <a:t>的执行方式</a:t>
            </a:r>
            <a:endParaRPr lang="en-US" altLang="zh-CN" sz="2800" dirty="0"/>
          </a:p>
          <a:p>
            <a:r>
              <a:rPr lang="en-US" altLang="zh-CN" sz="2800" dirty="0"/>
              <a:t>SIMD</a:t>
            </a:r>
          </a:p>
          <a:p>
            <a:pPr lvl="1"/>
            <a:r>
              <a:rPr lang="en-US" altLang="zh-CN" sz="2800" dirty="0"/>
              <a:t>GPU</a:t>
            </a:r>
            <a:r>
              <a:rPr lang="zh-CN" altLang="en-US" sz="2800" dirty="0"/>
              <a:t>计算单元的处理方式</a:t>
            </a:r>
          </a:p>
        </p:txBody>
      </p:sp>
      <p:sp>
        <p:nvSpPr>
          <p:cNvPr id="4" name="灯片编号占位符 3">
            <a:extLst>
              <a:ext uri="{FF2B5EF4-FFF2-40B4-BE49-F238E27FC236}">
                <a16:creationId xmlns:a16="http://schemas.microsoft.com/office/drawing/2014/main" id="{3F4E622F-0BCC-4A7B-85A5-6055528D6DFC}"/>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60</a:t>
            </a:fld>
            <a:endParaRPr lang="zh-CN" altLang="en-US"/>
          </a:p>
        </p:txBody>
      </p:sp>
    </p:spTree>
    <p:extLst>
      <p:ext uri="{BB962C8B-B14F-4D97-AF65-F5344CB8AC3E}">
        <p14:creationId xmlns:p14="http://schemas.microsoft.com/office/powerpoint/2010/main" val="1820488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085B2-689D-49BD-B889-4B1066BFBB48}"/>
              </a:ext>
            </a:extLst>
          </p:cNvPr>
          <p:cNvSpPr>
            <a:spLocks noGrp="1"/>
          </p:cNvSpPr>
          <p:nvPr>
            <p:ph type="title" idx="4294967295"/>
          </p:nvPr>
        </p:nvSpPr>
        <p:spPr>
          <a:xfrm>
            <a:off x="1240736" y="357840"/>
            <a:ext cx="4457699" cy="768596"/>
          </a:xfrm>
        </p:spPr>
        <p:txBody>
          <a:bodyPr>
            <a:normAutofit/>
          </a:bodyPr>
          <a:lstStyle/>
          <a:p>
            <a:r>
              <a:rPr lang="en-US" altLang="zh-CN" sz="4400" dirty="0"/>
              <a:t>SIMT</a:t>
            </a:r>
            <a:r>
              <a:rPr lang="zh-CN" altLang="en-US" sz="4400" dirty="0"/>
              <a:t>的优点</a:t>
            </a:r>
          </a:p>
        </p:txBody>
      </p:sp>
      <p:sp>
        <p:nvSpPr>
          <p:cNvPr id="3" name="内容占位符 2">
            <a:extLst>
              <a:ext uri="{FF2B5EF4-FFF2-40B4-BE49-F238E27FC236}">
                <a16:creationId xmlns:a16="http://schemas.microsoft.com/office/drawing/2014/main" id="{8F121ABF-1975-441C-8A50-EB6C87C72994}"/>
              </a:ext>
            </a:extLst>
          </p:cNvPr>
          <p:cNvSpPr>
            <a:spLocks noGrp="1"/>
          </p:cNvSpPr>
          <p:nvPr>
            <p:ph idx="4294967295"/>
          </p:nvPr>
        </p:nvSpPr>
        <p:spPr>
          <a:xfrm>
            <a:off x="1240736" y="1433308"/>
            <a:ext cx="9659177" cy="4669318"/>
          </a:xfrm>
        </p:spPr>
        <p:txBody>
          <a:bodyPr>
            <a:normAutofit/>
          </a:bodyPr>
          <a:lstStyle/>
          <a:p>
            <a:r>
              <a:rPr lang="zh-CN" altLang="en-US" sz="2400" dirty="0"/>
              <a:t>编程灵活</a:t>
            </a:r>
            <a:endParaRPr lang="en-US" altLang="zh-CN" sz="2400" dirty="0"/>
          </a:p>
          <a:p>
            <a:pPr lvl="1"/>
            <a:r>
              <a:rPr lang="zh-CN" altLang="en-US" sz="2400" dirty="0"/>
              <a:t>任意大小的工作量</a:t>
            </a:r>
            <a:r>
              <a:rPr lang="en-US" altLang="zh-CN" sz="2400" dirty="0"/>
              <a:t>vs</a:t>
            </a:r>
            <a:r>
              <a:rPr lang="zh-CN" altLang="en-US" sz="2400" dirty="0"/>
              <a:t>任意硬件</a:t>
            </a:r>
            <a:r>
              <a:rPr lang="en-US" altLang="zh-CN" sz="2400" dirty="0"/>
              <a:t>SIMD</a:t>
            </a:r>
            <a:r>
              <a:rPr lang="zh-CN" altLang="en-US" sz="2400" dirty="0"/>
              <a:t>宽度</a:t>
            </a:r>
            <a:endParaRPr lang="en-US" altLang="zh-CN" sz="2400" dirty="0"/>
          </a:p>
          <a:p>
            <a:r>
              <a:rPr lang="zh-CN" altLang="en-US" sz="2400" dirty="0"/>
              <a:t>每个线程可以被单独对待</a:t>
            </a:r>
            <a:endParaRPr lang="en-US" altLang="zh-CN" sz="2400" dirty="0"/>
          </a:p>
          <a:p>
            <a:pPr lvl="1"/>
            <a:r>
              <a:rPr lang="zh-CN" altLang="en-US" sz="2400" dirty="0"/>
              <a:t>分支控制</a:t>
            </a:r>
            <a:endParaRPr lang="en-US" altLang="zh-CN" sz="2400" dirty="0"/>
          </a:p>
          <a:p>
            <a:r>
              <a:rPr lang="en-US" altLang="zh-CN" sz="2400" dirty="0"/>
              <a:t>Warp</a:t>
            </a:r>
            <a:r>
              <a:rPr lang="zh-CN" altLang="en-US" sz="2400" dirty="0"/>
              <a:t>细节对程序员透明</a:t>
            </a:r>
            <a:endParaRPr lang="en-US" altLang="zh-CN" sz="2400" dirty="0"/>
          </a:p>
          <a:p>
            <a:pPr lvl="1"/>
            <a:r>
              <a:rPr lang="en-US" altLang="zh-CN" sz="2400" dirty="0"/>
              <a:t>Warp</a:t>
            </a:r>
            <a:r>
              <a:rPr lang="zh-CN" altLang="en-US" sz="2400" dirty="0"/>
              <a:t>大小</a:t>
            </a:r>
            <a:endParaRPr lang="en-US" altLang="zh-CN" sz="2400" dirty="0"/>
          </a:p>
          <a:p>
            <a:pPr lvl="1"/>
            <a:r>
              <a:rPr lang="zh-CN" altLang="en-US" sz="2400" dirty="0"/>
              <a:t>哪些线程由同一个</a:t>
            </a:r>
            <a:r>
              <a:rPr lang="en-US" altLang="zh-CN" sz="2400" dirty="0"/>
              <a:t>warp</a:t>
            </a:r>
            <a:r>
              <a:rPr lang="zh-CN" altLang="en-US" sz="2400" dirty="0"/>
              <a:t>执行</a:t>
            </a:r>
          </a:p>
        </p:txBody>
      </p:sp>
      <p:sp>
        <p:nvSpPr>
          <p:cNvPr id="4" name="灯片编号占位符 3">
            <a:extLst>
              <a:ext uri="{FF2B5EF4-FFF2-40B4-BE49-F238E27FC236}">
                <a16:creationId xmlns:a16="http://schemas.microsoft.com/office/drawing/2014/main" id="{7745AEDC-67DF-4515-8D50-5F1E52DD7CDA}"/>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61</a:t>
            </a:fld>
            <a:endParaRPr lang="zh-CN" altLang="en-US"/>
          </a:p>
        </p:txBody>
      </p:sp>
    </p:spTree>
    <p:extLst>
      <p:ext uri="{BB962C8B-B14F-4D97-AF65-F5344CB8AC3E}">
        <p14:creationId xmlns:p14="http://schemas.microsoft.com/office/powerpoint/2010/main" val="3442437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467A3-80B9-4C14-9A05-7198169E4F5B}"/>
              </a:ext>
            </a:extLst>
          </p:cNvPr>
          <p:cNvSpPr>
            <a:spLocks noGrp="1"/>
          </p:cNvSpPr>
          <p:nvPr>
            <p:ph type="title" idx="4294967295"/>
          </p:nvPr>
        </p:nvSpPr>
        <p:spPr>
          <a:xfrm>
            <a:off x="1313623" y="374388"/>
            <a:ext cx="3171825" cy="655953"/>
          </a:xfrm>
        </p:spPr>
        <p:txBody>
          <a:bodyPr>
            <a:normAutofit/>
          </a:bodyPr>
          <a:lstStyle/>
          <a:p>
            <a:r>
              <a:rPr lang="en-US" altLang="zh-CN" sz="4000" dirty="0"/>
              <a:t>GPU</a:t>
            </a:r>
            <a:endParaRPr lang="zh-CN" altLang="en-US" sz="4000" dirty="0"/>
          </a:p>
        </p:txBody>
      </p:sp>
      <p:sp>
        <p:nvSpPr>
          <p:cNvPr id="8" name="内容占位符 7">
            <a:extLst>
              <a:ext uri="{FF2B5EF4-FFF2-40B4-BE49-F238E27FC236}">
                <a16:creationId xmlns:a16="http://schemas.microsoft.com/office/drawing/2014/main" id="{2C6F782D-F9C3-4F2E-A973-C67D40FC9D2D}"/>
              </a:ext>
            </a:extLst>
          </p:cNvPr>
          <p:cNvSpPr>
            <a:spLocks noGrp="1"/>
          </p:cNvSpPr>
          <p:nvPr>
            <p:ph idx="4294967295"/>
          </p:nvPr>
        </p:nvSpPr>
        <p:spPr>
          <a:xfrm>
            <a:off x="1053548" y="1345097"/>
            <a:ext cx="4757530" cy="4359964"/>
          </a:xfrm>
        </p:spPr>
        <p:txBody>
          <a:bodyPr>
            <a:normAutofit fontScale="92500" lnSpcReduction="10000"/>
          </a:bodyPr>
          <a:lstStyle/>
          <a:p>
            <a:r>
              <a:rPr lang="en-US" altLang="zh-CN" sz="3100" dirty="0"/>
              <a:t>NVIDIA H100 GPU</a:t>
            </a:r>
          </a:p>
          <a:p>
            <a:pPr lvl="1"/>
            <a:r>
              <a:rPr lang="en-US" altLang="zh-CN" sz="3100" dirty="0"/>
              <a:t>16896 FP32 CUDA cores</a:t>
            </a:r>
          </a:p>
          <a:p>
            <a:pPr lvl="1"/>
            <a:r>
              <a:rPr lang="en-US" altLang="zh-CN" sz="3100" dirty="0"/>
              <a:t>66.9 TFLOPS (FP64 Tensor core)</a:t>
            </a:r>
          </a:p>
          <a:p>
            <a:pPr lvl="1"/>
            <a:r>
              <a:rPr lang="en-US" altLang="zh-CN" sz="3100" dirty="0"/>
              <a:t>33.5 TFLOPS (FP64)</a:t>
            </a:r>
          </a:p>
          <a:p>
            <a:pPr lvl="1"/>
            <a:r>
              <a:rPr lang="en-US" altLang="zh-CN" sz="3100" dirty="0"/>
              <a:t>3352 GB/s memory bandwidth</a:t>
            </a:r>
          </a:p>
          <a:p>
            <a:pPr lvl="1"/>
            <a:r>
              <a:rPr lang="en-US" altLang="zh-CN" sz="3100" dirty="0"/>
              <a:t>700W TDP</a:t>
            </a:r>
          </a:p>
          <a:p>
            <a:pPr lvl="1"/>
            <a:r>
              <a:rPr lang="en-US" altLang="zh-CN" sz="3100" dirty="0"/>
              <a:t>TSMC’s 4N customized for NVIDIA</a:t>
            </a:r>
            <a:endParaRPr lang="zh-CN" altLang="en-US" sz="1600" dirty="0"/>
          </a:p>
        </p:txBody>
      </p:sp>
      <p:sp>
        <p:nvSpPr>
          <p:cNvPr id="3" name="灯片编号占位符 2">
            <a:extLst>
              <a:ext uri="{FF2B5EF4-FFF2-40B4-BE49-F238E27FC236}">
                <a16:creationId xmlns:a16="http://schemas.microsoft.com/office/drawing/2014/main" id="{5E674B4C-5EC7-4A7C-AD85-E2059668D906}"/>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62</a:t>
            </a:fld>
            <a:endParaRPr lang="zh-CN" altLang="en-US"/>
          </a:p>
        </p:txBody>
      </p:sp>
      <p:pic>
        <p:nvPicPr>
          <p:cNvPr id="5" name="图片 4">
            <a:extLst>
              <a:ext uri="{FF2B5EF4-FFF2-40B4-BE49-F238E27FC236}">
                <a16:creationId xmlns:a16="http://schemas.microsoft.com/office/drawing/2014/main" id="{81D0A6CE-B8EB-EE43-0AE9-FDE072D90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027" y="2765267"/>
            <a:ext cx="4582164" cy="2114845"/>
          </a:xfrm>
          <a:prstGeom prst="rect">
            <a:avLst/>
          </a:prstGeom>
        </p:spPr>
      </p:pic>
    </p:spTree>
    <p:extLst>
      <p:ext uri="{BB962C8B-B14F-4D97-AF65-F5344CB8AC3E}">
        <p14:creationId xmlns:p14="http://schemas.microsoft.com/office/powerpoint/2010/main" val="2018136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7D678-FCD6-D886-F819-1ACD71F496E3}"/>
              </a:ext>
            </a:extLst>
          </p:cNvPr>
          <p:cNvSpPr>
            <a:spLocks noGrp="1"/>
          </p:cNvSpPr>
          <p:nvPr>
            <p:ph type="title" idx="4294967295"/>
          </p:nvPr>
        </p:nvSpPr>
        <p:spPr>
          <a:xfrm>
            <a:off x="1333501" y="1020447"/>
            <a:ext cx="3171825" cy="1325563"/>
          </a:xfrm>
        </p:spPr>
        <p:txBody>
          <a:bodyPr/>
          <a:lstStyle/>
          <a:p>
            <a:r>
              <a:rPr lang="en-US" altLang="zh-CN" dirty="0"/>
              <a:t>H100 GPU</a:t>
            </a:r>
            <a:endParaRPr lang="zh-CN" altLang="en-US" dirty="0"/>
          </a:p>
        </p:txBody>
      </p:sp>
      <p:sp>
        <p:nvSpPr>
          <p:cNvPr id="3" name="内容占位符 2">
            <a:extLst>
              <a:ext uri="{FF2B5EF4-FFF2-40B4-BE49-F238E27FC236}">
                <a16:creationId xmlns:a16="http://schemas.microsoft.com/office/drawing/2014/main" id="{C01887C0-D6B3-2669-241D-77A0FEACD009}"/>
              </a:ext>
            </a:extLst>
          </p:cNvPr>
          <p:cNvSpPr>
            <a:spLocks noGrp="1"/>
          </p:cNvSpPr>
          <p:nvPr>
            <p:ph idx="4294967295"/>
          </p:nvPr>
        </p:nvSpPr>
        <p:spPr>
          <a:xfrm>
            <a:off x="1333501" y="2924177"/>
            <a:ext cx="3171825" cy="2519363"/>
          </a:xfrm>
        </p:spPr>
        <p:txBody>
          <a:bodyPr/>
          <a:lstStyle/>
          <a:p>
            <a:endParaRPr lang="zh-CN" altLang="en-US"/>
          </a:p>
        </p:txBody>
      </p:sp>
      <p:sp>
        <p:nvSpPr>
          <p:cNvPr id="4" name="灯片编号占位符 3">
            <a:extLst>
              <a:ext uri="{FF2B5EF4-FFF2-40B4-BE49-F238E27FC236}">
                <a16:creationId xmlns:a16="http://schemas.microsoft.com/office/drawing/2014/main" id="{E28B9E4B-8B36-0B74-3BBE-648B2C7EC2F4}"/>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63</a:t>
            </a:fld>
            <a:endParaRPr lang="zh-CN" altLang="en-US"/>
          </a:p>
        </p:txBody>
      </p:sp>
      <p:pic>
        <p:nvPicPr>
          <p:cNvPr id="6" name="图片 5">
            <a:extLst>
              <a:ext uri="{FF2B5EF4-FFF2-40B4-BE49-F238E27FC236}">
                <a16:creationId xmlns:a16="http://schemas.microsoft.com/office/drawing/2014/main" id="{E5CD4CF7-A400-967D-D44B-BCCB559E41AF}"/>
              </a:ext>
            </a:extLst>
          </p:cNvPr>
          <p:cNvPicPr>
            <a:picLocks noChangeAspect="1"/>
          </p:cNvPicPr>
          <p:nvPr/>
        </p:nvPicPr>
        <p:blipFill>
          <a:blip r:embed="rId2"/>
          <a:stretch>
            <a:fillRect/>
          </a:stretch>
        </p:blipFill>
        <p:spPr>
          <a:xfrm>
            <a:off x="247427" y="1123964"/>
            <a:ext cx="11523232" cy="5142692"/>
          </a:xfrm>
          <a:prstGeom prst="rect">
            <a:avLst/>
          </a:prstGeom>
        </p:spPr>
      </p:pic>
    </p:spTree>
    <p:extLst>
      <p:ext uri="{BB962C8B-B14F-4D97-AF65-F5344CB8AC3E}">
        <p14:creationId xmlns:p14="http://schemas.microsoft.com/office/powerpoint/2010/main" val="34292583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1DCAF-20A0-137C-BE32-8386374ABAE4}"/>
              </a:ext>
            </a:extLst>
          </p:cNvPr>
          <p:cNvSpPr>
            <a:spLocks noGrp="1"/>
          </p:cNvSpPr>
          <p:nvPr>
            <p:ph type="title" idx="4294967295"/>
          </p:nvPr>
        </p:nvSpPr>
        <p:spPr>
          <a:xfrm>
            <a:off x="1333501" y="1020447"/>
            <a:ext cx="3171825" cy="1325563"/>
          </a:xfrm>
        </p:spPr>
        <p:txBody>
          <a:bodyPr/>
          <a:lstStyle/>
          <a:p>
            <a:r>
              <a:rPr lang="en-US" altLang="zh-CN" dirty="0"/>
              <a:t>H100 SM</a:t>
            </a:r>
            <a:endParaRPr lang="zh-CN" altLang="en-US" dirty="0"/>
          </a:p>
        </p:txBody>
      </p:sp>
      <p:sp>
        <p:nvSpPr>
          <p:cNvPr id="3" name="内容占位符 2">
            <a:extLst>
              <a:ext uri="{FF2B5EF4-FFF2-40B4-BE49-F238E27FC236}">
                <a16:creationId xmlns:a16="http://schemas.microsoft.com/office/drawing/2014/main" id="{6F0E5447-625E-5F2E-B204-0234F1A722F9}"/>
              </a:ext>
            </a:extLst>
          </p:cNvPr>
          <p:cNvSpPr>
            <a:spLocks noGrp="1"/>
          </p:cNvSpPr>
          <p:nvPr>
            <p:ph idx="4294967295"/>
          </p:nvPr>
        </p:nvSpPr>
        <p:spPr>
          <a:xfrm>
            <a:off x="1333501" y="2924177"/>
            <a:ext cx="3171825" cy="2519363"/>
          </a:xfrm>
        </p:spPr>
        <p:txBody>
          <a:bodyPr/>
          <a:lstStyle/>
          <a:p>
            <a:endParaRPr lang="zh-CN" altLang="en-US" dirty="0"/>
          </a:p>
        </p:txBody>
      </p:sp>
      <p:sp>
        <p:nvSpPr>
          <p:cNvPr id="4" name="灯片编号占位符 3">
            <a:extLst>
              <a:ext uri="{FF2B5EF4-FFF2-40B4-BE49-F238E27FC236}">
                <a16:creationId xmlns:a16="http://schemas.microsoft.com/office/drawing/2014/main" id="{D2EC9E16-73C3-6F42-3140-19DCBDCD7A14}"/>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64</a:t>
            </a:fld>
            <a:endParaRPr lang="zh-CN" altLang="en-US"/>
          </a:p>
        </p:txBody>
      </p:sp>
      <p:pic>
        <p:nvPicPr>
          <p:cNvPr id="8" name="图片 7">
            <a:extLst>
              <a:ext uri="{FF2B5EF4-FFF2-40B4-BE49-F238E27FC236}">
                <a16:creationId xmlns:a16="http://schemas.microsoft.com/office/drawing/2014/main" id="{54AA9C50-1B9F-A14F-4E47-5255B00F7C2A}"/>
              </a:ext>
            </a:extLst>
          </p:cNvPr>
          <p:cNvPicPr>
            <a:picLocks noChangeAspect="1"/>
          </p:cNvPicPr>
          <p:nvPr/>
        </p:nvPicPr>
        <p:blipFill>
          <a:blip r:embed="rId2"/>
          <a:stretch>
            <a:fillRect/>
          </a:stretch>
        </p:blipFill>
        <p:spPr>
          <a:xfrm>
            <a:off x="3783806" y="0"/>
            <a:ext cx="4929187" cy="6858000"/>
          </a:xfrm>
          <a:prstGeom prst="rect">
            <a:avLst/>
          </a:prstGeom>
        </p:spPr>
      </p:pic>
    </p:spTree>
    <p:extLst>
      <p:ext uri="{BB962C8B-B14F-4D97-AF65-F5344CB8AC3E}">
        <p14:creationId xmlns:p14="http://schemas.microsoft.com/office/powerpoint/2010/main" val="1059763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A8348-EFF9-FAB8-A3FB-299F403C8889}"/>
              </a:ext>
            </a:extLst>
          </p:cNvPr>
          <p:cNvSpPr>
            <a:spLocks noGrp="1"/>
          </p:cNvSpPr>
          <p:nvPr>
            <p:ph type="title" idx="4294967295"/>
          </p:nvPr>
        </p:nvSpPr>
        <p:spPr>
          <a:xfrm>
            <a:off x="271670" y="589752"/>
            <a:ext cx="3875848" cy="1325563"/>
          </a:xfrm>
        </p:spPr>
        <p:txBody>
          <a:bodyPr/>
          <a:lstStyle/>
          <a:p>
            <a:r>
              <a:rPr lang="en-US" altLang="zh-CN" dirty="0"/>
              <a:t>GPGPU</a:t>
            </a:r>
            <a:r>
              <a:rPr lang="zh-CN" altLang="en-US" dirty="0"/>
              <a:t>层次</a:t>
            </a:r>
          </a:p>
        </p:txBody>
      </p:sp>
      <p:sp>
        <p:nvSpPr>
          <p:cNvPr id="4" name="灯片编号占位符 3">
            <a:extLst>
              <a:ext uri="{FF2B5EF4-FFF2-40B4-BE49-F238E27FC236}">
                <a16:creationId xmlns:a16="http://schemas.microsoft.com/office/drawing/2014/main" id="{9BBF1F07-D78C-4773-858E-6838DD539140}"/>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65</a:t>
            </a:fld>
            <a:endParaRPr lang="zh-CN" altLang="en-US"/>
          </a:p>
        </p:txBody>
      </p:sp>
      <p:pic>
        <p:nvPicPr>
          <p:cNvPr id="5" name="Picture 2" descr="Fermi">
            <a:extLst>
              <a:ext uri="{FF2B5EF4-FFF2-40B4-BE49-F238E27FC236}">
                <a16:creationId xmlns:a16="http://schemas.microsoft.com/office/drawing/2014/main" id="{51E3D350-8CDA-1A46-A952-274E20671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323" y="136525"/>
            <a:ext cx="6474761" cy="629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6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FA464-F800-97C8-93EF-E66F666120D1}"/>
              </a:ext>
            </a:extLst>
          </p:cNvPr>
          <p:cNvSpPr>
            <a:spLocks noGrp="1"/>
          </p:cNvSpPr>
          <p:nvPr>
            <p:ph type="title" idx="4294967295"/>
          </p:nvPr>
        </p:nvSpPr>
        <p:spPr>
          <a:xfrm>
            <a:off x="357809" y="1020447"/>
            <a:ext cx="4147517" cy="1325563"/>
          </a:xfrm>
        </p:spPr>
        <p:txBody>
          <a:bodyPr/>
          <a:lstStyle/>
          <a:p>
            <a:r>
              <a:rPr lang="en-US" altLang="zh-CN" dirty="0"/>
              <a:t>GPGPU</a:t>
            </a:r>
            <a:r>
              <a:rPr lang="zh-CN" altLang="en-US" dirty="0"/>
              <a:t>层次</a:t>
            </a:r>
          </a:p>
        </p:txBody>
      </p:sp>
      <p:sp>
        <p:nvSpPr>
          <p:cNvPr id="4" name="灯片编号占位符 3">
            <a:extLst>
              <a:ext uri="{FF2B5EF4-FFF2-40B4-BE49-F238E27FC236}">
                <a16:creationId xmlns:a16="http://schemas.microsoft.com/office/drawing/2014/main" id="{5CA9A7FD-8315-5BBF-629B-B7454FFBBCE0}"/>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66</a:t>
            </a:fld>
            <a:endParaRPr lang="zh-CN" altLang="en-US"/>
          </a:p>
        </p:txBody>
      </p:sp>
      <p:pic>
        <p:nvPicPr>
          <p:cNvPr id="5" name="Picture 2" descr="overall">
            <a:extLst>
              <a:ext uri="{FF2B5EF4-FFF2-40B4-BE49-F238E27FC236}">
                <a16:creationId xmlns:a16="http://schemas.microsoft.com/office/drawing/2014/main" id="{F9646621-7851-8E30-01C9-7BC6A0025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357" y="0"/>
            <a:ext cx="6886575"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4541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8B2B0-1105-A547-34A5-E9186049B8E1}"/>
              </a:ext>
            </a:extLst>
          </p:cNvPr>
          <p:cNvSpPr>
            <a:spLocks noGrp="1"/>
          </p:cNvSpPr>
          <p:nvPr>
            <p:ph type="title" idx="4294967295"/>
          </p:nvPr>
        </p:nvSpPr>
        <p:spPr>
          <a:xfrm>
            <a:off x="1187727" y="133452"/>
            <a:ext cx="5239577" cy="1325563"/>
          </a:xfrm>
        </p:spPr>
        <p:txBody>
          <a:bodyPr/>
          <a:lstStyle/>
          <a:p>
            <a:r>
              <a:rPr lang="en-US" altLang="zh-CN" dirty="0"/>
              <a:t>GPGPU</a:t>
            </a:r>
            <a:r>
              <a:rPr lang="zh-CN" altLang="en-US" dirty="0"/>
              <a:t>层次</a:t>
            </a:r>
          </a:p>
        </p:txBody>
      </p:sp>
      <p:sp>
        <p:nvSpPr>
          <p:cNvPr id="3" name="内容占位符 2">
            <a:extLst>
              <a:ext uri="{FF2B5EF4-FFF2-40B4-BE49-F238E27FC236}">
                <a16:creationId xmlns:a16="http://schemas.microsoft.com/office/drawing/2014/main" id="{6447F2CE-61AB-E882-EABB-A8108BEB61A9}"/>
              </a:ext>
            </a:extLst>
          </p:cNvPr>
          <p:cNvSpPr>
            <a:spLocks noGrp="1"/>
          </p:cNvSpPr>
          <p:nvPr>
            <p:ph idx="4294967295"/>
          </p:nvPr>
        </p:nvSpPr>
        <p:spPr>
          <a:xfrm>
            <a:off x="1333501" y="2924177"/>
            <a:ext cx="3171825" cy="2519363"/>
          </a:xfrm>
        </p:spPr>
        <p:txBody>
          <a:bodyPr/>
          <a:lstStyle/>
          <a:p>
            <a:endParaRPr lang="zh-CN" altLang="en-US"/>
          </a:p>
        </p:txBody>
      </p:sp>
      <p:sp>
        <p:nvSpPr>
          <p:cNvPr id="4" name="灯片编号占位符 3">
            <a:extLst>
              <a:ext uri="{FF2B5EF4-FFF2-40B4-BE49-F238E27FC236}">
                <a16:creationId xmlns:a16="http://schemas.microsoft.com/office/drawing/2014/main" id="{B1E9F5F7-83D9-53A6-D2E7-E75A23F3A80D}"/>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67</a:t>
            </a:fld>
            <a:endParaRPr lang="zh-CN" altLang="en-US"/>
          </a:p>
        </p:txBody>
      </p:sp>
      <p:pic>
        <p:nvPicPr>
          <p:cNvPr id="5" name="图片 4">
            <a:extLst>
              <a:ext uri="{FF2B5EF4-FFF2-40B4-BE49-F238E27FC236}">
                <a16:creationId xmlns:a16="http://schemas.microsoft.com/office/drawing/2014/main" id="{556D2562-36DB-093F-DBC6-278A874DF341}"/>
              </a:ext>
            </a:extLst>
          </p:cNvPr>
          <p:cNvPicPr>
            <a:picLocks noChangeAspect="1"/>
          </p:cNvPicPr>
          <p:nvPr/>
        </p:nvPicPr>
        <p:blipFill>
          <a:blip r:embed="rId2"/>
          <a:stretch>
            <a:fillRect/>
          </a:stretch>
        </p:blipFill>
        <p:spPr>
          <a:xfrm>
            <a:off x="892686" y="1276667"/>
            <a:ext cx="10406628" cy="4785099"/>
          </a:xfrm>
          <a:prstGeom prst="rect">
            <a:avLst/>
          </a:prstGeom>
        </p:spPr>
      </p:pic>
    </p:spTree>
    <p:extLst>
      <p:ext uri="{BB962C8B-B14F-4D97-AF65-F5344CB8AC3E}">
        <p14:creationId xmlns:p14="http://schemas.microsoft.com/office/powerpoint/2010/main" val="2716091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80DFA-6763-40F5-A645-3CF2E9A02F6B}"/>
              </a:ext>
            </a:extLst>
          </p:cNvPr>
          <p:cNvSpPr>
            <a:spLocks noGrp="1"/>
          </p:cNvSpPr>
          <p:nvPr>
            <p:ph type="title" idx="4294967295"/>
          </p:nvPr>
        </p:nvSpPr>
        <p:spPr>
          <a:xfrm>
            <a:off x="698524" y="122653"/>
            <a:ext cx="5282445" cy="1018024"/>
          </a:xfrm>
        </p:spPr>
        <p:txBody>
          <a:bodyPr>
            <a:normAutofit/>
          </a:bodyPr>
          <a:lstStyle/>
          <a:p>
            <a:r>
              <a:rPr lang="en-US" altLang="zh-CN" sz="4000" dirty="0"/>
              <a:t>GPGPU</a:t>
            </a:r>
            <a:r>
              <a:rPr lang="zh-CN" altLang="en-US" sz="4000" dirty="0"/>
              <a:t>微体系结构</a:t>
            </a:r>
          </a:p>
        </p:txBody>
      </p:sp>
      <p:grpSp>
        <p:nvGrpSpPr>
          <p:cNvPr id="11" name="组合 10">
            <a:extLst>
              <a:ext uri="{FF2B5EF4-FFF2-40B4-BE49-F238E27FC236}">
                <a16:creationId xmlns:a16="http://schemas.microsoft.com/office/drawing/2014/main" id="{3575AF8B-7E18-4E90-800D-ECE1B79512E1}"/>
              </a:ext>
            </a:extLst>
          </p:cNvPr>
          <p:cNvGrpSpPr/>
          <p:nvPr/>
        </p:nvGrpSpPr>
        <p:grpSpPr>
          <a:xfrm>
            <a:off x="2287924" y="1313754"/>
            <a:ext cx="7751427" cy="4738695"/>
            <a:chOff x="384364" y="399578"/>
            <a:chExt cx="7751427" cy="4738695"/>
          </a:xfrm>
        </p:grpSpPr>
        <p:sp>
          <p:nvSpPr>
            <p:cNvPr id="14" name="矩形 13">
              <a:extLst>
                <a:ext uri="{FF2B5EF4-FFF2-40B4-BE49-F238E27FC236}">
                  <a16:creationId xmlns:a16="http://schemas.microsoft.com/office/drawing/2014/main" id="{21F7FDE0-EEDC-40EF-B4C7-A4B9CC269D8E}"/>
                </a:ext>
              </a:extLst>
            </p:cNvPr>
            <p:cNvSpPr/>
            <p:nvPr/>
          </p:nvSpPr>
          <p:spPr>
            <a:xfrm>
              <a:off x="1212784" y="4302209"/>
              <a:ext cx="1163519" cy="82762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DRAM Bank</a:t>
              </a:r>
              <a:endParaRPr lang="zh-CN" altLang="en-US" sz="1600" b="1" dirty="0">
                <a:solidFill>
                  <a:schemeClr val="tx1"/>
                </a:solidFill>
              </a:endParaRPr>
            </a:p>
          </p:txBody>
        </p:sp>
        <p:sp>
          <p:nvSpPr>
            <p:cNvPr id="15" name="矩形 14">
              <a:extLst>
                <a:ext uri="{FF2B5EF4-FFF2-40B4-BE49-F238E27FC236}">
                  <a16:creationId xmlns:a16="http://schemas.microsoft.com/office/drawing/2014/main" id="{210EB8EA-5517-425E-BDF3-4E24B7F2EAA5}"/>
                </a:ext>
              </a:extLst>
            </p:cNvPr>
            <p:cNvSpPr/>
            <p:nvPr/>
          </p:nvSpPr>
          <p:spPr>
            <a:xfrm>
              <a:off x="734938" y="2007068"/>
              <a:ext cx="7050281" cy="27484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Interconnection Network</a:t>
              </a:r>
              <a:endParaRPr lang="zh-CN" altLang="en-US" sz="1600" b="1" dirty="0">
                <a:solidFill>
                  <a:schemeClr val="tx1"/>
                </a:solidFill>
              </a:endParaRPr>
            </a:p>
          </p:txBody>
        </p:sp>
        <p:grpSp>
          <p:nvGrpSpPr>
            <p:cNvPr id="16" name="组合 15">
              <a:extLst>
                <a:ext uri="{FF2B5EF4-FFF2-40B4-BE49-F238E27FC236}">
                  <a16:creationId xmlns:a16="http://schemas.microsoft.com/office/drawing/2014/main" id="{C5A37B3A-B286-4DCC-9E17-869F9FF6966B}"/>
                </a:ext>
              </a:extLst>
            </p:cNvPr>
            <p:cNvGrpSpPr/>
            <p:nvPr/>
          </p:nvGrpSpPr>
          <p:grpSpPr>
            <a:xfrm>
              <a:off x="512600" y="836952"/>
              <a:ext cx="2187871" cy="912827"/>
              <a:chOff x="512600" y="836952"/>
              <a:chExt cx="2187871" cy="912827"/>
            </a:xfrm>
          </p:grpSpPr>
          <p:sp>
            <p:nvSpPr>
              <p:cNvPr id="49" name="矩形 48">
                <a:extLst>
                  <a:ext uri="{FF2B5EF4-FFF2-40B4-BE49-F238E27FC236}">
                    <a16:creationId xmlns:a16="http://schemas.microsoft.com/office/drawing/2014/main" id="{49067623-DEC7-4834-A529-0E6BCFCE2641}"/>
                  </a:ext>
                </a:extLst>
              </p:cNvPr>
              <p:cNvSpPr/>
              <p:nvPr/>
            </p:nvSpPr>
            <p:spPr>
              <a:xfrm>
                <a:off x="512600" y="836952"/>
                <a:ext cx="2187871" cy="91282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600" b="1" dirty="0">
                    <a:solidFill>
                      <a:schemeClr val="tx1"/>
                    </a:solidFill>
                  </a:rPr>
                  <a:t>Processing Cluster</a:t>
                </a:r>
                <a:endParaRPr lang="zh-CN" altLang="en-US" sz="1600" b="1" dirty="0">
                  <a:solidFill>
                    <a:schemeClr val="tx1"/>
                  </a:solidFill>
                </a:endParaRPr>
              </a:p>
            </p:txBody>
          </p:sp>
          <p:sp>
            <p:nvSpPr>
              <p:cNvPr id="50" name="矩形 49">
                <a:extLst>
                  <a:ext uri="{FF2B5EF4-FFF2-40B4-BE49-F238E27FC236}">
                    <a16:creationId xmlns:a16="http://schemas.microsoft.com/office/drawing/2014/main" id="{225365A0-EB6C-4370-BFBA-3BA0FDD72CDD}"/>
                  </a:ext>
                </a:extLst>
              </p:cNvPr>
              <p:cNvSpPr/>
              <p:nvPr/>
            </p:nvSpPr>
            <p:spPr>
              <a:xfrm>
                <a:off x="612643" y="1183106"/>
                <a:ext cx="501040" cy="47780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SM</a:t>
                </a:r>
                <a:endParaRPr lang="zh-CN" altLang="en-US" sz="1600" b="1" dirty="0">
                  <a:solidFill>
                    <a:schemeClr val="tx1"/>
                  </a:solidFill>
                </a:endParaRPr>
              </a:p>
            </p:txBody>
          </p:sp>
          <p:sp>
            <p:nvSpPr>
              <p:cNvPr id="51" name="矩形 50">
                <a:extLst>
                  <a:ext uri="{FF2B5EF4-FFF2-40B4-BE49-F238E27FC236}">
                    <a16:creationId xmlns:a16="http://schemas.microsoft.com/office/drawing/2014/main" id="{75C938DF-3815-4A8F-B699-BB1A6747C8CB}"/>
                  </a:ext>
                </a:extLst>
              </p:cNvPr>
              <p:cNvSpPr/>
              <p:nvPr/>
            </p:nvSpPr>
            <p:spPr>
              <a:xfrm>
                <a:off x="1185667" y="1183106"/>
                <a:ext cx="501040" cy="47780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SM</a:t>
                </a:r>
                <a:endParaRPr lang="zh-CN" altLang="en-US" sz="1600" b="1" dirty="0">
                  <a:solidFill>
                    <a:schemeClr val="tx1"/>
                  </a:solidFill>
                </a:endParaRPr>
              </a:p>
            </p:txBody>
          </p:sp>
          <p:sp>
            <p:nvSpPr>
              <p:cNvPr id="52" name="矩形 51">
                <a:extLst>
                  <a:ext uri="{FF2B5EF4-FFF2-40B4-BE49-F238E27FC236}">
                    <a16:creationId xmlns:a16="http://schemas.microsoft.com/office/drawing/2014/main" id="{0B9284A2-031D-42D5-92D2-9FEB41615FE4}"/>
                  </a:ext>
                </a:extLst>
              </p:cNvPr>
              <p:cNvSpPr/>
              <p:nvPr/>
            </p:nvSpPr>
            <p:spPr>
              <a:xfrm>
                <a:off x="2100443" y="1183106"/>
                <a:ext cx="501040" cy="47780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SM</a:t>
                </a:r>
                <a:endParaRPr lang="zh-CN" altLang="en-US" sz="1600" b="1" dirty="0">
                  <a:solidFill>
                    <a:schemeClr val="tx1"/>
                  </a:solidFill>
                </a:endParaRPr>
              </a:p>
            </p:txBody>
          </p:sp>
          <p:sp>
            <p:nvSpPr>
              <p:cNvPr id="53" name="文本框 52">
                <a:extLst>
                  <a:ext uri="{FF2B5EF4-FFF2-40B4-BE49-F238E27FC236}">
                    <a16:creationId xmlns:a16="http://schemas.microsoft.com/office/drawing/2014/main" id="{3DCA0530-587C-46E5-9112-DD606719DA33}"/>
                  </a:ext>
                </a:extLst>
              </p:cNvPr>
              <p:cNvSpPr txBox="1"/>
              <p:nvPr/>
            </p:nvSpPr>
            <p:spPr>
              <a:xfrm>
                <a:off x="1713024" y="1252733"/>
                <a:ext cx="422955" cy="338554"/>
              </a:xfrm>
              <a:prstGeom prst="rect">
                <a:avLst/>
              </a:prstGeom>
              <a:noFill/>
            </p:spPr>
            <p:txBody>
              <a:bodyPr wrap="square" rtlCol="0">
                <a:spAutoFit/>
              </a:bodyPr>
              <a:lstStyle/>
              <a:p>
                <a:r>
                  <a:rPr lang="en-US" altLang="zh-CN" sz="1600" b="1" dirty="0"/>
                  <a:t>…</a:t>
                </a:r>
                <a:endParaRPr lang="zh-CN" altLang="en-US" sz="1600" b="1" dirty="0"/>
              </a:p>
            </p:txBody>
          </p:sp>
        </p:grpSp>
        <p:grpSp>
          <p:nvGrpSpPr>
            <p:cNvPr id="17" name="组合 16">
              <a:extLst>
                <a:ext uri="{FF2B5EF4-FFF2-40B4-BE49-F238E27FC236}">
                  <a16:creationId xmlns:a16="http://schemas.microsoft.com/office/drawing/2014/main" id="{BEBA47CE-F4A9-4ED3-99C0-6DD4673BAAE4}"/>
                </a:ext>
              </a:extLst>
            </p:cNvPr>
            <p:cNvGrpSpPr/>
            <p:nvPr/>
          </p:nvGrpSpPr>
          <p:grpSpPr>
            <a:xfrm>
              <a:off x="2834697" y="836952"/>
              <a:ext cx="2187871" cy="912827"/>
              <a:chOff x="512600" y="836952"/>
              <a:chExt cx="2187871" cy="912827"/>
            </a:xfrm>
          </p:grpSpPr>
          <p:sp>
            <p:nvSpPr>
              <p:cNvPr id="44" name="矩形 43">
                <a:extLst>
                  <a:ext uri="{FF2B5EF4-FFF2-40B4-BE49-F238E27FC236}">
                    <a16:creationId xmlns:a16="http://schemas.microsoft.com/office/drawing/2014/main" id="{FC2A007B-F4F4-498C-B540-6C39A53F6D26}"/>
                  </a:ext>
                </a:extLst>
              </p:cNvPr>
              <p:cNvSpPr/>
              <p:nvPr/>
            </p:nvSpPr>
            <p:spPr>
              <a:xfrm>
                <a:off x="512600" y="836952"/>
                <a:ext cx="2187871" cy="91282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600" b="1" dirty="0">
                    <a:solidFill>
                      <a:schemeClr val="tx1"/>
                    </a:solidFill>
                  </a:rPr>
                  <a:t>Processing Cluster</a:t>
                </a:r>
                <a:endParaRPr lang="zh-CN" altLang="en-US" sz="1600" b="1" dirty="0">
                  <a:solidFill>
                    <a:schemeClr val="tx1"/>
                  </a:solidFill>
                </a:endParaRPr>
              </a:p>
            </p:txBody>
          </p:sp>
          <p:sp>
            <p:nvSpPr>
              <p:cNvPr id="45" name="矩形 44">
                <a:extLst>
                  <a:ext uri="{FF2B5EF4-FFF2-40B4-BE49-F238E27FC236}">
                    <a16:creationId xmlns:a16="http://schemas.microsoft.com/office/drawing/2014/main" id="{F58E6D9D-6D81-481F-8535-3D030A14C06B}"/>
                  </a:ext>
                </a:extLst>
              </p:cNvPr>
              <p:cNvSpPr/>
              <p:nvPr/>
            </p:nvSpPr>
            <p:spPr>
              <a:xfrm>
                <a:off x="612643" y="1183106"/>
                <a:ext cx="501040" cy="47780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SM</a:t>
                </a:r>
                <a:endParaRPr lang="zh-CN" altLang="en-US" sz="1600" b="1" dirty="0">
                  <a:solidFill>
                    <a:schemeClr val="tx1"/>
                  </a:solidFill>
                </a:endParaRPr>
              </a:p>
            </p:txBody>
          </p:sp>
          <p:sp>
            <p:nvSpPr>
              <p:cNvPr id="46" name="矩形 45">
                <a:extLst>
                  <a:ext uri="{FF2B5EF4-FFF2-40B4-BE49-F238E27FC236}">
                    <a16:creationId xmlns:a16="http://schemas.microsoft.com/office/drawing/2014/main" id="{435C45D7-EEB1-4DB3-B2B9-0C8815AB5359}"/>
                  </a:ext>
                </a:extLst>
              </p:cNvPr>
              <p:cNvSpPr/>
              <p:nvPr/>
            </p:nvSpPr>
            <p:spPr>
              <a:xfrm>
                <a:off x="1185667" y="1183106"/>
                <a:ext cx="501040" cy="47780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SM</a:t>
                </a:r>
                <a:endParaRPr lang="zh-CN" altLang="en-US" sz="1600" b="1" dirty="0">
                  <a:solidFill>
                    <a:schemeClr val="tx1"/>
                  </a:solidFill>
                </a:endParaRPr>
              </a:p>
            </p:txBody>
          </p:sp>
          <p:sp>
            <p:nvSpPr>
              <p:cNvPr id="47" name="矩形 46">
                <a:extLst>
                  <a:ext uri="{FF2B5EF4-FFF2-40B4-BE49-F238E27FC236}">
                    <a16:creationId xmlns:a16="http://schemas.microsoft.com/office/drawing/2014/main" id="{49FAC669-C21F-47BF-A5E9-1F3F1785E223}"/>
                  </a:ext>
                </a:extLst>
              </p:cNvPr>
              <p:cNvSpPr/>
              <p:nvPr/>
            </p:nvSpPr>
            <p:spPr>
              <a:xfrm>
                <a:off x="2100443" y="1183106"/>
                <a:ext cx="501040" cy="47780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SM</a:t>
                </a:r>
                <a:endParaRPr lang="zh-CN" altLang="en-US" sz="1600" b="1" dirty="0">
                  <a:solidFill>
                    <a:schemeClr val="tx1"/>
                  </a:solidFill>
                </a:endParaRPr>
              </a:p>
            </p:txBody>
          </p:sp>
          <p:sp>
            <p:nvSpPr>
              <p:cNvPr id="48" name="文本框 47">
                <a:extLst>
                  <a:ext uri="{FF2B5EF4-FFF2-40B4-BE49-F238E27FC236}">
                    <a16:creationId xmlns:a16="http://schemas.microsoft.com/office/drawing/2014/main" id="{2222725B-AA1B-4D38-93EE-3855985387B5}"/>
                  </a:ext>
                </a:extLst>
              </p:cNvPr>
              <p:cNvSpPr txBox="1"/>
              <p:nvPr/>
            </p:nvSpPr>
            <p:spPr>
              <a:xfrm>
                <a:off x="1713024" y="1252733"/>
                <a:ext cx="422955" cy="338554"/>
              </a:xfrm>
              <a:prstGeom prst="rect">
                <a:avLst/>
              </a:prstGeom>
              <a:noFill/>
            </p:spPr>
            <p:txBody>
              <a:bodyPr wrap="square" rtlCol="0">
                <a:spAutoFit/>
              </a:bodyPr>
              <a:lstStyle/>
              <a:p>
                <a:r>
                  <a:rPr lang="en-US" altLang="zh-CN" sz="1600" b="1" dirty="0"/>
                  <a:t>…</a:t>
                </a:r>
                <a:endParaRPr lang="zh-CN" altLang="en-US" sz="1600" b="1" dirty="0"/>
              </a:p>
            </p:txBody>
          </p:sp>
        </p:grpSp>
        <p:grpSp>
          <p:nvGrpSpPr>
            <p:cNvPr id="18" name="组合 17">
              <a:extLst>
                <a:ext uri="{FF2B5EF4-FFF2-40B4-BE49-F238E27FC236}">
                  <a16:creationId xmlns:a16="http://schemas.microsoft.com/office/drawing/2014/main" id="{46C3F86B-E1BF-4818-BF66-2E22CBC21C0B}"/>
                </a:ext>
              </a:extLst>
            </p:cNvPr>
            <p:cNvGrpSpPr/>
            <p:nvPr/>
          </p:nvGrpSpPr>
          <p:grpSpPr>
            <a:xfrm>
              <a:off x="5766839" y="836952"/>
              <a:ext cx="2187871" cy="912827"/>
              <a:chOff x="512600" y="836952"/>
              <a:chExt cx="2187871" cy="912827"/>
            </a:xfrm>
          </p:grpSpPr>
          <p:sp>
            <p:nvSpPr>
              <p:cNvPr id="39" name="矩形 38">
                <a:extLst>
                  <a:ext uri="{FF2B5EF4-FFF2-40B4-BE49-F238E27FC236}">
                    <a16:creationId xmlns:a16="http://schemas.microsoft.com/office/drawing/2014/main" id="{41F786FA-71ED-4877-BEC5-B741E59413CE}"/>
                  </a:ext>
                </a:extLst>
              </p:cNvPr>
              <p:cNvSpPr/>
              <p:nvPr/>
            </p:nvSpPr>
            <p:spPr>
              <a:xfrm>
                <a:off x="512600" y="836952"/>
                <a:ext cx="2187871" cy="91282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600" b="1" dirty="0">
                    <a:solidFill>
                      <a:schemeClr val="tx1"/>
                    </a:solidFill>
                  </a:rPr>
                  <a:t>Processing Cluster</a:t>
                </a:r>
                <a:endParaRPr lang="zh-CN" altLang="en-US" sz="1600" b="1" dirty="0">
                  <a:solidFill>
                    <a:schemeClr val="tx1"/>
                  </a:solidFill>
                </a:endParaRPr>
              </a:p>
            </p:txBody>
          </p:sp>
          <p:sp>
            <p:nvSpPr>
              <p:cNvPr id="40" name="矩形 39">
                <a:extLst>
                  <a:ext uri="{FF2B5EF4-FFF2-40B4-BE49-F238E27FC236}">
                    <a16:creationId xmlns:a16="http://schemas.microsoft.com/office/drawing/2014/main" id="{C966EA64-AD6E-4B22-9D62-D17A51ABD504}"/>
                  </a:ext>
                </a:extLst>
              </p:cNvPr>
              <p:cNvSpPr/>
              <p:nvPr/>
            </p:nvSpPr>
            <p:spPr>
              <a:xfrm>
                <a:off x="612643" y="1183106"/>
                <a:ext cx="501040" cy="47780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SM</a:t>
                </a:r>
                <a:endParaRPr lang="zh-CN" altLang="en-US" sz="1600" b="1" dirty="0">
                  <a:solidFill>
                    <a:schemeClr val="tx1"/>
                  </a:solidFill>
                </a:endParaRPr>
              </a:p>
            </p:txBody>
          </p:sp>
          <p:sp>
            <p:nvSpPr>
              <p:cNvPr id="41" name="矩形 40">
                <a:extLst>
                  <a:ext uri="{FF2B5EF4-FFF2-40B4-BE49-F238E27FC236}">
                    <a16:creationId xmlns:a16="http://schemas.microsoft.com/office/drawing/2014/main" id="{988B6F63-8586-40BC-9631-C90B073194EB}"/>
                  </a:ext>
                </a:extLst>
              </p:cNvPr>
              <p:cNvSpPr/>
              <p:nvPr/>
            </p:nvSpPr>
            <p:spPr>
              <a:xfrm>
                <a:off x="1185667" y="1183106"/>
                <a:ext cx="501040" cy="47780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SM</a:t>
                </a:r>
                <a:endParaRPr lang="zh-CN" altLang="en-US" sz="1600" b="1" dirty="0">
                  <a:solidFill>
                    <a:schemeClr val="tx1"/>
                  </a:solidFill>
                </a:endParaRPr>
              </a:p>
            </p:txBody>
          </p:sp>
          <p:sp>
            <p:nvSpPr>
              <p:cNvPr id="42" name="矩形 41">
                <a:extLst>
                  <a:ext uri="{FF2B5EF4-FFF2-40B4-BE49-F238E27FC236}">
                    <a16:creationId xmlns:a16="http://schemas.microsoft.com/office/drawing/2014/main" id="{06B9F64C-6E26-4F43-90BD-1AB59344C3C4}"/>
                  </a:ext>
                </a:extLst>
              </p:cNvPr>
              <p:cNvSpPr/>
              <p:nvPr/>
            </p:nvSpPr>
            <p:spPr>
              <a:xfrm>
                <a:off x="2100443" y="1183106"/>
                <a:ext cx="501040" cy="47780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SM</a:t>
                </a:r>
                <a:endParaRPr lang="zh-CN" altLang="en-US" sz="1600" b="1" dirty="0">
                  <a:solidFill>
                    <a:schemeClr val="tx1"/>
                  </a:solidFill>
                </a:endParaRPr>
              </a:p>
            </p:txBody>
          </p:sp>
          <p:sp>
            <p:nvSpPr>
              <p:cNvPr id="43" name="文本框 42">
                <a:extLst>
                  <a:ext uri="{FF2B5EF4-FFF2-40B4-BE49-F238E27FC236}">
                    <a16:creationId xmlns:a16="http://schemas.microsoft.com/office/drawing/2014/main" id="{EBF8D207-8B86-404D-9FC1-A36D5EF5D6A8}"/>
                  </a:ext>
                </a:extLst>
              </p:cNvPr>
              <p:cNvSpPr txBox="1"/>
              <p:nvPr/>
            </p:nvSpPr>
            <p:spPr>
              <a:xfrm>
                <a:off x="1713024" y="1252733"/>
                <a:ext cx="422955" cy="338554"/>
              </a:xfrm>
              <a:prstGeom prst="rect">
                <a:avLst/>
              </a:prstGeom>
              <a:noFill/>
            </p:spPr>
            <p:txBody>
              <a:bodyPr wrap="square" rtlCol="0">
                <a:spAutoFit/>
              </a:bodyPr>
              <a:lstStyle/>
              <a:p>
                <a:r>
                  <a:rPr lang="en-US" altLang="zh-CN" sz="1600" b="1" dirty="0"/>
                  <a:t>…</a:t>
                </a:r>
                <a:endParaRPr lang="zh-CN" altLang="en-US" sz="1600" b="1" dirty="0"/>
              </a:p>
            </p:txBody>
          </p:sp>
        </p:grpSp>
        <p:sp>
          <p:nvSpPr>
            <p:cNvPr id="19" name="文本框 18">
              <a:extLst>
                <a:ext uri="{FF2B5EF4-FFF2-40B4-BE49-F238E27FC236}">
                  <a16:creationId xmlns:a16="http://schemas.microsoft.com/office/drawing/2014/main" id="{D8EA6103-B06D-4EE3-91ED-9CB537E5E492}"/>
                </a:ext>
              </a:extLst>
            </p:cNvPr>
            <p:cNvSpPr txBox="1"/>
            <p:nvPr/>
          </p:nvSpPr>
          <p:spPr>
            <a:xfrm>
              <a:off x="5264290" y="1124088"/>
              <a:ext cx="422955" cy="338554"/>
            </a:xfrm>
            <a:prstGeom prst="rect">
              <a:avLst/>
            </a:prstGeom>
            <a:noFill/>
          </p:spPr>
          <p:txBody>
            <a:bodyPr wrap="square" rtlCol="0">
              <a:spAutoFit/>
            </a:bodyPr>
            <a:lstStyle/>
            <a:p>
              <a:r>
                <a:rPr lang="en-US" altLang="zh-CN" sz="1600" b="1" dirty="0"/>
                <a:t>…</a:t>
              </a:r>
              <a:endParaRPr lang="zh-CN" altLang="en-US" sz="1600" b="1" dirty="0"/>
            </a:p>
          </p:txBody>
        </p:sp>
        <p:sp>
          <p:nvSpPr>
            <p:cNvPr id="20" name="矩形 19">
              <a:extLst>
                <a:ext uri="{FF2B5EF4-FFF2-40B4-BE49-F238E27FC236}">
                  <a16:creationId xmlns:a16="http://schemas.microsoft.com/office/drawing/2014/main" id="{61E9F0E2-31DD-414A-B914-EB33C8C13CE8}"/>
                </a:ext>
              </a:extLst>
            </p:cNvPr>
            <p:cNvSpPr/>
            <p:nvPr/>
          </p:nvSpPr>
          <p:spPr>
            <a:xfrm>
              <a:off x="1212784" y="3250756"/>
              <a:ext cx="1163519" cy="614382"/>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Memory Controller</a:t>
              </a:r>
              <a:endParaRPr lang="zh-CN" altLang="en-US" sz="1600" b="1" dirty="0">
                <a:solidFill>
                  <a:schemeClr val="tx1"/>
                </a:solidFill>
              </a:endParaRPr>
            </a:p>
          </p:txBody>
        </p:sp>
        <p:sp>
          <p:nvSpPr>
            <p:cNvPr id="21" name="文本框 20">
              <a:extLst>
                <a:ext uri="{FF2B5EF4-FFF2-40B4-BE49-F238E27FC236}">
                  <a16:creationId xmlns:a16="http://schemas.microsoft.com/office/drawing/2014/main" id="{AEE6F11E-74B6-469D-8AC2-2D80A859ECC3}"/>
                </a:ext>
              </a:extLst>
            </p:cNvPr>
            <p:cNvSpPr txBox="1"/>
            <p:nvPr/>
          </p:nvSpPr>
          <p:spPr>
            <a:xfrm>
              <a:off x="5057767" y="3321558"/>
              <a:ext cx="422955" cy="338554"/>
            </a:xfrm>
            <a:prstGeom prst="rect">
              <a:avLst/>
            </a:prstGeom>
            <a:noFill/>
          </p:spPr>
          <p:txBody>
            <a:bodyPr wrap="square" rtlCol="0">
              <a:spAutoFit/>
            </a:bodyPr>
            <a:lstStyle/>
            <a:p>
              <a:r>
                <a:rPr lang="en-US" altLang="zh-CN" sz="1600" b="1" dirty="0"/>
                <a:t>…</a:t>
              </a:r>
              <a:endParaRPr lang="zh-CN" altLang="en-US" sz="1600" b="1" dirty="0"/>
            </a:p>
          </p:txBody>
        </p:sp>
        <p:sp>
          <p:nvSpPr>
            <p:cNvPr id="22" name="矩形 21">
              <a:extLst>
                <a:ext uri="{FF2B5EF4-FFF2-40B4-BE49-F238E27FC236}">
                  <a16:creationId xmlns:a16="http://schemas.microsoft.com/office/drawing/2014/main" id="{1350E6F8-C48A-49CF-AF37-67694C8D09EB}"/>
                </a:ext>
              </a:extLst>
            </p:cNvPr>
            <p:cNvSpPr/>
            <p:nvPr/>
          </p:nvSpPr>
          <p:spPr>
            <a:xfrm>
              <a:off x="3078664" y="3250756"/>
              <a:ext cx="1163519" cy="614382"/>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Memory Controller</a:t>
              </a:r>
              <a:endParaRPr lang="zh-CN" altLang="en-US" sz="1600" b="1" dirty="0">
                <a:solidFill>
                  <a:schemeClr val="tx1"/>
                </a:solidFill>
              </a:endParaRPr>
            </a:p>
          </p:txBody>
        </p:sp>
        <p:sp>
          <p:nvSpPr>
            <p:cNvPr id="23" name="矩形 22">
              <a:extLst>
                <a:ext uri="{FF2B5EF4-FFF2-40B4-BE49-F238E27FC236}">
                  <a16:creationId xmlns:a16="http://schemas.microsoft.com/office/drawing/2014/main" id="{BE4AB826-228E-42BD-BE87-ECE1EE543DC2}"/>
                </a:ext>
              </a:extLst>
            </p:cNvPr>
            <p:cNvSpPr/>
            <p:nvPr/>
          </p:nvSpPr>
          <p:spPr>
            <a:xfrm>
              <a:off x="6214584" y="3250756"/>
              <a:ext cx="1163519" cy="614382"/>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Memory Controller</a:t>
              </a:r>
              <a:endParaRPr lang="zh-CN" altLang="en-US" sz="1600" b="1" dirty="0">
                <a:solidFill>
                  <a:schemeClr val="tx1"/>
                </a:solidFill>
              </a:endParaRPr>
            </a:p>
          </p:txBody>
        </p:sp>
        <p:sp>
          <p:nvSpPr>
            <p:cNvPr id="24" name="矩形 23">
              <a:extLst>
                <a:ext uri="{FF2B5EF4-FFF2-40B4-BE49-F238E27FC236}">
                  <a16:creationId xmlns:a16="http://schemas.microsoft.com/office/drawing/2014/main" id="{6A61A0E3-C518-41CF-8BFA-B3F52BF14FFF}"/>
                </a:ext>
              </a:extLst>
            </p:cNvPr>
            <p:cNvSpPr/>
            <p:nvPr/>
          </p:nvSpPr>
          <p:spPr>
            <a:xfrm>
              <a:off x="1024775" y="2527934"/>
              <a:ext cx="6524247" cy="47975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L2 Cache</a:t>
              </a:r>
              <a:endParaRPr lang="zh-CN" altLang="en-US" sz="1600" b="1" dirty="0">
                <a:solidFill>
                  <a:schemeClr val="tx1"/>
                </a:solidFill>
              </a:endParaRPr>
            </a:p>
          </p:txBody>
        </p:sp>
        <p:sp>
          <p:nvSpPr>
            <p:cNvPr id="25" name="矩形 24">
              <a:extLst>
                <a:ext uri="{FF2B5EF4-FFF2-40B4-BE49-F238E27FC236}">
                  <a16:creationId xmlns:a16="http://schemas.microsoft.com/office/drawing/2014/main" id="{C5E4E30F-A13B-44FB-B073-DB5EE2D16DAC}"/>
                </a:ext>
              </a:extLst>
            </p:cNvPr>
            <p:cNvSpPr/>
            <p:nvPr/>
          </p:nvSpPr>
          <p:spPr>
            <a:xfrm>
              <a:off x="3078663" y="4302209"/>
              <a:ext cx="1163519" cy="82762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DRAM Bank</a:t>
              </a:r>
              <a:endParaRPr lang="zh-CN" altLang="en-US" sz="1600" b="1" dirty="0">
                <a:solidFill>
                  <a:schemeClr val="tx1"/>
                </a:solidFill>
              </a:endParaRPr>
            </a:p>
          </p:txBody>
        </p:sp>
        <p:sp>
          <p:nvSpPr>
            <p:cNvPr id="26" name="矩形 25">
              <a:extLst>
                <a:ext uri="{FF2B5EF4-FFF2-40B4-BE49-F238E27FC236}">
                  <a16:creationId xmlns:a16="http://schemas.microsoft.com/office/drawing/2014/main" id="{1DD7BAEE-7AAE-45BD-AD94-B7D74E73FE05}"/>
                </a:ext>
              </a:extLst>
            </p:cNvPr>
            <p:cNvSpPr/>
            <p:nvPr/>
          </p:nvSpPr>
          <p:spPr>
            <a:xfrm>
              <a:off x="6212644" y="4310653"/>
              <a:ext cx="1163519" cy="82762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DRAM Bank</a:t>
              </a:r>
              <a:endParaRPr lang="zh-CN" altLang="en-US" sz="1600" b="1" dirty="0">
                <a:solidFill>
                  <a:schemeClr val="tx1"/>
                </a:solidFill>
              </a:endParaRPr>
            </a:p>
          </p:txBody>
        </p:sp>
        <p:sp>
          <p:nvSpPr>
            <p:cNvPr id="27" name="文本框 26">
              <a:extLst>
                <a:ext uri="{FF2B5EF4-FFF2-40B4-BE49-F238E27FC236}">
                  <a16:creationId xmlns:a16="http://schemas.microsoft.com/office/drawing/2014/main" id="{67A5030C-8684-4625-BEB4-8786C2EA2504}"/>
                </a:ext>
              </a:extLst>
            </p:cNvPr>
            <p:cNvSpPr txBox="1"/>
            <p:nvPr/>
          </p:nvSpPr>
          <p:spPr>
            <a:xfrm>
              <a:off x="5057767" y="4407253"/>
              <a:ext cx="422955" cy="338554"/>
            </a:xfrm>
            <a:prstGeom prst="rect">
              <a:avLst/>
            </a:prstGeom>
            <a:noFill/>
          </p:spPr>
          <p:txBody>
            <a:bodyPr wrap="square" rtlCol="0">
              <a:spAutoFit/>
            </a:bodyPr>
            <a:lstStyle/>
            <a:p>
              <a:r>
                <a:rPr lang="en-US" altLang="zh-CN" sz="1600" b="1" dirty="0"/>
                <a:t>…</a:t>
              </a:r>
              <a:endParaRPr lang="zh-CN" altLang="en-US" sz="1600" b="1" dirty="0"/>
            </a:p>
          </p:txBody>
        </p:sp>
        <p:sp>
          <p:nvSpPr>
            <p:cNvPr id="28" name="矩形 27">
              <a:extLst>
                <a:ext uri="{FF2B5EF4-FFF2-40B4-BE49-F238E27FC236}">
                  <a16:creationId xmlns:a16="http://schemas.microsoft.com/office/drawing/2014/main" id="{2387B9AA-3924-4DA7-A793-D830DDC686DB}"/>
                </a:ext>
              </a:extLst>
            </p:cNvPr>
            <p:cNvSpPr/>
            <p:nvPr/>
          </p:nvSpPr>
          <p:spPr>
            <a:xfrm>
              <a:off x="384364" y="399578"/>
              <a:ext cx="7751427" cy="35904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GPU</a:t>
              </a:r>
              <a:endParaRPr lang="zh-CN" altLang="en-US" b="1" dirty="0">
                <a:solidFill>
                  <a:schemeClr val="tx1"/>
                </a:solidFill>
              </a:endParaRPr>
            </a:p>
          </p:txBody>
        </p:sp>
        <p:cxnSp>
          <p:nvCxnSpPr>
            <p:cNvPr id="29" name="直接箭头连接符 28">
              <a:extLst>
                <a:ext uri="{FF2B5EF4-FFF2-40B4-BE49-F238E27FC236}">
                  <a16:creationId xmlns:a16="http://schemas.microsoft.com/office/drawing/2014/main" id="{4841D45E-07A8-4326-98C5-51161221BAED}"/>
                </a:ext>
              </a:extLst>
            </p:cNvPr>
            <p:cNvCxnSpPr>
              <a:cxnSpLocks/>
              <a:stCxn id="49" idx="2"/>
            </p:cNvCxnSpPr>
            <p:nvPr/>
          </p:nvCxnSpPr>
          <p:spPr>
            <a:xfrm flipH="1">
              <a:off x="1606535" y="1749779"/>
              <a:ext cx="1" cy="2514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F9C39AC-D96C-4F50-9EF4-86FC09DDB879}"/>
                </a:ext>
              </a:extLst>
            </p:cNvPr>
            <p:cNvCxnSpPr>
              <a:cxnSpLocks/>
            </p:cNvCxnSpPr>
            <p:nvPr/>
          </p:nvCxnSpPr>
          <p:spPr>
            <a:xfrm flipH="1">
              <a:off x="3948464" y="1742788"/>
              <a:ext cx="1" cy="2514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2A737EB-5476-47D5-B7EA-A459BFEB8446}"/>
                </a:ext>
              </a:extLst>
            </p:cNvPr>
            <p:cNvCxnSpPr>
              <a:cxnSpLocks/>
            </p:cNvCxnSpPr>
            <p:nvPr/>
          </p:nvCxnSpPr>
          <p:spPr>
            <a:xfrm flipH="1">
              <a:off x="6864129" y="1762565"/>
              <a:ext cx="1" cy="2514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D5F1A6F-BCAB-4A32-92CD-9359AD2304D1}"/>
                </a:ext>
              </a:extLst>
            </p:cNvPr>
            <p:cNvCxnSpPr>
              <a:cxnSpLocks/>
            </p:cNvCxnSpPr>
            <p:nvPr/>
          </p:nvCxnSpPr>
          <p:spPr>
            <a:xfrm flipH="1">
              <a:off x="4258857" y="2262906"/>
              <a:ext cx="1" cy="2514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3345854-D9D8-4DA1-AE4A-29A4CD54BDF6}"/>
                </a:ext>
              </a:extLst>
            </p:cNvPr>
            <p:cNvCxnSpPr>
              <a:cxnSpLocks/>
            </p:cNvCxnSpPr>
            <p:nvPr/>
          </p:nvCxnSpPr>
          <p:spPr>
            <a:xfrm flipH="1">
              <a:off x="1784102" y="2992749"/>
              <a:ext cx="1" cy="2514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48D2572-3812-4526-8A94-A85476716C11}"/>
                </a:ext>
              </a:extLst>
            </p:cNvPr>
            <p:cNvCxnSpPr>
              <a:cxnSpLocks/>
            </p:cNvCxnSpPr>
            <p:nvPr/>
          </p:nvCxnSpPr>
          <p:spPr>
            <a:xfrm flipH="1">
              <a:off x="6797825" y="3000221"/>
              <a:ext cx="1" cy="2514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1130BA2-A653-4597-AEF4-32DD89C0D82D}"/>
                </a:ext>
              </a:extLst>
            </p:cNvPr>
            <p:cNvCxnSpPr>
              <a:cxnSpLocks/>
            </p:cNvCxnSpPr>
            <p:nvPr/>
          </p:nvCxnSpPr>
          <p:spPr>
            <a:xfrm flipH="1">
              <a:off x="3666034" y="3003934"/>
              <a:ext cx="1" cy="2514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C53B2A8-2F88-429F-A7FC-3B1256D63A60}"/>
                </a:ext>
              </a:extLst>
            </p:cNvPr>
            <p:cNvCxnSpPr>
              <a:cxnSpLocks/>
            </p:cNvCxnSpPr>
            <p:nvPr/>
          </p:nvCxnSpPr>
          <p:spPr>
            <a:xfrm flipH="1">
              <a:off x="1793890" y="3858214"/>
              <a:ext cx="1" cy="4449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CCB011-E450-476B-B458-4526AC72AB5E}"/>
                </a:ext>
              </a:extLst>
            </p:cNvPr>
            <p:cNvCxnSpPr>
              <a:cxnSpLocks/>
            </p:cNvCxnSpPr>
            <p:nvPr/>
          </p:nvCxnSpPr>
          <p:spPr>
            <a:xfrm flipH="1">
              <a:off x="6797825" y="3868753"/>
              <a:ext cx="1" cy="4449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CA9E016-A26F-4CF5-9277-57C6323AFD35}"/>
                </a:ext>
              </a:extLst>
            </p:cNvPr>
            <p:cNvCxnSpPr>
              <a:cxnSpLocks/>
            </p:cNvCxnSpPr>
            <p:nvPr/>
          </p:nvCxnSpPr>
          <p:spPr>
            <a:xfrm flipH="1">
              <a:off x="3665048" y="3867062"/>
              <a:ext cx="1" cy="4449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4A929A57-5D53-4C4F-9286-61A72A8BE82F}"/>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68</a:t>
            </a:fld>
            <a:endParaRPr lang="zh-CN" altLang="en-US"/>
          </a:p>
        </p:txBody>
      </p:sp>
    </p:spTree>
    <p:extLst>
      <p:ext uri="{BB962C8B-B14F-4D97-AF65-F5344CB8AC3E}">
        <p14:creationId xmlns:p14="http://schemas.microsoft.com/office/powerpoint/2010/main" val="1599486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2575096A-52A7-47BD-86DD-D095DF17190E}"/>
              </a:ext>
            </a:extLst>
          </p:cNvPr>
          <p:cNvSpPr>
            <a:spLocks noGrp="1"/>
          </p:cNvSpPr>
          <p:nvPr>
            <p:ph idx="4294967295"/>
          </p:nvPr>
        </p:nvSpPr>
        <p:spPr>
          <a:xfrm>
            <a:off x="838201" y="1404851"/>
            <a:ext cx="4278178" cy="4772112"/>
          </a:xfrm>
        </p:spPr>
        <p:txBody>
          <a:bodyPr>
            <a:normAutofit/>
          </a:bodyPr>
          <a:lstStyle/>
          <a:p>
            <a:pPr marL="342900" indent="-342900">
              <a:buFont typeface="Arial" panose="020B0604020202020204" pitchFamily="34" charset="0"/>
              <a:buChar char="•"/>
            </a:pPr>
            <a:r>
              <a:rPr lang="zh-CN" altLang="en-US" sz="2400" dirty="0"/>
              <a:t>线程以</a:t>
            </a:r>
            <a:r>
              <a:rPr lang="en-US" altLang="zh-CN" sz="2400" dirty="0"/>
              <a:t>warp</a:t>
            </a:r>
            <a:r>
              <a:rPr lang="zh-CN" altLang="en-US" sz="2400" dirty="0"/>
              <a:t>为单位进行调度</a:t>
            </a:r>
            <a:endParaRPr lang="en-US" altLang="zh-CN" sz="2400" dirty="0"/>
          </a:p>
          <a:p>
            <a:pPr marL="342900" indent="-342900">
              <a:buFont typeface="Arial" panose="020B0604020202020204" pitchFamily="34" charset="0"/>
              <a:buChar char="•"/>
            </a:pPr>
            <a:r>
              <a:rPr lang="zh-CN" altLang="en-US" sz="2400" dirty="0"/>
              <a:t>同一</a:t>
            </a:r>
            <a:r>
              <a:rPr lang="en-US" altLang="zh-CN" sz="2400" dirty="0"/>
              <a:t>warp</a:t>
            </a:r>
            <a:r>
              <a:rPr lang="zh-CN" altLang="en-US" sz="2400" dirty="0"/>
              <a:t>中的不同线程按照</a:t>
            </a:r>
            <a:r>
              <a:rPr lang="en-US" altLang="zh-CN" sz="2400" dirty="0"/>
              <a:t>SIMT</a:t>
            </a:r>
            <a:r>
              <a:rPr lang="zh-CN" altLang="en-US" sz="2400" dirty="0"/>
              <a:t>方式执行</a:t>
            </a:r>
            <a:endParaRPr lang="en-US" altLang="zh-CN" sz="2400" dirty="0"/>
          </a:p>
          <a:p>
            <a:pPr marL="342900" indent="-342900">
              <a:buFont typeface="Arial" panose="020B0604020202020204" pitchFamily="34" charset="0"/>
              <a:buChar char="•"/>
            </a:pPr>
            <a:r>
              <a:rPr lang="zh-CN" altLang="en-US" sz="2400" dirty="0"/>
              <a:t>大容量寄存器组用于存放所有线程的数据</a:t>
            </a:r>
            <a:endParaRPr lang="en-US" altLang="zh-CN" sz="2400" dirty="0"/>
          </a:p>
          <a:p>
            <a:pPr marL="342900" indent="-342900">
              <a:buFont typeface="Arial" panose="020B0604020202020204" pitchFamily="34" charset="0"/>
              <a:buChar char="•"/>
            </a:pPr>
            <a:r>
              <a:rPr lang="en-US" altLang="zh-CN" sz="2400" dirty="0"/>
              <a:t>SP</a:t>
            </a:r>
            <a:r>
              <a:rPr lang="zh-CN" altLang="en-US" sz="2400" dirty="0"/>
              <a:t>（</a:t>
            </a:r>
            <a:r>
              <a:rPr lang="en-US" altLang="zh-CN" sz="2400" dirty="0"/>
              <a:t>Streaming Processor</a:t>
            </a:r>
            <a:r>
              <a:rPr lang="zh-CN" altLang="en-US" sz="2400" dirty="0"/>
              <a:t>）进行数据的并行计算，</a:t>
            </a:r>
            <a:r>
              <a:rPr lang="en-US" altLang="zh-CN" sz="2400" dirty="0"/>
              <a:t>i.e., ALU</a:t>
            </a:r>
          </a:p>
          <a:p>
            <a:endParaRPr lang="zh-CN" altLang="en-US" dirty="0"/>
          </a:p>
        </p:txBody>
      </p:sp>
      <p:sp>
        <p:nvSpPr>
          <p:cNvPr id="2" name="标题 1">
            <a:extLst>
              <a:ext uri="{FF2B5EF4-FFF2-40B4-BE49-F238E27FC236}">
                <a16:creationId xmlns:a16="http://schemas.microsoft.com/office/drawing/2014/main" id="{53C80DFA-6763-40F5-A645-3CF2E9A02F6B}"/>
              </a:ext>
            </a:extLst>
          </p:cNvPr>
          <p:cNvSpPr>
            <a:spLocks noGrp="1"/>
          </p:cNvSpPr>
          <p:nvPr>
            <p:ph type="title" idx="4294967295"/>
          </p:nvPr>
        </p:nvSpPr>
        <p:spPr>
          <a:xfrm>
            <a:off x="1035327" y="0"/>
            <a:ext cx="4709490" cy="1325563"/>
          </a:xfrm>
        </p:spPr>
        <p:txBody>
          <a:bodyPr>
            <a:normAutofit/>
          </a:bodyPr>
          <a:lstStyle/>
          <a:p>
            <a:r>
              <a:rPr lang="en-US" altLang="zh-CN" sz="4000" dirty="0"/>
              <a:t>GPGPU</a:t>
            </a:r>
            <a:r>
              <a:rPr lang="zh-CN" altLang="en-US" sz="4000" dirty="0"/>
              <a:t>微体系结构</a:t>
            </a:r>
          </a:p>
        </p:txBody>
      </p:sp>
      <p:grpSp>
        <p:nvGrpSpPr>
          <p:cNvPr id="10" name="组合 9">
            <a:extLst>
              <a:ext uri="{FF2B5EF4-FFF2-40B4-BE49-F238E27FC236}">
                <a16:creationId xmlns:a16="http://schemas.microsoft.com/office/drawing/2014/main" id="{05A0DAE9-0457-4EC2-A2EB-85B8AD0565E2}"/>
              </a:ext>
            </a:extLst>
          </p:cNvPr>
          <p:cNvGrpSpPr/>
          <p:nvPr/>
        </p:nvGrpSpPr>
        <p:grpSpPr>
          <a:xfrm>
            <a:off x="6098563" y="1114319"/>
            <a:ext cx="3742380" cy="5353176"/>
            <a:chOff x="3372985" y="423894"/>
            <a:chExt cx="3742380" cy="5353176"/>
          </a:xfrm>
        </p:grpSpPr>
        <p:sp>
          <p:nvSpPr>
            <p:cNvPr id="11" name="矩形 10">
              <a:extLst>
                <a:ext uri="{FF2B5EF4-FFF2-40B4-BE49-F238E27FC236}">
                  <a16:creationId xmlns:a16="http://schemas.microsoft.com/office/drawing/2014/main" id="{B3225EAD-08B2-4352-A499-F37E6862911F}"/>
                </a:ext>
              </a:extLst>
            </p:cNvPr>
            <p:cNvSpPr/>
            <p:nvPr/>
          </p:nvSpPr>
          <p:spPr>
            <a:xfrm>
              <a:off x="3435149" y="1259972"/>
              <a:ext cx="3611605" cy="27484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Warp Scheduler</a:t>
              </a:r>
              <a:endParaRPr lang="zh-CN" altLang="en-US" sz="1600" b="1" dirty="0">
                <a:solidFill>
                  <a:schemeClr val="tx1"/>
                </a:solidFill>
              </a:endParaRPr>
            </a:p>
          </p:txBody>
        </p:sp>
        <p:sp>
          <p:nvSpPr>
            <p:cNvPr id="12" name="矩形 11">
              <a:extLst>
                <a:ext uri="{FF2B5EF4-FFF2-40B4-BE49-F238E27FC236}">
                  <a16:creationId xmlns:a16="http://schemas.microsoft.com/office/drawing/2014/main" id="{F4C1D69C-1B36-41A7-AE02-AE47F583E35F}"/>
                </a:ext>
              </a:extLst>
            </p:cNvPr>
            <p:cNvSpPr/>
            <p:nvPr/>
          </p:nvSpPr>
          <p:spPr>
            <a:xfrm>
              <a:off x="3435149" y="1663469"/>
              <a:ext cx="3611605" cy="27484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Dispatch Unit</a:t>
              </a:r>
              <a:endParaRPr lang="zh-CN" altLang="en-US" sz="1600" b="1" dirty="0">
                <a:solidFill>
                  <a:schemeClr val="tx1"/>
                </a:solidFill>
              </a:endParaRPr>
            </a:p>
          </p:txBody>
        </p:sp>
        <p:sp>
          <p:nvSpPr>
            <p:cNvPr id="14" name="矩形 13">
              <a:extLst>
                <a:ext uri="{FF2B5EF4-FFF2-40B4-BE49-F238E27FC236}">
                  <a16:creationId xmlns:a16="http://schemas.microsoft.com/office/drawing/2014/main" id="{0F2BC8E1-755D-447B-9862-6788E1AFD6CF}"/>
                </a:ext>
              </a:extLst>
            </p:cNvPr>
            <p:cNvSpPr/>
            <p:nvPr/>
          </p:nvSpPr>
          <p:spPr>
            <a:xfrm>
              <a:off x="3435149" y="2059346"/>
              <a:ext cx="3611605" cy="51444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Register File</a:t>
              </a:r>
              <a:endParaRPr lang="zh-CN" altLang="en-US" sz="1600" b="1" dirty="0">
                <a:solidFill>
                  <a:schemeClr val="tx1"/>
                </a:solidFill>
              </a:endParaRPr>
            </a:p>
          </p:txBody>
        </p:sp>
        <p:sp>
          <p:nvSpPr>
            <p:cNvPr id="15" name="矩形 14">
              <a:extLst>
                <a:ext uri="{FF2B5EF4-FFF2-40B4-BE49-F238E27FC236}">
                  <a16:creationId xmlns:a16="http://schemas.microsoft.com/office/drawing/2014/main" id="{91B31AF7-495A-485D-91FA-1E9CE8893174}"/>
                </a:ext>
              </a:extLst>
            </p:cNvPr>
            <p:cNvSpPr/>
            <p:nvPr/>
          </p:nvSpPr>
          <p:spPr>
            <a:xfrm>
              <a:off x="3435148" y="2679329"/>
              <a:ext cx="3611605" cy="27484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Operand Buffer</a:t>
              </a:r>
              <a:endParaRPr lang="zh-CN" altLang="en-US" sz="1600" b="1" dirty="0">
                <a:solidFill>
                  <a:schemeClr val="tx1"/>
                </a:solidFill>
              </a:endParaRPr>
            </a:p>
          </p:txBody>
        </p:sp>
        <p:sp>
          <p:nvSpPr>
            <p:cNvPr id="16" name="矩形 15">
              <a:extLst>
                <a:ext uri="{FF2B5EF4-FFF2-40B4-BE49-F238E27FC236}">
                  <a16:creationId xmlns:a16="http://schemas.microsoft.com/office/drawing/2014/main" id="{8414B56C-51CB-415A-9060-197D1EF2B768}"/>
                </a:ext>
              </a:extLst>
            </p:cNvPr>
            <p:cNvSpPr/>
            <p:nvPr/>
          </p:nvSpPr>
          <p:spPr>
            <a:xfrm>
              <a:off x="3435147" y="3140050"/>
              <a:ext cx="767740" cy="36207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SP</a:t>
              </a:r>
              <a:endParaRPr lang="zh-CN" altLang="en-US" sz="1600" b="1" dirty="0">
                <a:solidFill>
                  <a:schemeClr val="tx1"/>
                </a:solidFill>
              </a:endParaRPr>
            </a:p>
          </p:txBody>
        </p:sp>
        <p:sp>
          <p:nvSpPr>
            <p:cNvPr id="17" name="矩形 16">
              <a:extLst>
                <a:ext uri="{FF2B5EF4-FFF2-40B4-BE49-F238E27FC236}">
                  <a16:creationId xmlns:a16="http://schemas.microsoft.com/office/drawing/2014/main" id="{A031C324-B322-4DB7-96C7-A5BDF5491C79}"/>
                </a:ext>
              </a:extLst>
            </p:cNvPr>
            <p:cNvSpPr/>
            <p:nvPr/>
          </p:nvSpPr>
          <p:spPr>
            <a:xfrm>
              <a:off x="3435147" y="3621144"/>
              <a:ext cx="767740" cy="36207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SP</a:t>
              </a:r>
              <a:endParaRPr lang="zh-CN" altLang="en-US" sz="1600" b="1" dirty="0">
                <a:solidFill>
                  <a:schemeClr val="tx1"/>
                </a:solidFill>
              </a:endParaRPr>
            </a:p>
          </p:txBody>
        </p:sp>
        <p:sp>
          <p:nvSpPr>
            <p:cNvPr id="18" name="矩形 17">
              <a:extLst>
                <a:ext uri="{FF2B5EF4-FFF2-40B4-BE49-F238E27FC236}">
                  <a16:creationId xmlns:a16="http://schemas.microsoft.com/office/drawing/2014/main" id="{02693B31-BE4B-409B-B218-B98A3FEDD528}"/>
                </a:ext>
              </a:extLst>
            </p:cNvPr>
            <p:cNvSpPr/>
            <p:nvPr/>
          </p:nvSpPr>
          <p:spPr>
            <a:xfrm>
              <a:off x="3435147" y="4077298"/>
              <a:ext cx="767740" cy="36207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SP</a:t>
              </a:r>
              <a:endParaRPr lang="zh-CN" altLang="en-US" sz="1600" b="1" dirty="0">
                <a:solidFill>
                  <a:schemeClr val="tx1"/>
                </a:solidFill>
              </a:endParaRPr>
            </a:p>
          </p:txBody>
        </p:sp>
        <p:sp>
          <p:nvSpPr>
            <p:cNvPr id="19" name="矩形 18">
              <a:extLst>
                <a:ext uri="{FF2B5EF4-FFF2-40B4-BE49-F238E27FC236}">
                  <a16:creationId xmlns:a16="http://schemas.microsoft.com/office/drawing/2014/main" id="{70A2C51F-B8C6-45E7-902B-FE6C31CE9012}"/>
                </a:ext>
              </a:extLst>
            </p:cNvPr>
            <p:cNvSpPr/>
            <p:nvPr/>
          </p:nvSpPr>
          <p:spPr>
            <a:xfrm>
              <a:off x="3435147" y="4860396"/>
              <a:ext cx="767740" cy="36207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SP</a:t>
              </a:r>
              <a:endParaRPr lang="zh-CN" altLang="en-US" sz="1600" b="1" dirty="0">
                <a:solidFill>
                  <a:schemeClr val="tx1"/>
                </a:solidFill>
              </a:endParaRPr>
            </a:p>
          </p:txBody>
        </p:sp>
        <p:sp>
          <p:nvSpPr>
            <p:cNvPr id="20" name="矩形 19">
              <a:extLst>
                <a:ext uri="{FF2B5EF4-FFF2-40B4-BE49-F238E27FC236}">
                  <a16:creationId xmlns:a16="http://schemas.microsoft.com/office/drawing/2014/main" id="{76B5573E-E3B3-40DD-94DC-49EADD384E80}"/>
                </a:ext>
              </a:extLst>
            </p:cNvPr>
            <p:cNvSpPr/>
            <p:nvPr/>
          </p:nvSpPr>
          <p:spPr>
            <a:xfrm>
              <a:off x="4376112" y="3140050"/>
              <a:ext cx="767740" cy="36207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SP</a:t>
              </a:r>
              <a:endParaRPr lang="zh-CN" altLang="en-US" sz="1600" b="1" dirty="0">
                <a:solidFill>
                  <a:schemeClr val="tx1"/>
                </a:solidFill>
              </a:endParaRPr>
            </a:p>
          </p:txBody>
        </p:sp>
        <p:sp>
          <p:nvSpPr>
            <p:cNvPr id="21" name="矩形 20">
              <a:extLst>
                <a:ext uri="{FF2B5EF4-FFF2-40B4-BE49-F238E27FC236}">
                  <a16:creationId xmlns:a16="http://schemas.microsoft.com/office/drawing/2014/main" id="{7F85ACFB-769C-464F-930B-496525B73352}"/>
                </a:ext>
              </a:extLst>
            </p:cNvPr>
            <p:cNvSpPr/>
            <p:nvPr/>
          </p:nvSpPr>
          <p:spPr>
            <a:xfrm>
              <a:off x="4376112" y="3621144"/>
              <a:ext cx="767740" cy="36207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SP</a:t>
              </a:r>
              <a:endParaRPr lang="zh-CN" altLang="en-US" sz="1600" b="1" dirty="0">
                <a:solidFill>
                  <a:schemeClr val="tx1"/>
                </a:solidFill>
              </a:endParaRPr>
            </a:p>
          </p:txBody>
        </p:sp>
        <p:sp>
          <p:nvSpPr>
            <p:cNvPr id="22" name="矩形 21">
              <a:extLst>
                <a:ext uri="{FF2B5EF4-FFF2-40B4-BE49-F238E27FC236}">
                  <a16:creationId xmlns:a16="http://schemas.microsoft.com/office/drawing/2014/main" id="{F7D10773-469D-481F-AD0A-B68A2982C4C2}"/>
                </a:ext>
              </a:extLst>
            </p:cNvPr>
            <p:cNvSpPr/>
            <p:nvPr/>
          </p:nvSpPr>
          <p:spPr>
            <a:xfrm>
              <a:off x="4376112" y="4077298"/>
              <a:ext cx="767740" cy="36207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SP</a:t>
              </a:r>
              <a:endParaRPr lang="zh-CN" altLang="en-US" sz="1600" b="1" dirty="0">
                <a:solidFill>
                  <a:schemeClr val="tx1"/>
                </a:solidFill>
              </a:endParaRPr>
            </a:p>
          </p:txBody>
        </p:sp>
        <p:sp>
          <p:nvSpPr>
            <p:cNvPr id="23" name="矩形 22">
              <a:extLst>
                <a:ext uri="{FF2B5EF4-FFF2-40B4-BE49-F238E27FC236}">
                  <a16:creationId xmlns:a16="http://schemas.microsoft.com/office/drawing/2014/main" id="{4E0AD9D7-075A-4439-916A-683AB693E6BB}"/>
                </a:ext>
              </a:extLst>
            </p:cNvPr>
            <p:cNvSpPr/>
            <p:nvPr/>
          </p:nvSpPr>
          <p:spPr>
            <a:xfrm>
              <a:off x="4376112" y="4860396"/>
              <a:ext cx="767740" cy="36207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SP</a:t>
              </a:r>
              <a:endParaRPr lang="zh-CN" altLang="en-US" sz="1600" b="1" dirty="0">
                <a:solidFill>
                  <a:schemeClr val="tx1"/>
                </a:solidFill>
              </a:endParaRPr>
            </a:p>
          </p:txBody>
        </p:sp>
        <p:sp>
          <p:nvSpPr>
            <p:cNvPr id="24" name="矩形 23">
              <a:extLst>
                <a:ext uri="{FF2B5EF4-FFF2-40B4-BE49-F238E27FC236}">
                  <a16:creationId xmlns:a16="http://schemas.microsoft.com/office/drawing/2014/main" id="{F6D2327E-262C-4E6E-8C75-407EE6DC4E14}"/>
                </a:ext>
              </a:extLst>
            </p:cNvPr>
            <p:cNvSpPr/>
            <p:nvPr/>
          </p:nvSpPr>
          <p:spPr>
            <a:xfrm>
              <a:off x="5329660" y="3143571"/>
              <a:ext cx="767740" cy="36207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SFU</a:t>
              </a:r>
              <a:endParaRPr lang="zh-CN" altLang="en-US" sz="1600" b="1" dirty="0">
                <a:solidFill>
                  <a:schemeClr val="tx1"/>
                </a:solidFill>
              </a:endParaRPr>
            </a:p>
          </p:txBody>
        </p:sp>
        <p:sp>
          <p:nvSpPr>
            <p:cNvPr id="25" name="矩形 24">
              <a:extLst>
                <a:ext uri="{FF2B5EF4-FFF2-40B4-BE49-F238E27FC236}">
                  <a16:creationId xmlns:a16="http://schemas.microsoft.com/office/drawing/2014/main" id="{B0C57341-8A65-4F6C-A8C3-E0475DE80E69}"/>
                </a:ext>
              </a:extLst>
            </p:cNvPr>
            <p:cNvSpPr/>
            <p:nvPr/>
          </p:nvSpPr>
          <p:spPr>
            <a:xfrm>
              <a:off x="5329660" y="3624665"/>
              <a:ext cx="767740" cy="36207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SFU</a:t>
              </a:r>
              <a:endParaRPr lang="zh-CN" altLang="en-US" sz="1600" b="1" dirty="0">
                <a:solidFill>
                  <a:schemeClr val="tx1"/>
                </a:solidFill>
              </a:endParaRPr>
            </a:p>
          </p:txBody>
        </p:sp>
        <p:sp>
          <p:nvSpPr>
            <p:cNvPr id="26" name="矩形 25">
              <a:extLst>
                <a:ext uri="{FF2B5EF4-FFF2-40B4-BE49-F238E27FC236}">
                  <a16:creationId xmlns:a16="http://schemas.microsoft.com/office/drawing/2014/main" id="{FE6A820B-41FC-4BA5-B33E-9DB43B600EF7}"/>
                </a:ext>
              </a:extLst>
            </p:cNvPr>
            <p:cNvSpPr/>
            <p:nvPr/>
          </p:nvSpPr>
          <p:spPr>
            <a:xfrm>
              <a:off x="5329660" y="4080819"/>
              <a:ext cx="767740" cy="36207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SFU</a:t>
              </a:r>
              <a:endParaRPr lang="zh-CN" altLang="en-US" sz="1600" b="1" dirty="0">
                <a:solidFill>
                  <a:schemeClr val="tx1"/>
                </a:solidFill>
              </a:endParaRPr>
            </a:p>
          </p:txBody>
        </p:sp>
        <p:sp>
          <p:nvSpPr>
            <p:cNvPr id="27" name="矩形 26">
              <a:extLst>
                <a:ext uri="{FF2B5EF4-FFF2-40B4-BE49-F238E27FC236}">
                  <a16:creationId xmlns:a16="http://schemas.microsoft.com/office/drawing/2014/main" id="{BBD480C3-9B5C-40C8-B529-6BDD0257866C}"/>
                </a:ext>
              </a:extLst>
            </p:cNvPr>
            <p:cNvSpPr/>
            <p:nvPr/>
          </p:nvSpPr>
          <p:spPr>
            <a:xfrm>
              <a:off x="5329660" y="4863917"/>
              <a:ext cx="767740" cy="36207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SFU</a:t>
              </a:r>
              <a:endParaRPr lang="zh-CN" altLang="en-US" sz="1600" b="1" dirty="0">
                <a:solidFill>
                  <a:schemeClr val="tx1"/>
                </a:solidFill>
              </a:endParaRPr>
            </a:p>
          </p:txBody>
        </p:sp>
        <p:sp>
          <p:nvSpPr>
            <p:cNvPr id="28" name="矩形 27">
              <a:extLst>
                <a:ext uri="{FF2B5EF4-FFF2-40B4-BE49-F238E27FC236}">
                  <a16:creationId xmlns:a16="http://schemas.microsoft.com/office/drawing/2014/main" id="{0C657093-7FF1-4D36-A0ED-AD7A0A9067A9}"/>
                </a:ext>
              </a:extLst>
            </p:cNvPr>
            <p:cNvSpPr/>
            <p:nvPr/>
          </p:nvSpPr>
          <p:spPr>
            <a:xfrm>
              <a:off x="6279014" y="3143571"/>
              <a:ext cx="767740" cy="3620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LD/ST</a:t>
              </a:r>
              <a:endParaRPr lang="zh-CN" altLang="en-US" sz="1600" b="1" dirty="0">
                <a:solidFill>
                  <a:schemeClr val="tx1"/>
                </a:solidFill>
              </a:endParaRPr>
            </a:p>
          </p:txBody>
        </p:sp>
        <p:sp>
          <p:nvSpPr>
            <p:cNvPr id="29" name="矩形 28">
              <a:extLst>
                <a:ext uri="{FF2B5EF4-FFF2-40B4-BE49-F238E27FC236}">
                  <a16:creationId xmlns:a16="http://schemas.microsoft.com/office/drawing/2014/main" id="{0DDA5468-FC86-4BCC-9FF7-B41C8368135E}"/>
                </a:ext>
              </a:extLst>
            </p:cNvPr>
            <p:cNvSpPr/>
            <p:nvPr/>
          </p:nvSpPr>
          <p:spPr>
            <a:xfrm>
              <a:off x="6279014" y="3624665"/>
              <a:ext cx="767740" cy="3620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LD/ST</a:t>
              </a:r>
              <a:endParaRPr lang="zh-CN" altLang="en-US" sz="1600" b="1" dirty="0">
                <a:solidFill>
                  <a:schemeClr val="tx1"/>
                </a:solidFill>
              </a:endParaRPr>
            </a:p>
          </p:txBody>
        </p:sp>
        <p:sp>
          <p:nvSpPr>
            <p:cNvPr id="30" name="矩形 29">
              <a:extLst>
                <a:ext uri="{FF2B5EF4-FFF2-40B4-BE49-F238E27FC236}">
                  <a16:creationId xmlns:a16="http://schemas.microsoft.com/office/drawing/2014/main" id="{0B1DC84C-A730-4C71-A998-078D5B6D7865}"/>
                </a:ext>
              </a:extLst>
            </p:cNvPr>
            <p:cNvSpPr/>
            <p:nvPr/>
          </p:nvSpPr>
          <p:spPr>
            <a:xfrm>
              <a:off x="6279014" y="4080819"/>
              <a:ext cx="767740" cy="3620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LD/ST</a:t>
              </a:r>
              <a:endParaRPr lang="zh-CN" altLang="en-US" sz="1600" b="1" dirty="0">
                <a:solidFill>
                  <a:schemeClr val="tx1"/>
                </a:solidFill>
              </a:endParaRPr>
            </a:p>
          </p:txBody>
        </p:sp>
        <p:sp>
          <p:nvSpPr>
            <p:cNvPr id="31" name="矩形 30">
              <a:extLst>
                <a:ext uri="{FF2B5EF4-FFF2-40B4-BE49-F238E27FC236}">
                  <a16:creationId xmlns:a16="http://schemas.microsoft.com/office/drawing/2014/main" id="{17769F6E-A56D-485A-8D57-93988DE794CA}"/>
                </a:ext>
              </a:extLst>
            </p:cNvPr>
            <p:cNvSpPr/>
            <p:nvPr/>
          </p:nvSpPr>
          <p:spPr>
            <a:xfrm>
              <a:off x="6279014" y="4863917"/>
              <a:ext cx="767740" cy="3620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LD/ST</a:t>
              </a:r>
              <a:endParaRPr lang="zh-CN" altLang="en-US" sz="1600" b="1" dirty="0">
                <a:solidFill>
                  <a:schemeClr val="tx1"/>
                </a:solidFill>
              </a:endParaRPr>
            </a:p>
          </p:txBody>
        </p:sp>
        <p:sp>
          <p:nvSpPr>
            <p:cNvPr id="32" name="文本框 31">
              <a:extLst>
                <a:ext uri="{FF2B5EF4-FFF2-40B4-BE49-F238E27FC236}">
                  <a16:creationId xmlns:a16="http://schemas.microsoft.com/office/drawing/2014/main" id="{2A754001-7424-4F24-A553-572F57DD1C31}"/>
                </a:ext>
              </a:extLst>
            </p:cNvPr>
            <p:cNvSpPr txBox="1"/>
            <p:nvPr/>
          </p:nvSpPr>
          <p:spPr>
            <a:xfrm>
              <a:off x="3667651" y="4461750"/>
              <a:ext cx="422955" cy="338554"/>
            </a:xfrm>
            <a:prstGeom prst="rect">
              <a:avLst/>
            </a:prstGeom>
            <a:noFill/>
          </p:spPr>
          <p:txBody>
            <a:bodyPr wrap="square" rtlCol="0">
              <a:spAutoFit/>
            </a:bodyPr>
            <a:lstStyle/>
            <a:p>
              <a:r>
                <a:rPr lang="en-US" altLang="zh-CN" sz="1600" b="1" dirty="0"/>
                <a:t>…</a:t>
              </a:r>
              <a:endParaRPr lang="zh-CN" altLang="en-US" sz="1600" b="1" dirty="0"/>
            </a:p>
          </p:txBody>
        </p:sp>
        <p:sp>
          <p:nvSpPr>
            <p:cNvPr id="33" name="文本框 32">
              <a:extLst>
                <a:ext uri="{FF2B5EF4-FFF2-40B4-BE49-F238E27FC236}">
                  <a16:creationId xmlns:a16="http://schemas.microsoft.com/office/drawing/2014/main" id="{7E43304B-4586-4B75-8C25-2EFEE458EC2B}"/>
                </a:ext>
              </a:extLst>
            </p:cNvPr>
            <p:cNvSpPr txBox="1"/>
            <p:nvPr/>
          </p:nvSpPr>
          <p:spPr>
            <a:xfrm>
              <a:off x="4600227" y="4461750"/>
              <a:ext cx="422955" cy="338554"/>
            </a:xfrm>
            <a:prstGeom prst="rect">
              <a:avLst/>
            </a:prstGeom>
            <a:noFill/>
          </p:spPr>
          <p:txBody>
            <a:bodyPr wrap="square" rtlCol="0">
              <a:spAutoFit/>
            </a:bodyPr>
            <a:lstStyle/>
            <a:p>
              <a:r>
                <a:rPr lang="en-US" altLang="zh-CN" sz="1600" b="1" dirty="0"/>
                <a:t>…</a:t>
              </a:r>
              <a:endParaRPr lang="zh-CN" altLang="en-US" sz="1600" b="1" dirty="0"/>
            </a:p>
          </p:txBody>
        </p:sp>
        <p:sp>
          <p:nvSpPr>
            <p:cNvPr id="34" name="文本框 33">
              <a:extLst>
                <a:ext uri="{FF2B5EF4-FFF2-40B4-BE49-F238E27FC236}">
                  <a16:creationId xmlns:a16="http://schemas.microsoft.com/office/drawing/2014/main" id="{9EA2297F-3F09-487E-A33A-762E70056A2C}"/>
                </a:ext>
              </a:extLst>
            </p:cNvPr>
            <p:cNvSpPr txBox="1"/>
            <p:nvPr/>
          </p:nvSpPr>
          <p:spPr>
            <a:xfrm>
              <a:off x="5530970" y="4461750"/>
              <a:ext cx="422955" cy="338554"/>
            </a:xfrm>
            <a:prstGeom prst="rect">
              <a:avLst/>
            </a:prstGeom>
            <a:noFill/>
          </p:spPr>
          <p:txBody>
            <a:bodyPr wrap="square" rtlCol="0">
              <a:spAutoFit/>
            </a:bodyPr>
            <a:lstStyle/>
            <a:p>
              <a:r>
                <a:rPr lang="en-US" altLang="zh-CN" sz="1600" b="1" dirty="0"/>
                <a:t>…</a:t>
              </a:r>
              <a:endParaRPr lang="zh-CN" altLang="en-US" sz="1600" b="1" dirty="0"/>
            </a:p>
          </p:txBody>
        </p:sp>
        <p:sp>
          <p:nvSpPr>
            <p:cNvPr id="35" name="文本框 34">
              <a:extLst>
                <a:ext uri="{FF2B5EF4-FFF2-40B4-BE49-F238E27FC236}">
                  <a16:creationId xmlns:a16="http://schemas.microsoft.com/office/drawing/2014/main" id="{884CD7BB-62AA-42F4-B879-1B14FC68E5F8}"/>
                </a:ext>
              </a:extLst>
            </p:cNvPr>
            <p:cNvSpPr txBox="1"/>
            <p:nvPr/>
          </p:nvSpPr>
          <p:spPr>
            <a:xfrm>
              <a:off x="6482689" y="4461750"/>
              <a:ext cx="422955" cy="338554"/>
            </a:xfrm>
            <a:prstGeom prst="rect">
              <a:avLst/>
            </a:prstGeom>
            <a:noFill/>
          </p:spPr>
          <p:txBody>
            <a:bodyPr wrap="square" rtlCol="0">
              <a:spAutoFit/>
            </a:bodyPr>
            <a:lstStyle/>
            <a:p>
              <a:r>
                <a:rPr lang="en-US" altLang="zh-CN" sz="1600" b="1" dirty="0"/>
                <a:t>…</a:t>
              </a:r>
              <a:endParaRPr lang="zh-CN" altLang="en-US" sz="1600" b="1" dirty="0"/>
            </a:p>
          </p:txBody>
        </p:sp>
        <p:sp>
          <p:nvSpPr>
            <p:cNvPr id="36" name="矩形 35">
              <a:extLst>
                <a:ext uri="{FF2B5EF4-FFF2-40B4-BE49-F238E27FC236}">
                  <a16:creationId xmlns:a16="http://schemas.microsoft.com/office/drawing/2014/main" id="{452CF47B-60BF-4745-8039-952A31BA46A1}"/>
                </a:ext>
              </a:extLst>
            </p:cNvPr>
            <p:cNvSpPr/>
            <p:nvPr/>
          </p:nvSpPr>
          <p:spPr>
            <a:xfrm>
              <a:off x="3437072" y="5343581"/>
              <a:ext cx="3611605" cy="36207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L1 Data Cache/Shared Memory</a:t>
              </a:r>
              <a:endParaRPr lang="zh-CN" altLang="en-US" sz="1600" b="1" dirty="0">
                <a:solidFill>
                  <a:schemeClr val="tx1"/>
                </a:solidFill>
              </a:endParaRPr>
            </a:p>
          </p:txBody>
        </p:sp>
        <p:sp>
          <p:nvSpPr>
            <p:cNvPr id="37" name="矩形 36">
              <a:extLst>
                <a:ext uri="{FF2B5EF4-FFF2-40B4-BE49-F238E27FC236}">
                  <a16:creationId xmlns:a16="http://schemas.microsoft.com/office/drawing/2014/main" id="{3D18AB97-CE58-43B3-9BE2-ADE7B6CAE5C2}"/>
                </a:ext>
              </a:extLst>
            </p:cNvPr>
            <p:cNvSpPr/>
            <p:nvPr/>
          </p:nvSpPr>
          <p:spPr>
            <a:xfrm>
              <a:off x="3435148" y="838947"/>
              <a:ext cx="3611605" cy="286391"/>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L0 Instruction Cache</a:t>
              </a:r>
              <a:endParaRPr lang="zh-CN" altLang="en-US" sz="1600" b="1" dirty="0">
                <a:solidFill>
                  <a:schemeClr val="tx1"/>
                </a:solidFill>
              </a:endParaRPr>
            </a:p>
          </p:txBody>
        </p:sp>
        <p:sp>
          <p:nvSpPr>
            <p:cNvPr id="38" name="矩形 37">
              <a:extLst>
                <a:ext uri="{FF2B5EF4-FFF2-40B4-BE49-F238E27FC236}">
                  <a16:creationId xmlns:a16="http://schemas.microsoft.com/office/drawing/2014/main" id="{1545D9CA-0053-4D29-9B6E-40983EB83B77}"/>
                </a:ext>
              </a:extLst>
            </p:cNvPr>
            <p:cNvSpPr/>
            <p:nvPr/>
          </p:nvSpPr>
          <p:spPr>
            <a:xfrm>
              <a:off x="3372985" y="423894"/>
              <a:ext cx="3742380" cy="535317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Sub-core</a:t>
              </a:r>
              <a:endParaRPr lang="zh-CN" altLang="en-US" b="1" dirty="0">
                <a:solidFill>
                  <a:schemeClr val="tx1"/>
                </a:solidFill>
              </a:endParaRPr>
            </a:p>
          </p:txBody>
        </p:sp>
      </p:grpSp>
      <p:sp>
        <p:nvSpPr>
          <p:cNvPr id="6" name="左大括号 5">
            <a:extLst>
              <a:ext uri="{FF2B5EF4-FFF2-40B4-BE49-F238E27FC236}">
                <a16:creationId xmlns:a16="http://schemas.microsoft.com/office/drawing/2014/main" id="{73B51FC8-EF27-4B08-A410-648680F6AAE5}"/>
              </a:ext>
            </a:extLst>
          </p:cNvPr>
          <p:cNvSpPr/>
          <p:nvPr/>
        </p:nvSpPr>
        <p:spPr>
          <a:xfrm rot="10800000">
            <a:off x="9878659" y="1518047"/>
            <a:ext cx="200014" cy="10327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70E1118-9C21-40B6-9BD4-9A24F6BE9D16}"/>
              </a:ext>
            </a:extLst>
          </p:cNvPr>
          <p:cNvSpPr txBox="1"/>
          <p:nvPr/>
        </p:nvSpPr>
        <p:spPr>
          <a:xfrm>
            <a:off x="10220147" y="1606855"/>
            <a:ext cx="1096329" cy="707886"/>
          </a:xfrm>
          <a:prstGeom prst="rect">
            <a:avLst/>
          </a:prstGeom>
          <a:noFill/>
        </p:spPr>
        <p:txBody>
          <a:bodyPr wrap="square" rtlCol="0">
            <a:spAutoFit/>
          </a:bodyPr>
          <a:lstStyle/>
          <a:p>
            <a:r>
              <a:rPr lang="zh-CN" altLang="en-US" sz="2000" dirty="0"/>
              <a:t>标量指令处理</a:t>
            </a:r>
          </a:p>
        </p:txBody>
      </p:sp>
      <p:sp>
        <p:nvSpPr>
          <p:cNvPr id="39" name="左大括号 38">
            <a:extLst>
              <a:ext uri="{FF2B5EF4-FFF2-40B4-BE49-F238E27FC236}">
                <a16:creationId xmlns:a16="http://schemas.microsoft.com/office/drawing/2014/main" id="{BBE95AE0-EABA-4DFD-9F0F-18A035ADB44F}"/>
              </a:ext>
            </a:extLst>
          </p:cNvPr>
          <p:cNvSpPr/>
          <p:nvPr/>
        </p:nvSpPr>
        <p:spPr>
          <a:xfrm rot="10800000">
            <a:off x="9889849" y="2742516"/>
            <a:ext cx="288170" cy="346703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432E8B09-9569-4911-AD5B-E2EEFD92A5F5}"/>
              </a:ext>
            </a:extLst>
          </p:cNvPr>
          <p:cNvSpPr txBox="1"/>
          <p:nvPr/>
        </p:nvSpPr>
        <p:spPr>
          <a:xfrm>
            <a:off x="10253452" y="3898067"/>
            <a:ext cx="1029717" cy="1015663"/>
          </a:xfrm>
          <a:prstGeom prst="rect">
            <a:avLst/>
          </a:prstGeom>
          <a:noFill/>
        </p:spPr>
        <p:txBody>
          <a:bodyPr wrap="square" rtlCol="0">
            <a:spAutoFit/>
          </a:bodyPr>
          <a:lstStyle/>
          <a:p>
            <a:r>
              <a:rPr lang="en-US" altLang="zh-CN" sz="2000" dirty="0"/>
              <a:t>SIMD</a:t>
            </a:r>
            <a:r>
              <a:rPr lang="zh-CN" altLang="en-US" sz="2000" dirty="0"/>
              <a:t>数据访问及计算</a:t>
            </a:r>
          </a:p>
        </p:txBody>
      </p:sp>
      <p:sp>
        <p:nvSpPr>
          <p:cNvPr id="3" name="灯片编号占位符 2">
            <a:extLst>
              <a:ext uri="{FF2B5EF4-FFF2-40B4-BE49-F238E27FC236}">
                <a16:creationId xmlns:a16="http://schemas.microsoft.com/office/drawing/2014/main" id="{0F164D72-ABB4-4AFE-806D-46CEF1F22C80}"/>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69</a:t>
            </a:fld>
            <a:endParaRPr lang="zh-CN" altLang="en-US"/>
          </a:p>
        </p:txBody>
      </p:sp>
    </p:spTree>
    <p:extLst>
      <p:ext uri="{BB962C8B-B14F-4D97-AF65-F5344CB8AC3E}">
        <p14:creationId xmlns:p14="http://schemas.microsoft.com/office/powerpoint/2010/main" val="364947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9" grpId="0" animBg="1"/>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ARM</a:t>
            </a:r>
            <a:r>
              <a:rPr kumimoji="1" lang="en-US" altLang="en-US" dirty="0"/>
              <a:t> A53 </a:t>
            </a:r>
            <a:r>
              <a:rPr kumimoji="1" lang="zh-CN" altLang="en-US" dirty="0"/>
              <a:t>架构：观察并找出前端（取址、译码）部分</a:t>
            </a:r>
          </a:p>
        </p:txBody>
      </p:sp>
      <p:pic>
        <p:nvPicPr>
          <p:cNvPr id="7" name="内容占位符 6"/>
          <p:cNvPicPr>
            <a:picLocks noGrp="1" noChangeAspect="1"/>
          </p:cNvPicPr>
          <p:nvPr>
            <p:ph sz="quarter" idx="23"/>
          </p:nvPr>
        </p:nvPicPr>
        <p:blipFill>
          <a:blip r:embed="rId2">
            <a:clrChange>
              <a:clrFrom>
                <a:srgbClr val="FFFFFF"/>
              </a:clrFrom>
              <a:clrTo>
                <a:srgbClr val="FFFFFF">
                  <a:alpha val="0"/>
                </a:srgbClr>
              </a:clrTo>
            </a:clrChange>
          </a:blip>
          <a:stretch>
            <a:fillRect/>
          </a:stretch>
        </p:blipFill>
        <p:spPr>
          <a:xfrm>
            <a:off x="2075320" y="1521858"/>
            <a:ext cx="7878800" cy="4458148"/>
          </a:xfrm>
          <a:prstGeom prst="rect">
            <a:avLst/>
          </a:prstGeom>
        </p:spPr>
      </p:pic>
      <p:sp>
        <p:nvSpPr>
          <p:cNvPr id="5" name="文本框 4"/>
          <p:cNvSpPr txBox="1"/>
          <p:nvPr/>
        </p:nvSpPr>
        <p:spPr>
          <a:xfrm>
            <a:off x="3127248" y="6159238"/>
            <a:ext cx="6100064" cy="369332"/>
          </a:xfrm>
          <a:prstGeom prst="rect">
            <a:avLst/>
          </a:prstGeom>
          <a:noFill/>
        </p:spPr>
        <p:txBody>
          <a:bodyPr wrap="square">
            <a:spAutoFit/>
          </a:bodyPr>
          <a:lstStyle/>
          <a:p>
            <a:r>
              <a:rPr lang="zh-CN" altLang="en-US" dirty="0"/>
              <a:t>参考：https://zhuanlan.zhihu.com/p/469582393</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4507A79-B8E0-85B6-927F-0AC9BB8DC7F4}"/>
              </a:ext>
            </a:extLst>
          </p:cNvPr>
          <p:cNvPicPr>
            <a:picLocks noChangeAspect="1"/>
          </p:cNvPicPr>
          <p:nvPr/>
        </p:nvPicPr>
        <p:blipFill>
          <a:blip r:embed="rId2"/>
          <a:stretch>
            <a:fillRect/>
          </a:stretch>
        </p:blipFill>
        <p:spPr>
          <a:xfrm>
            <a:off x="3587835" y="1020447"/>
            <a:ext cx="7319541" cy="5435777"/>
          </a:xfrm>
          <a:prstGeom prst="rect">
            <a:avLst/>
          </a:prstGeom>
        </p:spPr>
      </p:pic>
      <p:sp>
        <p:nvSpPr>
          <p:cNvPr id="2" name="标题 1">
            <a:extLst>
              <a:ext uri="{FF2B5EF4-FFF2-40B4-BE49-F238E27FC236}">
                <a16:creationId xmlns:a16="http://schemas.microsoft.com/office/drawing/2014/main" id="{CB225057-1099-3B32-2A4C-8B83E27A35C8}"/>
              </a:ext>
            </a:extLst>
          </p:cNvPr>
          <p:cNvSpPr>
            <a:spLocks noGrp="1"/>
          </p:cNvSpPr>
          <p:nvPr>
            <p:ph type="title" idx="4294967295"/>
          </p:nvPr>
        </p:nvSpPr>
        <p:spPr>
          <a:xfrm>
            <a:off x="1284624" y="311515"/>
            <a:ext cx="5418482" cy="708962"/>
          </a:xfrm>
        </p:spPr>
        <p:txBody>
          <a:bodyPr>
            <a:normAutofit/>
          </a:bodyPr>
          <a:lstStyle/>
          <a:p>
            <a:r>
              <a:rPr lang="en-US" altLang="zh-CN" sz="4000" dirty="0"/>
              <a:t>GPGPU</a:t>
            </a:r>
            <a:r>
              <a:rPr lang="zh-CN" altLang="en-US" sz="4000" dirty="0"/>
              <a:t>微体系结构</a:t>
            </a:r>
          </a:p>
        </p:txBody>
      </p:sp>
      <p:sp>
        <p:nvSpPr>
          <p:cNvPr id="4" name="灯片编号占位符 3">
            <a:extLst>
              <a:ext uri="{FF2B5EF4-FFF2-40B4-BE49-F238E27FC236}">
                <a16:creationId xmlns:a16="http://schemas.microsoft.com/office/drawing/2014/main" id="{934B8C4E-AA90-F4EA-BC7B-2C8D6C85FACA}"/>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70</a:t>
            </a:fld>
            <a:endParaRPr lang="zh-CN" altLang="en-US"/>
          </a:p>
        </p:txBody>
      </p:sp>
    </p:spTree>
    <p:extLst>
      <p:ext uri="{BB962C8B-B14F-4D97-AF65-F5344CB8AC3E}">
        <p14:creationId xmlns:p14="http://schemas.microsoft.com/office/powerpoint/2010/main" val="1964222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A0F5C-F34D-D4B6-E588-ADA3791C846B}"/>
              </a:ext>
            </a:extLst>
          </p:cNvPr>
          <p:cNvSpPr>
            <a:spLocks noGrp="1"/>
          </p:cNvSpPr>
          <p:nvPr>
            <p:ph type="title" idx="4294967295"/>
          </p:nvPr>
        </p:nvSpPr>
        <p:spPr>
          <a:xfrm>
            <a:off x="1313623" y="351545"/>
            <a:ext cx="5319090" cy="1325563"/>
          </a:xfrm>
        </p:spPr>
        <p:txBody>
          <a:bodyPr/>
          <a:lstStyle/>
          <a:p>
            <a:r>
              <a:rPr lang="en-US" altLang="zh-CN" dirty="0"/>
              <a:t>GPGPU</a:t>
            </a:r>
            <a:r>
              <a:rPr lang="zh-CN" altLang="en-US" dirty="0"/>
              <a:t>流水线</a:t>
            </a:r>
          </a:p>
        </p:txBody>
      </p:sp>
      <p:sp>
        <p:nvSpPr>
          <p:cNvPr id="4" name="灯片编号占位符 3">
            <a:extLst>
              <a:ext uri="{FF2B5EF4-FFF2-40B4-BE49-F238E27FC236}">
                <a16:creationId xmlns:a16="http://schemas.microsoft.com/office/drawing/2014/main" id="{ACD183F2-AF59-225F-5609-FBBBD845F99C}"/>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71</a:t>
            </a:fld>
            <a:endParaRPr lang="zh-CN" altLang="en-US"/>
          </a:p>
        </p:txBody>
      </p:sp>
      <p:pic>
        <p:nvPicPr>
          <p:cNvPr id="1026" name="Picture 2">
            <a:extLst>
              <a:ext uri="{FF2B5EF4-FFF2-40B4-BE49-F238E27FC236}">
                <a16:creationId xmlns:a16="http://schemas.microsoft.com/office/drawing/2014/main" id="{24083D0B-4A60-ED78-8A43-11F09D99789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416424" y="1520483"/>
            <a:ext cx="9619129" cy="447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029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FCB05-A552-4358-8ACF-FBA7B66A9272}"/>
              </a:ext>
            </a:extLst>
          </p:cNvPr>
          <p:cNvSpPr>
            <a:spLocks noGrp="1"/>
          </p:cNvSpPr>
          <p:nvPr>
            <p:ph type="title" idx="4294967295"/>
          </p:nvPr>
        </p:nvSpPr>
        <p:spPr>
          <a:xfrm>
            <a:off x="1239921" y="266112"/>
            <a:ext cx="3171825" cy="669205"/>
          </a:xfrm>
        </p:spPr>
        <p:txBody>
          <a:bodyPr>
            <a:normAutofit/>
          </a:bodyPr>
          <a:lstStyle/>
          <a:p>
            <a:r>
              <a:rPr lang="en-US" altLang="zh-CN" sz="4000" dirty="0"/>
              <a:t>Warp</a:t>
            </a:r>
            <a:endParaRPr lang="zh-CN" altLang="en-US" sz="4000" dirty="0"/>
          </a:p>
        </p:txBody>
      </p:sp>
      <p:sp>
        <p:nvSpPr>
          <p:cNvPr id="3" name="内容占位符 2">
            <a:extLst>
              <a:ext uri="{FF2B5EF4-FFF2-40B4-BE49-F238E27FC236}">
                <a16:creationId xmlns:a16="http://schemas.microsoft.com/office/drawing/2014/main" id="{A3878E17-B448-4569-AE6E-2BFB9DB1FD7C}"/>
              </a:ext>
            </a:extLst>
          </p:cNvPr>
          <p:cNvSpPr>
            <a:spLocks noGrp="1"/>
          </p:cNvSpPr>
          <p:nvPr>
            <p:ph idx="4294967295"/>
          </p:nvPr>
        </p:nvSpPr>
        <p:spPr>
          <a:xfrm>
            <a:off x="1067718" y="1151885"/>
            <a:ext cx="9785812" cy="4548188"/>
          </a:xfrm>
        </p:spPr>
        <p:txBody>
          <a:bodyPr>
            <a:normAutofit/>
          </a:bodyPr>
          <a:lstStyle/>
          <a:p>
            <a:pPr marL="285750" indent="-285750">
              <a:buFont typeface="Arial" panose="020B0604020202020204" pitchFamily="34" charset="0"/>
              <a:buChar char="•"/>
            </a:pPr>
            <a:r>
              <a:rPr lang="zh-CN" altLang="en-US" sz="2400" dirty="0"/>
              <a:t>在</a:t>
            </a:r>
            <a:r>
              <a:rPr lang="en-US" altLang="zh-CN" sz="2400" dirty="0"/>
              <a:t>Nvidia GPU</a:t>
            </a:r>
            <a:r>
              <a:rPr lang="zh-CN" altLang="en-US" sz="2400" dirty="0"/>
              <a:t>中，</a:t>
            </a:r>
            <a:r>
              <a:rPr lang="en-US" altLang="zh-CN" sz="2400" dirty="0"/>
              <a:t>warp</a:t>
            </a:r>
            <a:r>
              <a:rPr lang="zh-CN" altLang="en-US" sz="2400" dirty="0"/>
              <a:t>为</a:t>
            </a:r>
            <a:r>
              <a:rPr lang="en-US" altLang="zh-CN" sz="2400" dirty="0"/>
              <a:t>32</a:t>
            </a:r>
            <a:r>
              <a:rPr lang="zh-CN" altLang="en-US" sz="2400" dirty="0"/>
              <a:t>个标量线程构成的</a:t>
            </a:r>
            <a:r>
              <a:rPr lang="en-US" altLang="zh-CN" sz="2400" dirty="0"/>
              <a:t>SIMT</a:t>
            </a:r>
            <a:r>
              <a:rPr lang="zh-CN" altLang="en-US" sz="2400" dirty="0"/>
              <a:t>执行单位</a:t>
            </a:r>
            <a:endParaRPr lang="en-US" altLang="zh-CN" sz="2400" dirty="0"/>
          </a:p>
          <a:p>
            <a:pPr marL="285750" indent="-285750">
              <a:buFont typeface="Arial" panose="020B0604020202020204" pitchFamily="34" charset="0"/>
              <a:buChar char="•"/>
            </a:pPr>
            <a:r>
              <a:rPr lang="en-US" altLang="zh-CN" sz="2400" dirty="0"/>
              <a:t>GPU SM</a:t>
            </a:r>
            <a:r>
              <a:rPr lang="zh-CN" altLang="en-US" sz="2400" dirty="0"/>
              <a:t>中以</a:t>
            </a:r>
            <a:r>
              <a:rPr lang="en-US" altLang="zh-CN" sz="2400" dirty="0"/>
              <a:t>warp</a:t>
            </a:r>
            <a:r>
              <a:rPr lang="zh-CN" altLang="en-US" sz="2400" dirty="0"/>
              <a:t>为最小单位进行调度和执行</a:t>
            </a:r>
            <a:endParaRPr lang="en-US" altLang="zh-CN" sz="2400" dirty="0"/>
          </a:p>
          <a:p>
            <a:pPr marL="742950" lvl="1" indent="-285750">
              <a:buFont typeface="Arial" panose="020B0604020202020204" pitchFamily="34" charset="0"/>
              <a:buChar char="•"/>
            </a:pPr>
            <a:r>
              <a:rPr lang="en-US" altLang="zh-CN" sz="2000" dirty="0"/>
              <a:t>GPU</a:t>
            </a:r>
            <a:r>
              <a:rPr lang="zh-CN" altLang="en-US" sz="2000" dirty="0"/>
              <a:t>无法控制单独执行某一个</a:t>
            </a:r>
            <a:r>
              <a:rPr lang="en-US" altLang="zh-CN" sz="2000" dirty="0"/>
              <a:t>thread</a:t>
            </a:r>
          </a:p>
          <a:p>
            <a:pPr marL="285750" indent="-285750">
              <a:buFont typeface="Arial" panose="020B0604020202020204" pitchFamily="34" charset="0"/>
              <a:buChar char="•"/>
            </a:pPr>
            <a:r>
              <a:rPr lang="en-US" altLang="zh-CN" sz="2400" dirty="0"/>
              <a:t>Warp</a:t>
            </a:r>
            <a:r>
              <a:rPr lang="zh-CN" altLang="en-US" sz="2400" dirty="0"/>
              <a:t>中不同的</a:t>
            </a:r>
            <a:r>
              <a:rPr lang="en-US" altLang="zh-CN" sz="2400" dirty="0"/>
              <a:t>Thread</a:t>
            </a:r>
            <a:r>
              <a:rPr lang="zh-CN" altLang="en-US" sz="2400" dirty="0"/>
              <a:t>在执行时保持同步</a:t>
            </a:r>
            <a:endParaRPr lang="en-US" altLang="zh-CN" sz="2400" dirty="0"/>
          </a:p>
          <a:p>
            <a:pPr marL="742950" lvl="1" indent="-285750">
              <a:buFont typeface="Arial" panose="020B0604020202020204" pitchFamily="34" charset="0"/>
              <a:buChar char="•"/>
            </a:pPr>
            <a:r>
              <a:rPr lang="zh-CN" altLang="en-US" sz="2000" dirty="0"/>
              <a:t>所有</a:t>
            </a:r>
            <a:r>
              <a:rPr lang="en-US" altLang="zh-CN" sz="2000" dirty="0"/>
              <a:t>Thread</a:t>
            </a:r>
            <a:r>
              <a:rPr lang="zh-CN" altLang="en-US" sz="2000" dirty="0"/>
              <a:t>永远执行相同</a:t>
            </a:r>
            <a:r>
              <a:rPr lang="en-US" altLang="zh-CN" sz="2000" dirty="0"/>
              <a:t>PC</a:t>
            </a:r>
            <a:r>
              <a:rPr lang="zh-CN" altLang="en-US" sz="2000" dirty="0"/>
              <a:t>所对应的指令</a:t>
            </a:r>
          </a:p>
        </p:txBody>
      </p:sp>
      <p:sp>
        <p:nvSpPr>
          <p:cNvPr id="5" name="AutoShape 25">
            <a:extLst>
              <a:ext uri="{FF2B5EF4-FFF2-40B4-BE49-F238E27FC236}">
                <a16:creationId xmlns:a16="http://schemas.microsoft.com/office/drawing/2014/main" id="{76D58D8B-1475-488D-A668-820B3A8F23E1}"/>
              </a:ext>
            </a:extLst>
          </p:cNvPr>
          <p:cNvSpPr>
            <a:spLocks noChangeAspect="1" noChangeArrowheads="1" noTextEdit="1"/>
          </p:cNvSpPr>
          <p:nvPr/>
        </p:nvSpPr>
        <p:spPr bwMode="auto">
          <a:xfrm>
            <a:off x="1944019" y="3915723"/>
            <a:ext cx="8193087"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Rectangle 27">
            <a:extLst>
              <a:ext uri="{FF2B5EF4-FFF2-40B4-BE49-F238E27FC236}">
                <a16:creationId xmlns:a16="http://schemas.microsoft.com/office/drawing/2014/main" id="{A2B6B655-A328-4F23-A7F6-60A09934B194}"/>
              </a:ext>
            </a:extLst>
          </p:cNvPr>
          <p:cNvSpPr>
            <a:spLocks noChangeArrowheads="1"/>
          </p:cNvSpPr>
          <p:nvPr/>
        </p:nvSpPr>
        <p:spPr bwMode="auto">
          <a:xfrm>
            <a:off x="7463756" y="3949060"/>
            <a:ext cx="2640013" cy="16271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7" name="Rectangle 28">
            <a:extLst>
              <a:ext uri="{FF2B5EF4-FFF2-40B4-BE49-F238E27FC236}">
                <a16:creationId xmlns:a16="http://schemas.microsoft.com/office/drawing/2014/main" id="{F306837F-5390-4E88-9B13-7A4B2C9C34F4}"/>
              </a:ext>
            </a:extLst>
          </p:cNvPr>
          <p:cNvSpPr>
            <a:spLocks noChangeArrowheads="1"/>
          </p:cNvSpPr>
          <p:nvPr/>
        </p:nvSpPr>
        <p:spPr bwMode="auto">
          <a:xfrm>
            <a:off x="7463756" y="3949060"/>
            <a:ext cx="2640013" cy="1627188"/>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8" name="Rectangle 29">
            <a:extLst>
              <a:ext uri="{FF2B5EF4-FFF2-40B4-BE49-F238E27FC236}">
                <a16:creationId xmlns:a16="http://schemas.microsoft.com/office/drawing/2014/main" id="{3752A53B-2DFC-46CB-9B5C-1A6DD2734F56}"/>
              </a:ext>
            </a:extLst>
          </p:cNvPr>
          <p:cNvSpPr>
            <a:spLocks noChangeArrowheads="1"/>
          </p:cNvSpPr>
          <p:nvPr/>
        </p:nvSpPr>
        <p:spPr bwMode="auto">
          <a:xfrm>
            <a:off x="7665368" y="4153848"/>
            <a:ext cx="2235200" cy="3048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9" name="Rectangle 30">
            <a:extLst>
              <a:ext uri="{FF2B5EF4-FFF2-40B4-BE49-F238E27FC236}">
                <a16:creationId xmlns:a16="http://schemas.microsoft.com/office/drawing/2014/main" id="{BBEEE73B-E752-4F3B-8457-4DB9B320D787}"/>
              </a:ext>
            </a:extLst>
          </p:cNvPr>
          <p:cNvSpPr>
            <a:spLocks noChangeArrowheads="1"/>
          </p:cNvSpPr>
          <p:nvPr/>
        </p:nvSpPr>
        <p:spPr bwMode="auto">
          <a:xfrm>
            <a:off x="7665368" y="415384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10" name="Rectangle 31">
            <a:extLst>
              <a:ext uri="{FF2B5EF4-FFF2-40B4-BE49-F238E27FC236}">
                <a16:creationId xmlns:a16="http://schemas.microsoft.com/office/drawing/2014/main" id="{3DE58564-5693-4E8E-9BFB-0C4550C1641A}"/>
              </a:ext>
            </a:extLst>
          </p:cNvPr>
          <p:cNvSpPr>
            <a:spLocks noChangeArrowheads="1"/>
          </p:cNvSpPr>
          <p:nvPr/>
        </p:nvSpPr>
        <p:spPr bwMode="auto">
          <a:xfrm>
            <a:off x="7879680" y="4144323"/>
            <a:ext cx="18746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200">
                <a:solidFill>
                  <a:srgbClr val="000000"/>
                </a:solidFill>
                <a:latin typeface="Arial" panose="020B0604020202020204" pitchFamily="34" charset="0"/>
              </a:rPr>
              <a:t>Thread Warp 3</a:t>
            </a:r>
            <a:endParaRPr lang="en-US" altLang="zh-CN" sz="1800">
              <a:solidFill>
                <a:srgbClr val="000000"/>
              </a:solidFill>
              <a:latin typeface="Arial" panose="020B0604020202020204" pitchFamily="34" charset="0"/>
            </a:endParaRPr>
          </a:p>
        </p:txBody>
      </p:sp>
      <p:sp>
        <p:nvSpPr>
          <p:cNvPr id="11" name="Rectangle 32">
            <a:extLst>
              <a:ext uri="{FF2B5EF4-FFF2-40B4-BE49-F238E27FC236}">
                <a16:creationId xmlns:a16="http://schemas.microsoft.com/office/drawing/2014/main" id="{37975D4C-4C3B-48E3-9170-0A8FD3907B79}"/>
              </a:ext>
            </a:extLst>
          </p:cNvPr>
          <p:cNvSpPr>
            <a:spLocks noChangeArrowheads="1"/>
          </p:cNvSpPr>
          <p:nvPr/>
        </p:nvSpPr>
        <p:spPr bwMode="auto">
          <a:xfrm>
            <a:off x="7665368" y="4458648"/>
            <a:ext cx="2235200" cy="303212"/>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12" name="Rectangle 33">
            <a:extLst>
              <a:ext uri="{FF2B5EF4-FFF2-40B4-BE49-F238E27FC236}">
                <a16:creationId xmlns:a16="http://schemas.microsoft.com/office/drawing/2014/main" id="{D36C07C2-3D85-4E3E-92BA-3F1473953137}"/>
              </a:ext>
            </a:extLst>
          </p:cNvPr>
          <p:cNvSpPr>
            <a:spLocks noChangeArrowheads="1"/>
          </p:cNvSpPr>
          <p:nvPr/>
        </p:nvSpPr>
        <p:spPr bwMode="auto">
          <a:xfrm>
            <a:off x="7665368" y="4458648"/>
            <a:ext cx="2235200" cy="3032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13" name="Rectangle 34">
            <a:extLst>
              <a:ext uri="{FF2B5EF4-FFF2-40B4-BE49-F238E27FC236}">
                <a16:creationId xmlns:a16="http://schemas.microsoft.com/office/drawing/2014/main" id="{229CE186-CADE-48F4-834D-07C81D189ADC}"/>
              </a:ext>
            </a:extLst>
          </p:cNvPr>
          <p:cNvSpPr>
            <a:spLocks noChangeArrowheads="1"/>
          </p:cNvSpPr>
          <p:nvPr/>
        </p:nvSpPr>
        <p:spPr bwMode="auto">
          <a:xfrm>
            <a:off x="7879680" y="4439598"/>
            <a:ext cx="18746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200">
                <a:solidFill>
                  <a:srgbClr val="000000"/>
                </a:solidFill>
                <a:latin typeface="Arial" panose="020B0604020202020204" pitchFamily="34" charset="0"/>
              </a:rPr>
              <a:t>Thread Warp 8</a:t>
            </a:r>
            <a:endParaRPr lang="en-US" altLang="zh-CN" sz="1800">
              <a:solidFill>
                <a:srgbClr val="000000"/>
              </a:solidFill>
              <a:latin typeface="Arial" panose="020B0604020202020204" pitchFamily="34" charset="0"/>
            </a:endParaRPr>
          </a:p>
        </p:txBody>
      </p:sp>
      <p:sp>
        <p:nvSpPr>
          <p:cNvPr id="14" name="Freeform 35">
            <a:extLst>
              <a:ext uri="{FF2B5EF4-FFF2-40B4-BE49-F238E27FC236}">
                <a16:creationId xmlns:a16="http://schemas.microsoft.com/office/drawing/2014/main" id="{35A901AD-D9D6-47F7-822B-8807D9C54CB5}"/>
              </a:ext>
            </a:extLst>
          </p:cNvPr>
          <p:cNvSpPr>
            <a:spLocks/>
          </p:cNvSpPr>
          <p:nvPr/>
        </p:nvSpPr>
        <p:spPr bwMode="auto">
          <a:xfrm>
            <a:off x="8759156" y="4814248"/>
            <a:ext cx="49213" cy="50800"/>
          </a:xfrm>
          <a:custGeom>
            <a:avLst/>
            <a:gdLst>
              <a:gd name="T0" fmla="*/ 0 w 49"/>
              <a:gd name="T1" fmla="*/ 2147483646 h 50"/>
              <a:gd name="T2" fmla="*/ 2147483646 w 49"/>
              <a:gd name="T3" fmla="*/ 0 h 50"/>
              <a:gd name="T4" fmla="*/ 2147483646 w 49"/>
              <a:gd name="T5" fmla="*/ 2147483646 h 50"/>
              <a:gd name="T6" fmla="*/ 2147483646 w 49"/>
              <a:gd name="T7" fmla="*/ 2147483646 h 50"/>
              <a:gd name="T8" fmla="*/ 2147483646 w 49"/>
              <a:gd name="T9" fmla="*/ 2147483646 h 50"/>
              <a:gd name="T10" fmla="*/ 0 w 49"/>
              <a:gd name="T11" fmla="*/ 2147483646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5" name="Freeform 36">
            <a:extLst>
              <a:ext uri="{FF2B5EF4-FFF2-40B4-BE49-F238E27FC236}">
                <a16:creationId xmlns:a16="http://schemas.microsoft.com/office/drawing/2014/main" id="{527DBE46-FEA1-4902-8681-725441436523}"/>
              </a:ext>
            </a:extLst>
          </p:cNvPr>
          <p:cNvSpPr>
            <a:spLocks/>
          </p:cNvSpPr>
          <p:nvPr/>
        </p:nvSpPr>
        <p:spPr bwMode="auto">
          <a:xfrm>
            <a:off x="8759156" y="4814248"/>
            <a:ext cx="49213" cy="50800"/>
          </a:xfrm>
          <a:custGeom>
            <a:avLst/>
            <a:gdLst>
              <a:gd name="T0" fmla="*/ 0 w 31"/>
              <a:gd name="T1" fmla="*/ 2147483646 h 32"/>
              <a:gd name="T2" fmla="*/ 2147483646 w 31"/>
              <a:gd name="T3" fmla="*/ 0 h 32"/>
              <a:gd name="T4" fmla="*/ 2147483646 w 31"/>
              <a:gd name="T5" fmla="*/ 2147483646 h 32"/>
              <a:gd name="T6" fmla="*/ 2147483646 w 31"/>
              <a:gd name="T7" fmla="*/ 2147483646 h 32"/>
              <a:gd name="T8" fmla="*/ 2147483646 w 31"/>
              <a:gd name="T9" fmla="*/ 2147483646 h 32"/>
              <a:gd name="T10" fmla="*/ 0 w 31"/>
              <a:gd name="T11" fmla="*/ 2147483646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5"/>
                  <a:pt x="24" y="32"/>
                  <a:pt x="15"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Freeform 37">
            <a:extLst>
              <a:ext uri="{FF2B5EF4-FFF2-40B4-BE49-F238E27FC236}">
                <a16:creationId xmlns:a16="http://schemas.microsoft.com/office/drawing/2014/main" id="{95326DF6-2738-42F1-B2EA-BE2FF4967048}"/>
              </a:ext>
            </a:extLst>
          </p:cNvPr>
          <p:cNvSpPr>
            <a:spLocks/>
          </p:cNvSpPr>
          <p:nvPr/>
        </p:nvSpPr>
        <p:spPr bwMode="auto">
          <a:xfrm>
            <a:off x="8759156" y="4914260"/>
            <a:ext cx="49213" cy="52388"/>
          </a:xfrm>
          <a:custGeom>
            <a:avLst/>
            <a:gdLst>
              <a:gd name="T0" fmla="*/ 0 w 49"/>
              <a:gd name="T1" fmla="*/ 2147483646 h 50"/>
              <a:gd name="T2" fmla="*/ 2147483646 w 49"/>
              <a:gd name="T3" fmla="*/ 0 h 50"/>
              <a:gd name="T4" fmla="*/ 2147483646 w 49"/>
              <a:gd name="T5" fmla="*/ 2147483646 h 50"/>
              <a:gd name="T6" fmla="*/ 2147483646 w 49"/>
              <a:gd name="T7" fmla="*/ 2147483646 h 50"/>
              <a:gd name="T8" fmla="*/ 2147483646 w 49"/>
              <a:gd name="T9" fmla="*/ 2147483646 h 50"/>
              <a:gd name="T10" fmla="*/ 0 w 49"/>
              <a:gd name="T11" fmla="*/ 2147483646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7" name="Freeform 38">
            <a:extLst>
              <a:ext uri="{FF2B5EF4-FFF2-40B4-BE49-F238E27FC236}">
                <a16:creationId xmlns:a16="http://schemas.microsoft.com/office/drawing/2014/main" id="{7BECF96B-9FAC-4C28-B8BB-E74AD601C16B}"/>
              </a:ext>
            </a:extLst>
          </p:cNvPr>
          <p:cNvSpPr>
            <a:spLocks/>
          </p:cNvSpPr>
          <p:nvPr/>
        </p:nvSpPr>
        <p:spPr bwMode="auto">
          <a:xfrm>
            <a:off x="8759156" y="4914260"/>
            <a:ext cx="49213" cy="52388"/>
          </a:xfrm>
          <a:custGeom>
            <a:avLst/>
            <a:gdLst>
              <a:gd name="T0" fmla="*/ 0 w 31"/>
              <a:gd name="T1" fmla="*/ 2147483646 h 33"/>
              <a:gd name="T2" fmla="*/ 2147483646 w 31"/>
              <a:gd name="T3" fmla="*/ 0 h 33"/>
              <a:gd name="T4" fmla="*/ 2147483646 w 31"/>
              <a:gd name="T5" fmla="*/ 2147483646 h 33"/>
              <a:gd name="T6" fmla="*/ 2147483646 w 31"/>
              <a:gd name="T7" fmla="*/ 2147483646 h 33"/>
              <a:gd name="T8" fmla="*/ 2147483646 w 31"/>
              <a:gd name="T9" fmla="*/ 2147483646 h 33"/>
              <a:gd name="T10" fmla="*/ 0 w 31"/>
              <a:gd name="T11" fmla="*/ 2147483646 h 33"/>
              <a:gd name="T12" fmla="*/ 0 60000 65536"/>
              <a:gd name="T13" fmla="*/ 0 60000 65536"/>
              <a:gd name="T14" fmla="*/ 0 60000 65536"/>
              <a:gd name="T15" fmla="*/ 0 60000 65536"/>
              <a:gd name="T16" fmla="*/ 0 60000 65536"/>
              <a:gd name="T17" fmla="*/ 0 60000 65536"/>
              <a:gd name="T18" fmla="*/ 0 w 31"/>
              <a:gd name="T19" fmla="*/ 0 h 33"/>
              <a:gd name="T20" fmla="*/ 31 w 31"/>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1" h="33">
                <a:moveTo>
                  <a:pt x="0" y="17"/>
                </a:moveTo>
                <a:cubicBezTo>
                  <a:pt x="0" y="8"/>
                  <a:pt x="7" y="0"/>
                  <a:pt x="15" y="0"/>
                </a:cubicBezTo>
                <a:cubicBezTo>
                  <a:pt x="24" y="0"/>
                  <a:pt x="31" y="8"/>
                  <a:pt x="31" y="17"/>
                </a:cubicBezTo>
                <a:cubicBezTo>
                  <a:pt x="31" y="17"/>
                  <a:pt x="31" y="17"/>
                  <a:pt x="31" y="17"/>
                </a:cubicBezTo>
                <a:cubicBezTo>
                  <a:pt x="31" y="26"/>
                  <a:pt x="24" y="33"/>
                  <a:pt x="15" y="33"/>
                </a:cubicBezTo>
                <a:cubicBezTo>
                  <a:pt x="7" y="33"/>
                  <a:pt x="0" y="26"/>
                  <a:pt x="0" y="17"/>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Freeform 39">
            <a:extLst>
              <a:ext uri="{FF2B5EF4-FFF2-40B4-BE49-F238E27FC236}">
                <a16:creationId xmlns:a16="http://schemas.microsoft.com/office/drawing/2014/main" id="{273C5A50-3BFD-46A3-BB1C-C8220086F2B7}"/>
              </a:ext>
            </a:extLst>
          </p:cNvPr>
          <p:cNvSpPr>
            <a:spLocks/>
          </p:cNvSpPr>
          <p:nvPr/>
        </p:nvSpPr>
        <p:spPr bwMode="auto">
          <a:xfrm>
            <a:off x="8759156" y="5017448"/>
            <a:ext cx="49213"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9" name="Freeform 40">
            <a:extLst>
              <a:ext uri="{FF2B5EF4-FFF2-40B4-BE49-F238E27FC236}">
                <a16:creationId xmlns:a16="http://schemas.microsoft.com/office/drawing/2014/main" id="{4618D284-96F1-46EF-97B1-5D39720552D6}"/>
              </a:ext>
            </a:extLst>
          </p:cNvPr>
          <p:cNvSpPr>
            <a:spLocks/>
          </p:cNvSpPr>
          <p:nvPr/>
        </p:nvSpPr>
        <p:spPr bwMode="auto">
          <a:xfrm>
            <a:off x="8759156" y="5017448"/>
            <a:ext cx="49213" cy="50800"/>
          </a:xfrm>
          <a:custGeom>
            <a:avLst/>
            <a:gdLst>
              <a:gd name="T0" fmla="*/ 0 w 31"/>
              <a:gd name="T1" fmla="*/ 2147483646 h 32"/>
              <a:gd name="T2" fmla="*/ 2147483646 w 31"/>
              <a:gd name="T3" fmla="*/ 0 h 32"/>
              <a:gd name="T4" fmla="*/ 2147483646 w 31"/>
              <a:gd name="T5" fmla="*/ 2147483646 h 32"/>
              <a:gd name="T6" fmla="*/ 2147483646 w 31"/>
              <a:gd name="T7" fmla="*/ 2147483646 h 32"/>
              <a:gd name="T8" fmla="*/ 2147483646 w 31"/>
              <a:gd name="T9" fmla="*/ 2147483646 h 32"/>
              <a:gd name="T10" fmla="*/ 0 w 31"/>
              <a:gd name="T11" fmla="*/ 2147483646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4"/>
                  <a:pt x="24" y="32"/>
                  <a:pt x="15" y="32"/>
                </a:cubicBezTo>
                <a:cubicBezTo>
                  <a:pt x="7" y="32"/>
                  <a:pt x="0" y="24"/>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Line 41">
            <a:extLst>
              <a:ext uri="{FF2B5EF4-FFF2-40B4-BE49-F238E27FC236}">
                <a16:creationId xmlns:a16="http://schemas.microsoft.com/office/drawing/2014/main" id="{3DE3BB73-A4D0-4F5C-8F36-97D8F1717250}"/>
              </a:ext>
            </a:extLst>
          </p:cNvPr>
          <p:cNvSpPr>
            <a:spLocks noChangeShapeType="1"/>
          </p:cNvSpPr>
          <p:nvPr/>
        </p:nvSpPr>
        <p:spPr bwMode="auto">
          <a:xfrm>
            <a:off x="8782968" y="5423848"/>
            <a:ext cx="0" cy="222250"/>
          </a:xfrm>
          <a:prstGeom prst="line">
            <a:avLst/>
          </a:prstGeom>
          <a:noFill/>
          <a:ln w="2698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Freeform 42">
            <a:extLst>
              <a:ext uri="{FF2B5EF4-FFF2-40B4-BE49-F238E27FC236}">
                <a16:creationId xmlns:a16="http://schemas.microsoft.com/office/drawing/2014/main" id="{898D6683-4D13-4CBC-9215-33B3FBFC46A3}"/>
              </a:ext>
            </a:extLst>
          </p:cNvPr>
          <p:cNvSpPr>
            <a:spLocks/>
          </p:cNvSpPr>
          <p:nvPr/>
        </p:nvSpPr>
        <p:spPr bwMode="auto">
          <a:xfrm>
            <a:off x="8698831" y="5604824"/>
            <a:ext cx="168275" cy="168275"/>
          </a:xfrm>
          <a:custGeom>
            <a:avLst/>
            <a:gdLst>
              <a:gd name="T0" fmla="*/ 2147483646 w 164"/>
              <a:gd name="T1" fmla="*/ 2147483646 h 164"/>
              <a:gd name="T2" fmla="*/ 0 w 164"/>
              <a:gd name="T3" fmla="*/ 0 h 164"/>
              <a:gd name="T4" fmla="*/ 2147483646 w 164"/>
              <a:gd name="T5" fmla="*/ 0 h 164"/>
              <a:gd name="T6" fmla="*/ 2147483646 w 164"/>
              <a:gd name="T7" fmla="*/ 0 h 164"/>
              <a:gd name="T8" fmla="*/ 2147483646 w 164"/>
              <a:gd name="T9" fmla="*/ 2147483646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endParaRPr lang="zh-CN" altLang="en-US"/>
          </a:p>
        </p:txBody>
      </p:sp>
      <p:sp>
        <p:nvSpPr>
          <p:cNvPr id="22" name="Rectangle 43">
            <a:extLst>
              <a:ext uri="{FF2B5EF4-FFF2-40B4-BE49-F238E27FC236}">
                <a16:creationId xmlns:a16="http://schemas.microsoft.com/office/drawing/2014/main" id="{45C127E0-CB92-4247-997D-B38AE3D8050B}"/>
              </a:ext>
            </a:extLst>
          </p:cNvPr>
          <p:cNvSpPr>
            <a:spLocks noChangeArrowheads="1"/>
          </p:cNvSpPr>
          <p:nvPr/>
        </p:nvSpPr>
        <p:spPr bwMode="auto">
          <a:xfrm>
            <a:off x="7665368" y="5119048"/>
            <a:ext cx="2235200" cy="30480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3" name="Rectangle 44">
            <a:extLst>
              <a:ext uri="{FF2B5EF4-FFF2-40B4-BE49-F238E27FC236}">
                <a16:creationId xmlns:a16="http://schemas.microsoft.com/office/drawing/2014/main" id="{1C889159-DB85-480A-AD3D-5643AC0868BD}"/>
              </a:ext>
            </a:extLst>
          </p:cNvPr>
          <p:cNvSpPr>
            <a:spLocks noChangeArrowheads="1"/>
          </p:cNvSpPr>
          <p:nvPr/>
        </p:nvSpPr>
        <p:spPr bwMode="auto">
          <a:xfrm>
            <a:off x="7665368" y="511904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4" name="Rectangle 45">
            <a:extLst>
              <a:ext uri="{FF2B5EF4-FFF2-40B4-BE49-F238E27FC236}">
                <a16:creationId xmlns:a16="http://schemas.microsoft.com/office/drawing/2014/main" id="{F7FEAC57-14DF-4A91-8623-05CC2265B7E7}"/>
              </a:ext>
            </a:extLst>
          </p:cNvPr>
          <p:cNvSpPr>
            <a:spLocks noChangeArrowheads="1"/>
          </p:cNvSpPr>
          <p:nvPr/>
        </p:nvSpPr>
        <p:spPr bwMode="auto">
          <a:xfrm>
            <a:off x="7879680" y="5111110"/>
            <a:ext cx="18746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200">
                <a:solidFill>
                  <a:srgbClr val="000000"/>
                </a:solidFill>
                <a:latin typeface="Arial" panose="020B0604020202020204" pitchFamily="34" charset="0"/>
              </a:rPr>
              <a:t>Thread Warp 7</a:t>
            </a:r>
            <a:endParaRPr lang="en-US" altLang="zh-CN" sz="1800">
              <a:solidFill>
                <a:srgbClr val="000000"/>
              </a:solidFill>
              <a:latin typeface="Arial" panose="020B0604020202020204" pitchFamily="34" charset="0"/>
            </a:endParaRPr>
          </a:p>
        </p:txBody>
      </p:sp>
      <p:sp>
        <p:nvSpPr>
          <p:cNvPr id="25" name="Freeform 46">
            <a:extLst>
              <a:ext uri="{FF2B5EF4-FFF2-40B4-BE49-F238E27FC236}">
                <a16:creationId xmlns:a16="http://schemas.microsoft.com/office/drawing/2014/main" id="{C29AB2B6-F401-4AD1-BDFF-F1442FAA262A}"/>
              </a:ext>
            </a:extLst>
          </p:cNvPr>
          <p:cNvSpPr>
            <a:spLocks noEditPoints="1"/>
          </p:cNvSpPr>
          <p:nvPr/>
        </p:nvSpPr>
        <p:spPr bwMode="auto">
          <a:xfrm>
            <a:off x="6441405" y="4144323"/>
            <a:ext cx="1233488" cy="512762"/>
          </a:xfrm>
          <a:custGeom>
            <a:avLst/>
            <a:gdLst>
              <a:gd name="T0" fmla="*/ 2147483646 w 1204"/>
              <a:gd name="T1" fmla="*/ 2147483646 h 501"/>
              <a:gd name="T2" fmla="*/ 2147483646 w 1204"/>
              <a:gd name="T3" fmla="*/ 2147483646 h 501"/>
              <a:gd name="T4" fmla="*/ 2147483646 w 1204"/>
              <a:gd name="T5" fmla="*/ 2147483646 h 501"/>
              <a:gd name="T6" fmla="*/ 2147483646 w 1204"/>
              <a:gd name="T7" fmla="*/ 2147483646 h 501"/>
              <a:gd name="T8" fmla="*/ 2147483646 w 1204"/>
              <a:gd name="T9" fmla="*/ 2147483646 h 501"/>
              <a:gd name="T10" fmla="*/ 2147483646 w 1204"/>
              <a:gd name="T11" fmla="*/ 2147483646 h 501"/>
              <a:gd name="T12" fmla="*/ 2147483646 w 1204"/>
              <a:gd name="T13" fmla="*/ 2147483646 h 501"/>
              <a:gd name="T14" fmla="*/ 2147483646 w 1204"/>
              <a:gd name="T15" fmla="*/ 2147483646 h 501"/>
              <a:gd name="T16" fmla="*/ 2147483646 w 1204"/>
              <a:gd name="T17" fmla="*/ 2147483646 h 501"/>
              <a:gd name="T18" fmla="*/ 2147483646 w 1204"/>
              <a:gd name="T19" fmla="*/ 2147483646 h 501"/>
              <a:gd name="T20" fmla="*/ 2147483646 w 1204"/>
              <a:gd name="T21" fmla="*/ 2147483646 h 501"/>
              <a:gd name="T22" fmla="*/ 2147483646 w 1204"/>
              <a:gd name="T23" fmla="*/ 2147483646 h 501"/>
              <a:gd name="T24" fmla="*/ 2147483646 w 1204"/>
              <a:gd name="T25" fmla="*/ 2147483646 h 501"/>
              <a:gd name="T26" fmla="*/ 2147483646 w 1204"/>
              <a:gd name="T27" fmla="*/ 2147483646 h 501"/>
              <a:gd name="T28" fmla="*/ 2147483646 w 1204"/>
              <a:gd name="T29" fmla="*/ 2147483646 h 501"/>
              <a:gd name="T30" fmla="*/ 2147483646 w 1204"/>
              <a:gd name="T31" fmla="*/ 2147483646 h 501"/>
              <a:gd name="T32" fmla="*/ 2147483646 w 1204"/>
              <a:gd name="T33" fmla="*/ 2147483646 h 501"/>
              <a:gd name="T34" fmla="*/ 2147483646 w 1204"/>
              <a:gd name="T35" fmla="*/ 2147483646 h 501"/>
              <a:gd name="T36" fmla="*/ 2147483646 w 1204"/>
              <a:gd name="T37" fmla="*/ 2147483646 h 501"/>
              <a:gd name="T38" fmla="*/ 2147483646 w 1204"/>
              <a:gd name="T39" fmla="*/ 2147483646 h 501"/>
              <a:gd name="T40" fmla="*/ 2147483646 w 1204"/>
              <a:gd name="T41" fmla="*/ 2147483646 h 501"/>
              <a:gd name="T42" fmla="*/ 2147483646 w 1204"/>
              <a:gd name="T43" fmla="*/ 2147483646 h 501"/>
              <a:gd name="T44" fmla="*/ 2147483646 w 1204"/>
              <a:gd name="T45" fmla="*/ 2147483646 h 501"/>
              <a:gd name="T46" fmla="*/ 2147483646 w 1204"/>
              <a:gd name="T47" fmla="*/ 2147483646 h 501"/>
              <a:gd name="T48" fmla="*/ 2147483646 w 1204"/>
              <a:gd name="T49" fmla="*/ 2147483646 h 501"/>
              <a:gd name="T50" fmla="*/ 2147483646 w 1204"/>
              <a:gd name="T51" fmla="*/ 2147483646 h 501"/>
              <a:gd name="T52" fmla="*/ 2147483646 w 1204"/>
              <a:gd name="T53" fmla="*/ 2147483646 h 501"/>
              <a:gd name="T54" fmla="*/ 2147483646 w 1204"/>
              <a:gd name="T55" fmla="*/ 2147483646 h 501"/>
              <a:gd name="T56" fmla="*/ 2147483646 w 1204"/>
              <a:gd name="T57" fmla="*/ 2147483646 h 501"/>
              <a:gd name="T58" fmla="*/ 2147483646 w 1204"/>
              <a:gd name="T59" fmla="*/ 2147483646 h 501"/>
              <a:gd name="T60" fmla="*/ 2147483646 w 1204"/>
              <a:gd name="T61" fmla="*/ 2147483646 h 501"/>
              <a:gd name="T62" fmla="*/ 2147483646 w 1204"/>
              <a:gd name="T63" fmla="*/ 2147483646 h 501"/>
              <a:gd name="T64" fmla="*/ 2147483646 w 1204"/>
              <a:gd name="T65" fmla="*/ 2147483646 h 501"/>
              <a:gd name="T66" fmla="*/ 2147483646 w 1204"/>
              <a:gd name="T67" fmla="*/ 2147483646 h 501"/>
              <a:gd name="T68" fmla="*/ 2147483646 w 1204"/>
              <a:gd name="T69" fmla="*/ 2147483646 h 5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4"/>
              <a:gd name="T106" fmla="*/ 0 h 501"/>
              <a:gd name="T107" fmla="*/ 1204 w 1204"/>
              <a:gd name="T108" fmla="*/ 501 h 5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4" h="501">
                <a:moveTo>
                  <a:pt x="1198" y="16"/>
                </a:moveTo>
                <a:lnTo>
                  <a:pt x="1094" y="58"/>
                </a:lnTo>
                <a:cubicBezTo>
                  <a:pt x="1090" y="60"/>
                  <a:pt x="1086" y="58"/>
                  <a:pt x="1084" y="54"/>
                </a:cubicBezTo>
                <a:cubicBezTo>
                  <a:pt x="1082" y="50"/>
                  <a:pt x="1084" y="45"/>
                  <a:pt x="1088" y="44"/>
                </a:cubicBezTo>
                <a:lnTo>
                  <a:pt x="1192" y="1"/>
                </a:lnTo>
                <a:cubicBezTo>
                  <a:pt x="1196" y="0"/>
                  <a:pt x="1201" y="2"/>
                  <a:pt x="1202" y="6"/>
                </a:cubicBezTo>
                <a:cubicBezTo>
                  <a:pt x="1204" y="10"/>
                  <a:pt x="1202" y="15"/>
                  <a:pt x="1198" y="16"/>
                </a:cubicBezTo>
                <a:close/>
                <a:moveTo>
                  <a:pt x="1020" y="89"/>
                </a:moveTo>
                <a:lnTo>
                  <a:pt x="1020" y="89"/>
                </a:lnTo>
                <a:cubicBezTo>
                  <a:pt x="1016" y="90"/>
                  <a:pt x="1011" y="88"/>
                  <a:pt x="1010" y="84"/>
                </a:cubicBezTo>
                <a:cubicBezTo>
                  <a:pt x="1008" y="80"/>
                  <a:pt x="1010" y="75"/>
                  <a:pt x="1014" y="74"/>
                </a:cubicBezTo>
                <a:cubicBezTo>
                  <a:pt x="1018" y="72"/>
                  <a:pt x="1023" y="74"/>
                  <a:pt x="1025" y="78"/>
                </a:cubicBezTo>
                <a:cubicBezTo>
                  <a:pt x="1026" y="82"/>
                  <a:pt x="1024" y="87"/>
                  <a:pt x="1020" y="89"/>
                </a:cubicBezTo>
                <a:close/>
                <a:moveTo>
                  <a:pt x="946" y="119"/>
                </a:moveTo>
                <a:lnTo>
                  <a:pt x="842" y="161"/>
                </a:lnTo>
                <a:cubicBezTo>
                  <a:pt x="838" y="163"/>
                  <a:pt x="834" y="161"/>
                  <a:pt x="832" y="157"/>
                </a:cubicBezTo>
                <a:cubicBezTo>
                  <a:pt x="830" y="153"/>
                  <a:pt x="832" y="148"/>
                  <a:pt x="836" y="146"/>
                </a:cubicBezTo>
                <a:lnTo>
                  <a:pt x="940" y="104"/>
                </a:lnTo>
                <a:cubicBezTo>
                  <a:pt x="944" y="102"/>
                  <a:pt x="949" y="104"/>
                  <a:pt x="950" y="108"/>
                </a:cubicBezTo>
                <a:cubicBezTo>
                  <a:pt x="952" y="112"/>
                  <a:pt x="950" y="117"/>
                  <a:pt x="946" y="119"/>
                </a:cubicBezTo>
                <a:close/>
                <a:moveTo>
                  <a:pt x="768" y="191"/>
                </a:moveTo>
                <a:lnTo>
                  <a:pt x="768" y="191"/>
                </a:lnTo>
                <a:cubicBezTo>
                  <a:pt x="764" y="193"/>
                  <a:pt x="759" y="191"/>
                  <a:pt x="758" y="187"/>
                </a:cubicBezTo>
                <a:cubicBezTo>
                  <a:pt x="756" y="183"/>
                  <a:pt x="758" y="178"/>
                  <a:pt x="762" y="176"/>
                </a:cubicBezTo>
                <a:cubicBezTo>
                  <a:pt x="766" y="175"/>
                  <a:pt x="771" y="177"/>
                  <a:pt x="773" y="181"/>
                </a:cubicBezTo>
                <a:cubicBezTo>
                  <a:pt x="774" y="185"/>
                  <a:pt x="772" y="190"/>
                  <a:pt x="768" y="191"/>
                </a:cubicBezTo>
                <a:close/>
                <a:moveTo>
                  <a:pt x="694" y="221"/>
                </a:moveTo>
                <a:lnTo>
                  <a:pt x="590" y="264"/>
                </a:lnTo>
                <a:cubicBezTo>
                  <a:pt x="586" y="265"/>
                  <a:pt x="582" y="263"/>
                  <a:pt x="580" y="259"/>
                </a:cubicBezTo>
                <a:cubicBezTo>
                  <a:pt x="578" y="255"/>
                  <a:pt x="580" y="250"/>
                  <a:pt x="584" y="249"/>
                </a:cubicBezTo>
                <a:lnTo>
                  <a:pt x="688" y="207"/>
                </a:lnTo>
                <a:cubicBezTo>
                  <a:pt x="692" y="205"/>
                  <a:pt x="697" y="207"/>
                  <a:pt x="699" y="211"/>
                </a:cubicBezTo>
                <a:cubicBezTo>
                  <a:pt x="700" y="215"/>
                  <a:pt x="698" y="220"/>
                  <a:pt x="694" y="221"/>
                </a:cubicBezTo>
                <a:close/>
                <a:moveTo>
                  <a:pt x="516" y="294"/>
                </a:moveTo>
                <a:lnTo>
                  <a:pt x="516" y="294"/>
                </a:lnTo>
                <a:cubicBezTo>
                  <a:pt x="512" y="295"/>
                  <a:pt x="508" y="293"/>
                  <a:pt x="506" y="289"/>
                </a:cubicBezTo>
                <a:cubicBezTo>
                  <a:pt x="504" y="285"/>
                  <a:pt x="506" y="281"/>
                  <a:pt x="510" y="279"/>
                </a:cubicBezTo>
                <a:cubicBezTo>
                  <a:pt x="514" y="277"/>
                  <a:pt x="519" y="279"/>
                  <a:pt x="521" y="283"/>
                </a:cubicBezTo>
                <a:cubicBezTo>
                  <a:pt x="522" y="288"/>
                  <a:pt x="520" y="292"/>
                  <a:pt x="516" y="294"/>
                </a:cubicBezTo>
                <a:close/>
                <a:moveTo>
                  <a:pt x="442" y="324"/>
                </a:moveTo>
                <a:lnTo>
                  <a:pt x="338" y="366"/>
                </a:lnTo>
                <a:cubicBezTo>
                  <a:pt x="334" y="368"/>
                  <a:pt x="330" y="366"/>
                  <a:pt x="328" y="362"/>
                </a:cubicBezTo>
                <a:cubicBezTo>
                  <a:pt x="326" y="358"/>
                  <a:pt x="328" y="353"/>
                  <a:pt x="332" y="351"/>
                </a:cubicBezTo>
                <a:lnTo>
                  <a:pt x="436" y="309"/>
                </a:lnTo>
                <a:cubicBezTo>
                  <a:pt x="440" y="307"/>
                  <a:pt x="445" y="309"/>
                  <a:pt x="447" y="314"/>
                </a:cubicBezTo>
                <a:cubicBezTo>
                  <a:pt x="448" y="318"/>
                  <a:pt x="446" y="322"/>
                  <a:pt x="442" y="324"/>
                </a:cubicBezTo>
                <a:close/>
                <a:moveTo>
                  <a:pt x="264" y="396"/>
                </a:moveTo>
                <a:lnTo>
                  <a:pt x="264" y="396"/>
                </a:lnTo>
                <a:cubicBezTo>
                  <a:pt x="260" y="398"/>
                  <a:pt x="256" y="396"/>
                  <a:pt x="254" y="392"/>
                </a:cubicBezTo>
                <a:cubicBezTo>
                  <a:pt x="252" y="388"/>
                  <a:pt x="254" y="383"/>
                  <a:pt x="258" y="382"/>
                </a:cubicBezTo>
                <a:cubicBezTo>
                  <a:pt x="263" y="380"/>
                  <a:pt x="267" y="382"/>
                  <a:pt x="269" y="386"/>
                </a:cubicBezTo>
                <a:cubicBezTo>
                  <a:pt x="270" y="390"/>
                  <a:pt x="268" y="395"/>
                  <a:pt x="264" y="396"/>
                </a:cubicBezTo>
                <a:close/>
                <a:moveTo>
                  <a:pt x="190" y="427"/>
                </a:moveTo>
                <a:lnTo>
                  <a:pt x="87" y="469"/>
                </a:lnTo>
                <a:cubicBezTo>
                  <a:pt x="82" y="470"/>
                  <a:pt x="78" y="468"/>
                  <a:pt x="76" y="464"/>
                </a:cubicBezTo>
                <a:cubicBezTo>
                  <a:pt x="74" y="460"/>
                  <a:pt x="76" y="456"/>
                  <a:pt x="81" y="454"/>
                </a:cubicBezTo>
                <a:lnTo>
                  <a:pt x="184" y="412"/>
                </a:lnTo>
                <a:cubicBezTo>
                  <a:pt x="188" y="410"/>
                  <a:pt x="193" y="412"/>
                  <a:pt x="195" y="416"/>
                </a:cubicBezTo>
                <a:cubicBezTo>
                  <a:pt x="196" y="420"/>
                  <a:pt x="194" y="425"/>
                  <a:pt x="190" y="427"/>
                </a:cubicBezTo>
                <a:close/>
                <a:moveTo>
                  <a:pt x="12" y="499"/>
                </a:moveTo>
                <a:lnTo>
                  <a:pt x="12" y="499"/>
                </a:lnTo>
                <a:cubicBezTo>
                  <a:pt x="8" y="501"/>
                  <a:pt x="4" y="499"/>
                  <a:pt x="2" y="494"/>
                </a:cubicBezTo>
                <a:cubicBezTo>
                  <a:pt x="0" y="490"/>
                  <a:pt x="2" y="486"/>
                  <a:pt x="7" y="484"/>
                </a:cubicBezTo>
                <a:cubicBezTo>
                  <a:pt x="11" y="482"/>
                  <a:pt x="15" y="484"/>
                  <a:pt x="17" y="489"/>
                </a:cubicBezTo>
                <a:cubicBezTo>
                  <a:pt x="19" y="493"/>
                  <a:pt x="17" y="497"/>
                  <a:pt x="12" y="499"/>
                </a:cubicBezTo>
                <a:close/>
              </a:path>
            </a:pathLst>
          </a:custGeom>
          <a:solidFill>
            <a:srgbClr val="000000"/>
          </a:solidFill>
          <a:ln w="15875">
            <a:solidFill>
              <a:srgbClr val="000000"/>
            </a:solidFill>
            <a:bevel/>
            <a:headEnd/>
            <a:tailEnd/>
          </a:ln>
        </p:spPr>
        <p:txBody>
          <a:bodyPr/>
          <a:lstStyle/>
          <a:p>
            <a:endParaRPr lang="zh-CN" altLang="en-US"/>
          </a:p>
        </p:txBody>
      </p:sp>
      <p:sp>
        <p:nvSpPr>
          <p:cNvPr id="26" name="Freeform 47">
            <a:extLst>
              <a:ext uri="{FF2B5EF4-FFF2-40B4-BE49-F238E27FC236}">
                <a16:creationId xmlns:a16="http://schemas.microsoft.com/office/drawing/2014/main" id="{A1102D88-A3BE-4B45-9702-4CDE76B31610}"/>
              </a:ext>
            </a:extLst>
          </p:cNvPr>
          <p:cNvSpPr>
            <a:spLocks noEditPoints="1"/>
          </p:cNvSpPr>
          <p:nvPr/>
        </p:nvSpPr>
        <p:spPr bwMode="auto">
          <a:xfrm>
            <a:off x="6460455" y="4449123"/>
            <a:ext cx="1214438" cy="1701800"/>
          </a:xfrm>
          <a:custGeom>
            <a:avLst/>
            <a:gdLst>
              <a:gd name="T0" fmla="*/ 2147483646 w 1185"/>
              <a:gd name="T1" fmla="*/ 2147483646 h 1662"/>
              <a:gd name="T2" fmla="*/ 2147483646 w 1185"/>
              <a:gd name="T3" fmla="*/ 2147483646 h 1662"/>
              <a:gd name="T4" fmla="*/ 2147483646 w 1185"/>
              <a:gd name="T5" fmla="*/ 2147483646 h 1662"/>
              <a:gd name="T6" fmla="*/ 2147483646 w 1185"/>
              <a:gd name="T7" fmla="*/ 2147483646 h 1662"/>
              <a:gd name="T8" fmla="*/ 2147483646 w 1185"/>
              <a:gd name="T9" fmla="*/ 2147483646 h 1662"/>
              <a:gd name="T10" fmla="*/ 2147483646 w 1185"/>
              <a:gd name="T11" fmla="*/ 2147483646 h 1662"/>
              <a:gd name="T12" fmla="*/ 2147483646 w 1185"/>
              <a:gd name="T13" fmla="*/ 2147483646 h 1662"/>
              <a:gd name="T14" fmla="*/ 2147483646 w 1185"/>
              <a:gd name="T15" fmla="*/ 2147483646 h 1662"/>
              <a:gd name="T16" fmla="*/ 2147483646 w 1185"/>
              <a:gd name="T17" fmla="*/ 2147483646 h 1662"/>
              <a:gd name="T18" fmla="*/ 2147483646 w 1185"/>
              <a:gd name="T19" fmla="*/ 2147483646 h 1662"/>
              <a:gd name="T20" fmla="*/ 2147483646 w 1185"/>
              <a:gd name="T21" fmla="*/ 2147483646 h 1662"/>
              <a:gd name="T22" fmla="*/ 2147483646 w 1185"/>
              <a:gd name="T23" fmla="*/ 2147483646 h 1662"/>
              <a:gd name="T24" fmla="*/ 2147483646 w 1185"/>
              <a:gd name="T25" fmla="*/ 2147483646 h 1662"/>
              <a:gd name="T26" fmla="*/ 2147483646 w 1185"/>
              <a:gd name="T27" fmla="*/ 2147483646 h 1662"/>
              <a:gd name="T28" fmla="*/ 2147483646 w 1185"/>
              <a:gd name="T29" fmla="*/ 2147483646 h 1662"/>
              <a:gd name="T30" fmla="*/ 2147483646 w 1185"/>
              <a:gd name="T31" fmla="*/ 2147483646 h 1662"/>
              <a:gd name="T32" fmla="*/ 2147483646 w 1185"/>
              <a:gd name="T33" fmla="*/ 2147483646 h 1662"/>
              <a:gd name="T34" fmla="*/ 2147483646 w 1185"/>
              <a:gd name="T35" fmla="*/ 2147483646 h 1662"/>
              <a:gd name="T36" fmla="*/ 2147483646 w 1185"/>
              <a:gd name="T37" fmla="*/ 2147483646 h 1662"/>
              <a:gd name="T38" fmla="*/ 2147483646 w 1185"/>
              <a:gd name="T39" fmla="*/ 2147483646 h 1662"/>
              <a:gd name="T40" fmla="*/ 2147483646 w 1185"/>
              <a:gd name="T41" fmla="*/ 2147483646 h 1662"/>
              <a:gd name="T42" fmla="*/ 2147483646 w 1185"/>
              <a:gd name="T43" fmla="*/ 2147483646 h 1662"/>
              <a:gd name="T44" fmla="*/ 2147483646 w 1185"/>
              <a:gd name="T45" fmla="*/ 2147483646 h 1662"/>
              <a:gd name="T46" fmla="*/ 2147483646 w 1185"/>
              <a:gd name="T47" fmla="*/ 2147483646 h 1662"/>
              <a:gd name="T48" fmla="*/ 2147483646 w 1185"/>
              <a:gd name="T49" fmla="*/ 2147483646 h 1662"/>
              <a:gd name="T50" fmla="*/ 2147483646 w 1185"/>
              <a:gd name="T51" fmla="*/ 2147483646 h 1662"/>
              <a:gd name="T52" fmla="*/ 2147483646 w 1185"/>
              <a:gd name="T53" fmla="*/ 2147483646 h 1662"/>
              <a:gd name="T54" fmla="*/ 2147483646 w 1185"/>
              <a:gd name="T55" fmla="*/ 2147483646 h 1662"/>
              <a:gd name="T56" fmla="*/ 2147483646 w 1185"/>
              <a:gd name="T57" fmla="*/ 2147483646 h 1662"/>
              <a:gd name="T58" fmla="*/ 2147483646 w 1185"/>
              <a:gd name="T59" fmla="*/ 2147483646 h 1662"/>
              <a:gd name="T60" fmla="*/ 2147483646 w 1185"/>
              <a:gd name="T61" fmla="*/ 2147483646 h 1662"/>
              <a:gd name="T62" fmla="*/ 2147483646 w 1185"/>
              <a:gd name="T63" fmla="*/ 2147483646 h 1662"/>
              <a:gd name="T64" fmla="*/ 2147483646 w 1185"/>
              <a:gd name="T65" fmla="*/ 2147483646 h 1662"/>
              <a:gd name="T66" fmla="*/ 2147483646 w 1185"/>
              <a:gd name="T67" fmla="*/ 2147483646 h 1662"/>
              <a:gd name="T68" fmla="*/ 2147483646 w 1185"/>
              <a:gd name="T69" fmla="*/ 2147483646 h 1662"/>
              <a:gd name="T70" fmla="*/ 2147483646 w 1185"/>
              <a:gd name="T71" fmla="*/ 2147483646 h 1662"/>
              <a:gd name="T72" fmla="*/ 2147483646 w 1185"/>
              <a:gd name="T73" fmla="*/ 2147483646 h 1662"/>
              <a:gd name="T74" fmla="*/ 2147483646 w 1185"/>
              <a:gd name="T75" fmla="*/ 2147483646 h 1662"/>
              <a:gd name="T76" fmla="*/ 2147483646 w 1185"/>
              <a:gd name="T77" fmla="*/ 2147483646 h 1662"/>
              <a:gd name="T78" fmla="*/ 2147483646 w 1185"/>
              <a:gd name="T79" fmla="*/ 2147483646 h 1662"/>
              <a:gd name="T80" fmla="*/ 2147483646 w 1185"/>
              <a:gd name="T81" fmla="*/ 2147483646 h 1662"/>
              <a:gd name="T82" fmla="*/ 2147483646 w 1185"/>
              <a:gd name="T83" fmla="*/ 2147483646 h 1662"/>
              <a:gd name="T84" fmla="*/ 2147483646 w 1185"/>
              <a:gd name="T85" fmla="*/ 2147483646 h 1662"/>
              <a:gd name="T86" fmla="*/ 2147483646 w 1185"/>
              <a:gd name="T87" fmla="*/ 2147483646 h 1662"/>
              <a:gd name="T88" fmla="*/ 2147483646 w 1185"/>
              <a:gd name="T89" fmla="*/ 2147483646 h 1662"/>
              <a:gd name="T90" fmla="*/ 2147483646 w 1185"/>
              <a:gd name="T91" fmla="*/ 2147483646 h 1662"/>
              <a:gd name="T92" fmla="*/ 2147483646 w 1185"/>
              <a:gd name="T93" fmla="*/ 2147483646 h 1662"/>
              <a:gd name="T94" fmla="*/ 2147483646 w 1185"/>
              <a:gd name="T95" fmla="*/ 2147483646 h 1662"/>
              <a:gd name="T96" fmla="*/ 2147483646 w 1185"/>
              <a:gd name="T97" fmla="*/ 2147483646 h 1662"/>
              <a:gd name="T98" fmla="*/ 2147483646 w 1185"/>
              <a:gd name="T99" fmla="*/ 2147483646 h 1662"/>
              <a:gd name="T100" fmla="*/ 2147483646 w 1185"/>
              <a:gd name="T101" fmla="*/ 2147483646 h 1662"/>
              <a:gd name="T102" fmla="*/ 2147483646 w 1185"/>
              <a:gd name="T103" fmla="*/ 2147483646 h 16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85"/>
              <a:gd name="T157" fmla="*/ 0 h 1662"/>
              <a:gd name="T158" fmla="*/ 1185 w 1185"/>
              <a:gd name="T159" fmla="*/ 1662 h 166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85" h="1662">
                <a:moveTo>
                  <a:pt x="1183" y="13"/>
                </a:moveTo>
                <a:lnTo>
                  <a:pt x="1118" y="105"/>
                </a:lnTo>
                <a:cubicBezTo>
                  <a:pt x="1115" y="108"/>
                  <a:pt x="1110" y="109"/>
                  <a:pt x="1107" y="107"/>
                </a:cubicBezTo>
                <a:cubicBezTo>
                  <a:pt x="1103" y="104"/>
                  <a:pt x="1102" y="99"/>
                  <a:pt x="1105" y="95"/>
                </a:cubicBezTo>
                <a:lnTo>
                  <a:pt x="1169" y="4"/>
                </a:lnTo>
                <a:cubicBezTo>
                  <a:pt x="1172" y="0"/>
                  <a:pt x="1177" y="0"/>
                  <a:pt x="1181" y="2"/>
                </a:cubicBezTo>
                <a:cubicBezTo>
                  <a:pt x="1184" y="5"/>
                  <a:pt x="1185" y="10"/>
                  <a:pt x="1183" y="13"/>
                </a:cubicBezTo>
                <a:close/>
                <a:moveTo>
                  <a:pt x="1071" y="170"/>
                </a:moveTo>
                <a:lnTo>
                  <a:pt x="1071" y="170"/>
                </a:lnTo>
                <a:cubicBezTo>
                  <a:pt x="1069" y="173"/>
                  <a:pt x="1064" y="174"/>
                  <a:pt x="1060" y="172"/>
                </a:cubicBezTo>
                <a:cubicBezTo>
                  <a:pt x="1057" y="169"/>
                  <a:pt x="1056" y="164"/>
                  <a:pt x="1058" y="161"/>
                </a:cubicBezTo>
                <a:cubicBezTo>
                  <a:pt x="1061" y="157"/>
                  <a:pt x="1066" y="156"/>
                  <a:pt x="1070" y="159"/>
                </a:cubicBezTo>
                <a:cubicBezTo>
                  <a:pt x="1073" y="161"/>
                  <a:pt x="1074" y="166"/>
                  <a:pt x="1071" y="170"/>
                </a:cubicBezTo>
                <a:close/>
                <a:moveTo>
                  <a:pt x="1025" y="235"/>
                </a:moveTo>
                <a:lnTo>
                  <a:pt x="960" y="326"/>
                </a:lnTo>
                <a:cubicBezTo>
                  <a:pt x="958" y="330"/>
                  <a:pt x="953" y="331"/>
                  <a:pt x="949" y="328"/>
                </a:cubicBezTo>
                <a:cubicBezTo>
                  <a:pt x="945" y="326"/>
                  <a:pt x="945" y="321"/>
                  <a:pt x="947" y="317"/>
                </a:cubicBezTo>
                <a:lnTo>
                  <a:pt x="1012" y="226"/>
                </a:lnTo>
                <a:cubicBezTo>
                  <a:pt x="1015" y="222"/>
                  <a:pt x="1020" y="221"/>
                  <a:pt x="1023" y="224"/>
                </a:cubicBezTo>
                <a:cubicBezTo>
                  <a:pt x="1027" y="226"/>
                  <a:pt x="1028" y="231"/>
                  <a:pt x="1025" y="235"/>
                </a:cubicBezTo>
                <a:close/>
                <a:moveTo>
                  <a:pt x="914" y="392"/>
                </a:moveTo>
                <a:lnTo>
                  <a:pt x="914" y="392"/>
                </a:lnTo>
                <a:cubicBezTo>
                  <a:pt x="911" y="395"/>
                  <a:pt x="906" y="396"/>
                  <a:pt x="903" y="394"/>
                </a:cubicBezTo>
                <a:cubicBezTo>
                  <a:pt x="899" y="391"/>
                  <a:pt x="898" y="386"/>
                  <a:pt x="901" y="382"/>
                </a:cubicBezTo>
                <a:cubicBezTo>
                  <a:pt x="903" y="379"/>
                  <a:pt x="908" y="378"/>
                  <a:pt x="912" y="381"/>
                </a:cubicBezTo>
                <a:cubicBezTo>
                  <a:pt x="916" y="383"/>
                  <a:pt x="917" y="388"/>
                  <a:pt x="914" y="392"/>
                </a:cubicBezTo>
                <a:close/>
                <a:moveTo>
                  <a:pt x="868" y="457"/>
                </a:moveTo>
                <a:lnTo>
                  <a:pt x="803" y="548"/>
                </a:lnTo>
                <a:cubicBezTo>
                  <a:pt x="800" y="552"/>
                  <a:pt x="795" y="553"/>
                  <a:pt x="792" y="550"/>
                </a:cubicBezTo>
                <a:cubicBezTo>
                  <a:pt x="788" y="548"/>
                  <a:pt x="787" y="543"/>
                  <a:pt x="790" y="539"/>
                </a:cubicBezTo>
                <a:lnTo>
                  <a:pt x="855" y="448"/>
                </a:lnTo>
                <a:cubicBezTo>
                  <a:pt x="857" y="444"/>
                  <a:pt x="862" y="443"/>
                  <a:pt x="866" y="446"/>
                </a:cubicBezTo>
                <a:cubicBezTo>
                  <a:pt x="869" y="448"/>
                  <a:pt x="870" y="453"/>
                  <a:pt x="868" y="457"/>
                </a:cubicBezTo>
                <a:close/>
                <a:moveTo>
                  <a:pt x="756" y="614"/>
                </a:moveTo>
                <a:lnTo>
                  <a:pt x="756" y="614"/>
                </a:lnTo>
                <a:cubicBezTo>
                  <a:pt x="754" y="617"/>
                  <a:pt x="749" y="618"/>
                  <a:pt x="745" y="615"/>
                </a:cubicBezTo>
                <a:cubicBezTo>
                  <a:pt x="742" y="613"/>
                  <a:pt x="741" y="608"/>
                  <a:pt x="743" y="604"/>
                </a:cubicBezTo>
                <a:cubicBezTo>
                  <a:pt x="746" y="601"/>
                  <a:pt x="751" y="600"/>
                  <a:pt x="755" y="602"/>
                </a:cubicBezTo>
                <a:cubicBezTo>
                  <a:pt x="758" y="605"/>
                  <a:pt x="759" y="610"/>
                  <a:pt x="756" y="614"/>
                </a:cubicBezTo>
                <a:close/>
                <a:moveTo>
                  <a:pt x="710" y="679"/>
                </a:moveTo>
                <a:lnTo>
                  <a:pt x="645" y="770"/>
                </a:lnTo>
                <a:cubicBezTo>
                  <a:pt x="643" y="774"/>
                  <a:pt x="638" y="775"/>
                  <a:pt x="634" y="772"/>
                </a:cubicBezTo>
                <a:cubicBezTo>
                  <a:pt x="631" y="769"/>
                  <a:pt x="630" y="764"/>
                  <a:pt x="632" y="761"/>
                </a:cubicBezTo>
                <a:lnTo>
                  <a:pt x="697" y="669"/>
                </a:lnTo>
                <a:cubicBezTo>
                  <a:pt x="700" y="666"/>
                  <a:pt x="705" y="665"/>
                  <a:pt x="708" y="668"/>
                </a:cubicBezTo>
                <a:cubicBezTo>
                  <a:pt x="712" y="670"/>
                  <a:pt x="713" y="675"/>
                  <a:pt x="710" y="679"/>
                </a:cubicBezTo>
                <a:close/>
                <a:moveTo>
                  <a:pt x="599" y="835"/>
                </a:moveTo>
                <a:lnTo>
                  <a:pt x="599" y="835"/>
                </a:lnTo>
                <a:cubicBezTo>
                  <a:pt x="596" y="839"/>
                  <a:pt x="591" y="840"/>
                  <a:pt x="588" y="837"/>
                </a:cubicBezTo>
                <a:cubicBezTo>
                  <a:pt x="584" y="835"/>
                  <a:pt x="583" y="830"/>
                  <a:pt x="586" y="826"/>
                </a:cubicBezTo>
                <a:cubicBezTo>
                  <a:pt x="589" y="822"/>
                  <a:pt x="594" y="822"/>
                  <a:pt x="597" y="824"/>
                </a:cubicBezTo>
                <a:cubicBezTo>
                  <a:pt x="601" y="827"/>
                  <a:pt x="602" y="832"/>
                  <a:pt x="599" y="835"/>
                </a:cubicBezTo>
                <a:close/>
                <a:moveTo>
                  <a:pt x="553" y="901"/>
                </a:moveTo>
                <a:lnTo>
                  <a:pt x="488" y="992"/>
                </a:lnTo>
                <a:cubicBezTo>
                  <a:pt x="485" y="995"/>
                  <a:pt x="480" y="996"/>
                  <a:pt x="477" y="994"/>
                </a:cubicBezTo>
                <a:cubicBezTo>
                  <a:pt x="473" y="991"/>
                  <a:pt x="472" y="986"/>
                  <a:pt x="475" y="983"/>
                </a:cubicBezTo>
                <a:lnTo>
                  <a:pt x="540" y="891"/>
                </a:lnTo>
                <a:cubicBezTo>
                  <a:pt x="542" y="888"/>
                  <a:pt x="547" y="887"/>
                  <a:pt x="551" y="889"/>
                </a:cubicBezTo>
                <a:cubicBezTo>
                  <a:pt x="554" y="892"/>
                  <a:pt x="555" y="897"/>
                  <a:pt x="553" y="901"/>
                </a:cubicBezTo>
                <a:close/>
                <a:moveTo>
                  <a:pt x="442" y="1057"/>
                </a:moveTo>
                <a:lnTo>
                  <a:pt x="442" y="1057"/>
                </a:lnTo>
                <a:cubicBezTo>
                  <a:pt x="439" y="1061"/>
                  <a:pt x="434" y="1062"/>
                  <a:pt x="430" y="1059"/>
                </a:cubicBezTo>
                <a:cubicBezTo>
                  <a:pt x="427" y="1056"/>
                  <a:pt x="426" y="1051"/>
                  <a:pt x="429" y="1048"/>
                </a:cubicBezTo>
                <a:cubicBezTo>
                  <a:pt x="431" y="1044"/>
                  <a:pt x="436" y="1043"/>
                  <a:pt x="440" y="1046"/>
                </a:cubicBezTo>
                <a:cubicBezTo>
                  <a:pt x="443" y="1049"/>
                  <a:pt x="444" y="1054"/>
                  <a:pt x="442" y="1057"/>
                </a:cubicBezTo>
                <a:close/>
                <a:moveTo>
                  <a:pt x="395" y="1122"/>
                </a:moveTo>
                <a:lnTo>
                  <a:pt x="330" y="1214"/>
                </a:lnTo>
                <a:cubicBezTo>
                  <a:pt x="328" y="1217"/>
                  <a:pt x="323" y="1218"/>
                  <a:pt x="319" y="1216"/>
                </a:cubicBezTo>
                <a:cubicBezTo>
                  <a:pt x="316" y="1213"/>
                  <a:pt x="315" y="1208"/>
                  <a:pt x="317" y="1204"/>
                </a:cubicBezTo>
                <a:lnTo>
                  <a:pt x="382" y="1113"/>
                </a:lnTo>
                <a:cubicBezTo>
                  <a:pt x="385" y="1109"/>
                  <a:pt x="390" y="1109"/>
                  <a:pt x="393" y="1111"/>
                </a:cubicBezTo>
                <a:cubicBezTo>
                  <a:pt x="397" y="1114"/>
                  <a:pt x="398" y="1119"/>
                  <a:pt x="395" y="1122"/>
                </a:cubicBezTo>
                <a:close/>
                <a:moveTo>
                  <a:pt x="284" y="1279"/>
                </a:moveTo>
                <a:lnTo>
                  <a:pt x="284" y="1279"/>
                </a:lnTo>
                <a:cubicBezTo>
                  <a:pt x="282" y="1283"/>
                  <a:pt x="277" y="1283"/>
                  <a:pt x="273" y="1281"/>
                </a:cubicBezTo>
                <a:cubicBezTo>
                  <a:pt x="269" y="1278"/>
                  <a:pt x="269" y="1273"/>
                  <a:pt x="271" y="1270"/>
                </a:cubicBezTo>
                <a:cubicBezTo>
                  <a:pt x="274" y="1266"/>
                  <a:pt x="279" y="1265"/>
                  <a:pt x="282" y="1268"/>
                </a:cubicBezTo>
                <a:cubicBezTo>
                  <a:pt x="286" y="1270"/>
                  <a:pt x="287" y="1275"/>
                  <a:pt x="284" y="1279"/>
                </a:cubicBezTo>
                <a:close/>
                <a:moveTo>
                  <a:pt x="238" y="1344"/>
                </a:moveTo>
                <a:lnTo>
                  <a:pt x="173" y="1436"/>
                </a:lnTo>
                <a:cubicBezTo>
                  <a:pt x="170" y="1439"/>
                  <a:pt x="165" y="1440"/>
                  <a:pt x="162" y="1437"/>
                </a:cubicBezTo>
                <a:cubicBezTo>
                  <a:pt x="158" y="1435"/>
                  <a:pt x="157" y="1430"/>
                  <a:pt x="160" y="1426"/>
                </a:cubicBezTo>
                <a:lnTo>
                  <a:pt x="225" y="1335"/>
                </a:lnTo>
                <a:cubicBezTo>
                  <a:pt x="227" y="1331"/>
                  <a:pt x="232" y="1330"/>
                  <a:pt x="236" y="1333"/>
                </a:cubicBezTo>
                <a:cubicBezTo>
                  <a:pt x="240" y="1336"/>
                  <a:pt x="240" y="1341"/>
                  <a:pt x="238" y="1344"/>
                </a:cubicBezTo>
                <a:close/>
                <a:moveTo>
                  <a:pt x="127" y="1501"/>
                </a:moveTo>
                <a:lnTo>
                  <a:pt x="127" y="1501"/>
                </a:lnTo>
                <a:cubicBezTo>
                  <a:pt x="124" y="1504"/>
                  <a:pt x="119" y="1505"/>
                  <a:pt x="116" y="1503"/>
                </a:cubicBezTo>
                <a:cubicBezTo>
                  <a:pt x="112" y="1500"/>
                  <a:pt x="111" y="1495"/>
                  <a:pt x="114" y="1491"/>
                </a:cubicBezTo>
                <a:cubicBezTo>
                  <a:pt x="116" y="1488"/>
                  <a:pt x="121" y="1487"/>
                  <a:pt x="125" y="1490"/>
                </a:cubicBezTo>
                <a:cubicBezTo>
                  <a:pt x="128" y="1492"/>
                  <a:pt x="129" y="1497"/>
                  <a:pt x="127" y="1501"/>
                </a:cubicBezTo>
                <a:close/>
                <a:moveTo>
                  <a:pt x="80" y="1566"/>
                </a:moveTo>
                <a:lnTo>
                  <a:pt x="16" y="1657"/>
                </a:lnTo>
                <a:cubicBezTo>
                  <a:pt x="13" y="1661"/>
                  <a:pt x="8" y="1662"/>
                  <a:pt x="4" y="1659"/>
                </a:cubicBezTo>
                <a:cubicBezTo>
                  <a:pt x="1" y="1657"/>
                  <a:pt x="0" y="1652"/>
                  <a:pt x="3" y="1648"/>
                </a:cubicBezTo>
                <a:lnTo>
                  <a:pt x="67" y="1557"/>
                </a:lnTo>
                <a:cubicBezTo>
                  <a:pt x="70" y="1553"/>
                  <a:pt x="75" y="1552"/>
                  <a:pt x="78" y="1555"/>
                </a:cubicBezTo>
                <a:cubicBezTo>
                  <a:pt x="82" y="1557"/>
                  <a:pt x="83" y="1562"/>
                  <a:pt x="80" y="1566"/>
                </a:cubicBezTo>
                <a:close/>
              </a:path>
            </a:pathLst>
          </a:custGeom>
          <a:solidFill>
            <a:srgbClr val="000000"/>
          </a:solidFill>
          <a:ln w="15875">
            <a:solidFill>
              <a:srgbClr val="000000"/>
            </a:solidFill>
            <a:bevel/>
            <a:headEnd/>
            <a:tailEnd/>
          </a:ln>
        </p:spPr>
        <p:txBody>
          <a:bodyPr/>
          <a:lstStyle/>
          <a:p>
            <a:endParaRPr lang="zh-CN" altLang="en-US"/>
          </a:p>
        </p:txBody>
      </p:sp>
      <p:sp>
        <p:nvSpPr>
          <p:cNvPr id="27" name="Rectangle 48">
            <a:extLst>
              <a:ext uri="{FF2B5EF4-FFF2-40B4-BE49-F238E27FC236}">
                <a16:creationId xmlns:a16="http://schemas.microsoft.com/office/drawing/2014/main" id="{940058C3-6D18-47BB-9945-E9A13F246B47}"/>
              </a:ext>
            </a:extLst>
          </p:cNvPr>
          <p:cNvSpPr>
            <a:spLocks noChangeArrowheads="1"/>
          </p:cNvSpPr>
          <p:nvPr/>
        </p:nvSpPr>
        <p:spPr bwMode="auto">
          <a:xfrm>
            <a:off x="1977355" y="4649148"/>
            <a:ext cx="4470400" cy="15240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600">
              <a:solidFill>
                <a:srgbClr val="000000"/>
              </a:solidFill>
              <a:latin typeface="Arial" panose="020B0604020202020204" pitchFamily="34" charset="0"/>
            </a:endParaRPr>
          </a:p>
        </p:txBody>
      </p:sp>
      <p:sp>
        <p:nvSpPr>
          <p:cNvPr id="28" name="Rectangle 49">
            <a:extLst>
              <a:ext uri="{FF2B5EF4-FFF2-40B4-BE49-F238E27FC236}">
                <a16:creationId xmlns:a16="http://schemas.microsoft.com/office/drawing/2014/main" id="{07547E70-8759-46B9-B994-11DE83F0BE5F}"/>
              </a:ext>
            </a:extLst>
          </p:cNvPr>
          <p:cNvSpPr>
            <a:spLocks noChangeArrowheads="1"/>
          </p:cNvSpPr>
          <p:nvPr/>
        </p:nvSpPr>
        <p:spPr bwMode="auto">
          <a:xfrm>
            <a:off x="1977355" y="4649148"/>
            <a:ext cx="4470400" cy="15240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29" name="Rectangle 50">
            <a:extLst>
              <a:ext uri="{FF2B5EF4-FFF2-40B4-BE49-F238E27FC236}">
                <a16:creationId xmlns:a16="http://schemas.microsoft.com/office/drawing/2014/main" id="{01CF3FF3-59A8-48FD-BF97-3B865FBB0DC2}"/>
              </a:ext>
            </a:extLst>
          </p:cNvPr>
          <p:cNvSpPr>
            <a:spLocks noChangeArrowheads="1"/>
          </p:cNvSpPr>
          <p:nvPr/>
        </p:nvSpPr>
        <p:spPr bwMode="auto">
          <a:xfrm>
            <a:off x="2075780" y="4734874"/>
            <a:ext cx="14861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Thread Warp</a:t>
            </a:r>
          </a:p>
        </p:txBody>
      </p:sp>
      <p:sp>
        <p:nvSpPr>
          <p:cNvPr id="30" name="Rectangle 51">
            <a:extLst>
              <a:ext uri="{FF2B5EF4-FFF2-40B4-BE49-F238E27FC236}">
                <a16:creationId xmlns:a16="http://schemas.microsoft.com/office/drawing/2014/main" id="{91BAE916-A7CD-488F-88CD-643C87F2A3F9}"/>
              </a:ext>
            </a:extLst>
          </p:cNvPr>
          <p:cNvSpPr>
            <a:spLocks noChangeArrowheads="1"/>
          </p:cNvSpPr>
          <p:nvPr/>
        </p:nvSpPr>
        <p:spPr bwMode="auto">
          <a:xfrm>
            <a:off x="2283743" y="513809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31" name="Rectangle 52">
            <a:extLst>
              <a:ext uri="{FF2B5EF4-FFF2-40B4-BE49-F238E27FC236}">
                <a16:creationId xmlns:a16="http://schemas.microsoft.com/office/drawing/2014/main" id="{F2ED0EA9-0D1D-45F4-A39F-7FD8482264CA}"/>
              </a:ext>
            </a:extLst>
          </p:cNvPr>
          <p:cNvSpPr>
            <a:spLocks noChangeArrowheads="1"/>
          </p:cNvSpPr>
          <p:nvPr/>
        </p:nvSpPr>
        <p:spPr bwMode="auto">
          <a:xfrm>
            <a:off x="2283743" y="513809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32" name="Rectangle 53">
            <a:extLst>
              <a:ext uri="{FF2B5EF4-FFF2-40B4-BE49-F238E27FC236}">
                <a16:creationId xmlns:a16="http://schemas.microsoft.com/office/drawing/2014/main" id="{BD5F199C-369E-4B3F-92B7-7606B498309C}"/>
              </a:ext>
            </a:extLst>
          </p:cNvPr>
          <p:cNvSpPr>
            <a:spLocks noChangeArrowheads="1"/>
          </p:cNvSpPr>
          <p:nvPr/>
        </p:nvSpPr>
        <p:spPr bwMode="auto">
          <a:xfrm>
            <a:off x="2371056" y="5144449"/>
            <a:ext cx="7277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Scalar</a:t>
            </a:r>
          </a:p>
        </p:txBody>
      </p:sp>
      <p:sp>
        <p:nvSpPr>
          <p:cNvPr id="33" name="Rectangle 54">
            <a:extLst>
              <a:ext uri="{FF2B5EF4-FFF2-40B4-BE49-F238E27FC236}">
                <a16:creationId xmlns:a16="http://schemas.microsoft.com/office/drawing/2014/main" id="{51363F95-3E5E-41D1-8973-21BF21EEE29F}"/>
              </a:ext>
            </a:extLst>
          </p:cNvPr>
          <p:cNvSpPr>
            <a:spLocks noChangeArrowheads="1"/>
          </p:cNvSpPr>
          <p:nvPr/>
        </p:nvSpPr>
        <p:spPr bwMode="auto">
          <a:xfrm>
            <a:off x="2337719" y="5406386"/>
            <a:ext cx="812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Thread</a:t>
            </a:r>
          </a:p>
        </p:txBody>
      </p:sp>
      <p:sp>
        <p:nvSpPr>
          <p:cNvPr id="34" name="Rectangle 55">
            <a:extLst>
              <a:ext uri="{FF2B5EF4-FFF2-40B4-BE49-F238E27FC236}">
                <a16:creationId xmlns:a16="http://schemas.microsoft.com/office/drawing/2014/main" id="{72BB4F84-55C5-4646-8568-B41B6E87730E}"/>
              </a:ext>
            </a:extLst>
          </p:cNvPr>
          <p:cNvSpPr>
            <a:spLocks noChangeArrowheads="1"/>
          </p:cNvSpPr>
          <p:nvPr/>
        </p:nvSpPr>
        <p:spPr bwMode="auto">
          <a:xfrm>
            <a:off x="2583780" y="5685786"/>
            <a:ext cx="2420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W</a:t>
            </a:r>
          </a:p>
        </p:txBody>
      </p:sp>
      <p:sp>
        <p:nvSpPr>
          <p:cNvPr id="35" name="Rectangle 56">
            <a:extLst>
              <a:ext uri="{FF2B5EF4-FFF2-40B4-BE49-F238E27FC236}">
                <a16:creationId xmlns:a16="http://schemas.microsoft.com/office/drawing/2014/main" id="{99AC599A-2497-4B07-9B4A-DE203E2B7331}"/>
              </a:ext>
            </a:extLst>
          </p:cNvPr>
          <p:cNvSpPr>
            <a:spLocks noChangeArrowheads="1"/>
          </p:cNvSpPr>
          <p:nvPr/>
        </p:nvSpPr>
        <p:spPr bwMode="auto">
          <a:xfrm>
            <a:off x="3096543" y="5138098"/>
            <a:ext cx="811212"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36" name="Rectangle 57">
            <a:extLst>
              <a:ext uri="{FF2B5EF4-FFF2-40B4-BE49-F238E27FC236}">
                <a16:creationId xmlns:a16="http://schemas.microsoft.com/office/drawing/2014/main" id="{5D0DDB74-20C2-42E6-99D0-5A83227E680E}"/>
              </a:ext>
            </a:extLst>
          </p:cNvPr>
          <p:cNvSpPr>
            <a:spLocks noChangeArrowheads="1"/>
          </p:cNvSpPr>
          <p:nvPr/>
        </p:nvSpPr>
        <p:spPr bwMode="auto">
          <a:xfrm>
            <a:off x="3096543" y="5138098"/>
            <a:ext cx="811212"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37" name="Rectangle 58">
            <a:extLst>
              <a:ext uri="{FF2B5EF4-FFF2-40B4-BE49-F238E27FC236}">
                <a16:creationId xmlns:a16="http://schemas.microsoft.com/office/drawing/2014/main" id="{AFE39F21-CEB4-4EEE-A7C3-2F2FAC6C114C}"/>
              </a:ext>
            </a:extLst>
          </p:cNvPr>
          <p:cNvSpPr>
            <a:spLocks noChangeArrowheads="1"/>
          </p:cNvSpPr>
          <p:nvPr/>
        </p:nvSpPr>
        <p:spPr bwMode="auto">
          <a:xfrm>
            <a:off x="3174331" y="5144449"/>
            <a:ext cx="7277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Scalar</a:t>
            </a:r>
          </a:p>
        </p:txBody>
      </p:sp>
      <p:sp>
        <p:nvSpPr>
          <p:cNvPr id="38" name="Rectangle 59">
            <a:extLst>
              <a:ext uri="{FF2B5EF4-FFF2-40B4-BE49-F238E27FC236}">
                <a16:creationId xmlns:a16="http://schemas.microsoft.com/office/drawing/2014/main" id="{9A167828-067F-40E4-B7AC-8A65D2B7B6F9}"/>
              </a:ext>
            </a:extLst>
          </p:cNvPr>
          <p:cNvSpPr>
            <a:spLocks noChangeArrowheads="1"/>
          </p:cNvSpPr>
          <p:nvPr/>
        </p:nvSpPr>
        <p:spPr bwMode="auto">
          <a:xfrm>
            <a:off x="3140994" y="5406386"/>
            <a:ext cx="812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Thread</a:t>
            </a:r>
          </a:p>
        </p:txBody>
      </p:sp>
      <p:sp>
        <p:nvSpPr>
          <p:cNvPr id="39" name="Rectangle 60">
            <a:extLst>
              <a:ext uri="{FF2B5EF4-FFF2-40B4-BE49-F238E27FC236}">
                <a16:creationId xmlns:a16="http://schemas.microsoft.com/office/drawing/2014/main" id="{A54F7B5B-4DDF-42C5-A1F0-2BBCD530EED9}"/>
              </a:ext>
            </a:extLst>
          </p:cNvPr>
          <p:cNvSpPr>
            <a:spLocks noChangeArrowheads="1"/>
          </p:cNvSpPr>
          <p:nvPr/>
        </p:nvSpPr>
        <p:spPr bwMode="auto">
          <a:xfrm>
            <a:off x="3420393" y="5685786"/>
            <a:ext cx="171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X</a:t>
            </a:r>
          </a:p>
        </p:txBody>
      </p:sp>
      <p:sp>
        <p:nvSpPr>
          <p:cNvPr id="40" name="Rectangle 61">
            <a:extLst>
              <a:ext uri="{FF2B5EF4-FFF2-40B4-BE49-F238E27FC236}">
                <a16:creationId xmlns:a16="http://schemas.microsoft.com/office/drawing/2014/main" id="{38767B9F-8B59-4DCB-B09B-211B409CA211}"/>
              </a:ext>
            </a:extLst>
          </p:cNvPr>
          <p:cNvSpPr>
            <a:spLocks noChangeArrowheads="1"/>
          </p:cNvSpPr>
          <p:nvPr/>
        </p:nvSpPr>
        <p:spPr bwMode="auto">
          <a:xfrm>
            <a:off x="3907755" y="513809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41" name="Rectangle 62">
            <a:extLst>
              <a:ext uri="{FF2B5EF4-FFF2-40B4-BE49-F238E27FC236}">
                <a16:creationId xmlns:a16="http://schemas.microsoft.com/office/drawing/2014/main" id="{44E13EDC-F6C8-4226-A5B6-D3B653134EA9}"/>
              </a:ext>
            </a:extLst>
          </p:cNvPr>
          <p:cNvSpPr>
            <a:spLocks noChangeArrowheads="1"/>
          </p:cNvSpPr>
          <p:nvPr/>
        </p:nvSpPr>
        <p:spPr bwMode="auto">
          <a:xfrm>
            <a:off x="3907755" y="513809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42" name="Rectangle 63">
            <a:extLst>
              <a:ext uri="{FF2B5EF4-FFF2-40B4-BE49-F238E27FC236}">
                <a16:creationId xmlns:a16="http://schemas.microsoft.com/office/drawing/2014/main" id="{492CC510-E511-4872-937B-6E5B9C28FCEB}"/>
              </a:ext>
            </a:extLst>
          </p:cNvPr>
          <p:cNvSpPr>
            <a:spLocks noChangeArrowheads="1"/>
          </p:cNvSpPr>
          <p:nvPr/>
        </p:nvSpPr>
        <p:spPr bwMode="auto">
          <a:xfrm>
            <a:off x="3993481" y="5144449"/>
            <a:ext cx="7277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Scalar</a:t>
            </a:r>
          </a:p>
        </p:txBody>
      </p:sp>
      <p:sp>
        <p:nvSpPr>
          <p:cNvPr id="43" name="Rectangle 64">
            <a:extLst>
              <a:ext uri="{FF2B5EF4-FFF2-40B4-BE49-F238E27FC236}">
                <a16:creationId xmlns:a16="http://schemas.microsoft.com/office/drawing/2014/main" id="{D7D1E506-8EFA-4B6A-9BD8-73747DD71ACE}"/>
              </a:ext>
            </a:extLst>
          </p:cNvPr>
          <p:cNvSpPr>
            <a:spLocks noChangeArrowheads="1"/>
          </p:cNvSpPr>
          <p:nvPr/>
        </p:nvSpPr>
        <p:spPr bwMode="auto">
          <a:xfrm>
            <a:off x="3960144" y="5406386"/>
            <a:ext cx="812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Thread</a:t>
            </a:r>
          </a:p>
        </p:txBody>
      </p:sp>
      <p:sp>
        <p:nvSpPr>
          <p:cNvPr id="44" name="Rectangle 65">
            <a:extLst>
              <a:ext uri="{FF2B5EF4-FFF2-40B4-BE49-F238E27FC236}">
                <a16:creationId xmlns:a16="http://schemas.microsoft.com/office/drawing/2014/main" id="{4FE9BC6D-74A5-4F78-9CC5-9E2193D3C415}"/>
              </a:ext>
            </a:extLst>
          </p:cNvPr>
          <p:cNvSpPr>
            <a:spLocks noChangeArrowheads="1"/>
          </p:cNvSpPr>
          <p:nvPr/>
        </p:nvSpPr>
        <p:spPr bwMode="auto">
          <a:xfrm>
            <a:off x="4239543" y="5685786"/>
            <a:ext cx="171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Y</a:t>
            </a:r>
          </a:p>
        </p:txBody>
      </p:sp>
      <p:sp>
        <p:nvSpPr>
          <p:cNvPr id="45" name="Rectangle 66">
            <a:extLst>
              <a:ext uri="{FF2B5EF4-FFF2-40B4-BE49-F238E27FC236}">
                <a16:creationId xmlns:a16="http://schemas.microsoft.com/office/drawing/2014/main" id="{EC7A1B05-629A-4CE7-88DF-359A03137403}"/>
              </a:ext>
            </a:extLst>
          </p:cNvPr>
          <p:cNvSpPr>
            <a:spLocks noChangeArrowheads="1"/>
          </p:cNvSpPr>
          <p:nvPr/>
        </p:nvSpPr>
        <p:spPr bwMode="auto">
          <a:xfrm>
            <a:off x="5431755" y="513809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46" name="Rectangle 67">
            <a:extLst>
              <a:ext uri="{FF2B5EF4-FFF2-40B4-BE49-F238E27FC236}">
                <a16:creationId xmlns:a16="http://schemas.microsoft.com/office/drawing/2014/main" id="{746E949C-46E3-4F9B-8B47-C25CE3E2A896}"/>
              </a:ext>
            </a:extLst>
          </p:cNvPr>
          <p:cNvSpPr>
            <a:spLocks noChangeArrowheads="1"/>
          </p:cNvSpPr>
          <p:nvPr/>
        </p:nvSpPr>
        <p:spPr bwMode="auto">
          <a:xfrm>
            <a:off x="5431755" y="513809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47" name="Rectangle 68">
            <a:extLst>
              <a:ext uri="{FF2B5EF4-FFF2-40B4-BE49-F238E27FC236}">
                <a16:creationId xmlns:a16="http://schemas.microsoft.com/office/drawing/2014/main" id="{8BBEC19B-CCE0-442D-AE98-9B21A7FFBB8D}"/>
              </a:ext>
            </a:extLst>
          </p:cNvPr>
          <p:cNvSpPr>
            <a:spLocks noChangeArrowheads="1"/>
          </p:cNvSpPr>
          <p:nvPr/>
        </p:nvSpPr>
        <p:spPr bwMode="auto">
          <a:xfrm>
            <a:off x="5519069" y="5144449"/>
            <a:ext cx="7277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Scalar</a:t>
            </a:r>
          </a:p>
        </p:txBody>
      </p:sp>
      <p:sp>
        <p:nvSpPr>
          <p:cNvPr id="48" name="Rectangle 69">
            <a:extLst>
              <a:ext uri="{FF2B5EF4-FFF2-40B4-BE49-F238E27FC236}">
                <a16:creationId xmlns:a16="http://schemas.microsoft.com/office/drawing/2014/main" id="{38495970-1D9C-42CD-AF50-7631CEB03DC2}"/>
              </a:ext>
            </a:extLst>
          </p:cNvPr>
          <p:cNvSpPr>
            <a:spLocks noChangeArrowheads="1"/>
          </p:cNvSpPr>
          <p:nvPr/>
        </p:nvSpPr>
        <p:spPr bwMode="auto">
          <a:xfrm>
            <a:off x="5485731" y="5406386"/>
            <a:ext cx="812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Thread</a:t>
            </a:r>
          </a:p>
        </p:txBody>
      </p:sp>
      <p:sp>
        <p:nvSpPr>
          <p:cNvPr id="49" name="Rectangle 70">
            <a:extLst>
              <a:ext uri="{FF2B5EF4-FFF2-40B4-BE49-F238E27FC236}">
                <a16:creationId xmlns:a16="http://schemas.microsoft.com/office/drawing/2014/main" id="{2616B1DC-0538-4288-B1F6-6989DDD4817D}"/>
              </a:ext>
            </a:extLst>
          </p:cNvPr>
          <p:cNvSpPr>
            <a:spLocks noChangeArrowheads="1"/>
          </p:cNvSpPr>
          <p:nvPr/>
        </p:nvSpPr>
        <p:spPr bwMode="auto">
          <a:xfrm>
            <a:off x="5763543" y="5685786"/>
            <a:ext cx="157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Z</a:t>
            </a:r>
          </a:p>
        </p:txBody>
      </p:sp>
      <p:sp>
        <p:nvSpPr>
          <p:cNvPr id="50" name="Freeform 71">
            <a:extLst>
              <a:ext uri="{FF2B5EF4-FFF2-40B4-BE49-F238E27FC236}">
                <a16:creationId xmlns:a16="http://schemas.microsoft.com/office/drawing/2014/main" id="{43EEAD0B-0694-4C7E-8BD0-61446FF0E093}"/>
              </a:ext>
            </a:extLst>
          </p:cNvPr>
          <p:cNvSpPr>
            <a:spLocks/>
          </p:cNvSpPr>
          <p:nvPr/>
        </p:nvSpPr>
        <p:spPr bwMode="auto">
          <a:xfrm>
            <a:off x="4822155" y="5538148"/>
            <a:ext cx="50800"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51" name="Freeform 72">
            <a:extLst>
              <a:ext uri="{FF2B5EF4-FFF2-40B4-BE49-F238E27FC236}">
                <a16:creationId xmlns:a16="http://schemas.microsoft.com/office/drawing/2014/main" id="{57AC607C-EE12-4989-B282-D2077420A6B7}"/>
              </a:ext>
            </a:extLst>
          </p:cNvPr>
          <p:cNvSpPr>
            <a:spLocks/>
          </p:cNvSpPr>
          <p:nvPr/>
        </p:nvSpPr>
        <p:spPr bwMode="auto">
          <a:xfrm>
            <a:off x="4822155" y="553814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73">
            <a:extLst>
              <a:ext uri="{FF2B5EF4-FFF2-40B4-BE49-F238E27FC236}">
                <a16:creationId xmlns:a16="http://schemas.microsoft.com/office/drawing/2014/main" id="{31FAAC64-B8E0-4681-B9E7-E0A65F026D8D}"/>
              </a:ext>
            </a:extLst>
          </p:cNvPr>
          <p:cNvSpPr>
            <a:spLocks/>
          </p:cNvSpPr>
          <p:nvPr/>
        </p:nvSpPr>
        <p:spPr bwMode="auto">
          <a:xfrm>
            <a:off x="5025355" y="5538148"/>
            <a:ext cx="50800"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53" name="Freeform 74">
            <a:extLst>
              <a:ext uri="{FF2B5EF4-FFF2-40B4-BE49-F238E27FC236}">
                <a16:creationId xmlns:a16="http://schemas.microsoft.com/office/drawing/2014/main" id="{DCB8257D-68FD-4610-AD01-62251D02631B}"/>
              </a:ext>
            </a:extLst>
          </p:cNvPr>
          <p:cNvSpPr>
            <a:spLocks/>
          </p:cNvSpPr>
          <p:nvPr/>
        </p:nvSpPr>
        <p:spPr bwMode="auto">
          <a:xfrm>
            <a:off x="5025355" y="553814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75">
            <a:extLst>
              <a:ext uri="{FF2B5EF4-FFF2-40B4-BE49-F238E27FC236}">
                <a16:creationId xmlns:a16="http://schemas.microsoft.com/office/drawing/2014/main" id="{5380DD78-F948-4284-9C75-2106BDB0DB70}"/>
              </a:ext>
            </a:extLst>
          </p:cNvPr>
          <p:cNvSpPr>
            <a:spLocks/>
          </p:cNvSpPr>
          <p:nvPr/>
        </p:nvSpPr>
        <p:spPr bwMode="auto">
          <a:xfrm>
            <a:off x="5228555" y="5538148"/>
            <a:ext cx="50800" cy="50800"/>
          </a:xfrm>
          <a:custGeom>
            <a:avLst/>
            <a:gdLst>
              <a:gd name="T0" fmla="*/ 0 w 50"/>
              <a:gd name="T1" fmla="*/ 2147483646 h 49"/>
              <a:gd name="T2" fmla="*/ 2147483646 w 50"/>
              <a:gd name="T3" fmla="*/ 0 h 49"/>
              <a:gd name="T4" fmla="*/ 2147483646 w 50"/>
              <a:gd name="T5" fmla="*/ 2147483646 h 49"/>
              <a:gd name="T6" fmla="*/ 2147483646 w 50"/>
              <a:gd name="T7" fmla="*/ 2147483646 h 49"/>
              <a:gd name="T8" fmla="*/ 2147483646 w 50"/>
              <a:gd name="T9" fmla="*/ 2147483646 h 49"/>
              <a:gd name="T10" fmla="*/ 0 w 50"/>
              <a:gd name="T11" fmla="*/ 2147483646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55" name="Freeform 76">
            <a:extLst>
              <a:ext uri="{FF2B5EF4-FFF2-40B4-BE49-F238E27FC236}">
                <a16:creationId xmlns:a16="http://schemas.microsoft.com/office/drawing/2014/main" id="{BB0FA83D-662F-4306-B7CD-25FA3D7153C0}"/>
              </a:ext>
            </a:extLst>
          </p:cNvPr>
          <p:cNvSpPr>
            <a:spLocks/>
          </p:cNvSpPr>
          <p:nvPr/>
        </p:nvSpPr>
        <p:spPr bwMode="auto">
          <a:xfrm>
            <a:off x="5228555" y="553814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Rectangle 77">
            <a:extLst>
              <a:ext uri="{FF2B5EF4-FFF2-40B4-BE49-F238E27FC236}">
                <a16:creationId xmlns:a16="http://schemas.microsoft.com/office/drawing/2014/main" id="{C182E877-BA54-47BC-BC42-41F72FB2C4D3}"/>
              </a:ext>
            </a:extLst>
          </p:cNvPr>
          <p:cNvSpPr>
            <a:spLocks noChangeArrowheads="1"/>
          </p:cNvSpPr>
          <p:nvPr/>
        </p:nvSpPr>
        <p:spPr bwMode="auto">
          <a:xfrm>
            <a:off x="4479255" y="4649148"/>
            <a:ext cx="1968500" cy="417512"/>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57" name="Rectangle 78">
            <a:extLst>
              <a:ext uri="{FF2B5EF4-FFF2-40B4-BE49-F238E27FC236}">
                <a16:creationId xmlns:a16="http://schemas.microsoft.com/office/drawing/2014/main" id="{8995C470-12E9-4508-A27D-AAB19057F1D2}"/>
              </a:ext>
            </a:extLst>
          </p:cNvPr>
          <p:cNvSpPr>
            <a:spLocks noChangeArrowheads="1"/>
          </p:cNvSpPr>
          <p:nvPr/>
        </p:nvSpPr>
        <p:spPr bwMode="auto">
          <a:xfrm>
            <a:off x="4479255" y="4649148"/>
            <a:ext cx="1968500" cy="4175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2000">
              <a:solidFill>
                <a:srgbClr val="000000"/>
              </a:solidFill>
              <a:latin typeface="Arial" panose="020B0604020202020204" pitchFamily="34" charset="0"/>
            </a:endParaRPr>
          </a:p>
        </p:txBody>
      </p:sp>
      <p:sp>
        <p:nvSpPr>
          <p:cNvPr id="58" name="Rectangle 79">
            <a:extLst>
              <a:ext uri="{FF2B5EF4-FFF2-40B4-BE49-F238E27FC236}">
                <a16:creationId xmlns:a16="http://schemas.microsoft.com/office/drawing/2014/main" id="{4AEEC179-8A31-4B9C-BC30-DBA45E703059}"/>
              </a:ext>
            </a:extLst>
          </p:cNvPr>
          <p:cNvSpPr>
            <a:spLocks noChangeArrowheads="1"/>
          </p:cNvSpPr>
          <p:nvPr/>
        </p:nvSpPr>
        <p:spPr bwMode="auto">
          <a:xfrm>
            <a:off x="4479256" y="4644386"/>
            <a:ext cx="1958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b="1">
                <a:solidFill>
                  <a:srgbClr val="FF0000"/>
                </a:solidFill>
                <a:latin typeface="Arial" panose="020B0604020202020204" pitchFamily="34" charset="0"/>
              </a:rPr>
              <a:t>Common PC</a:t>
            </a:r>
          </a:p>
        </p:txBody>
      </p:sp>
      <p:sp>
        <p:nvSpPr>
          <p:cNvPr id="59" name="Rectangle 80">
            <a:extLst>
              <a:ext uri="{FF2B5EF4-FFF2-40B4-BE49-F238E27FC236}">
                <a16:creationId xmlns:a16="http://schemas.microsoft.com/office/drawing/2014/main" id="{EC85F638-F738-483F-9F49-DC5C3692BB43}"/>
              </a:ext>
            </a:extLst>
          </p:cNvPr>
          <p:cNvSpPr>
            <a:spLocks noChangeArrowheads="1"/>
          </p:cNvSpPr>
          <p:nvPr/>
        </p:nvSpPr>
        <p:spPr bwMode="auto">
          <a:xfrm>
            <a:off x="7463756" y="5773098"/>
            <a:ext cx="2640013" cy="4508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60" name="Rectangle 81">
            <a:extLst>
              <a:ext uri="{FF2B5EF4-FFF2-40B4-BE49-F238E27FC236}">
                <a16:creationId xmlns:a16="http://schemas.microsoft.com/office/drawing/2014/main" id="{714C66B3-AB61-408F-893D-4AA938AD12F7}"/>
              </a:ext>
            </a:extLst>
          </p:cNvPr>
          <p:cNvSpPr>
            <a:spLocks noChangeArrowheads="1"/>
          </p:cNvSpPr>
          <p:nvPr/>
        </p:nvSpPr>
        <p:spPr bwMode="auto">
          <a:xfrm>
            <a:off x="7463756" y="5773098"/>
            <a:ext cx="2640013" cy="450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61" name="Rectangle 82">
            <a:extLst>
              <a:ext uri="{FF2B5EF4-FFF2-40B4-BE49-F238E27FC236}">
                <a16:creationId xmlns:a16="http://schemas.microsoft.com/office/drawing/2014/main" id="{0AB47889-88FB-4769-924C-D4EC1287C07E}"/>
              </a:ext>
            </a:extLst>
          </p:cNvPr>
          <p:cNvSpPr>
            <a:spLocks noChangeArrowheads="1"/>
          </p:cNvSpPr>
          <p:nvPr/>
        </p:nvSpPr>
        <p:spPr bwMode="auto">
          <a:xfrm>
            <a:off x="7879681" y="5849298"/>
            <a:ext cx="18674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200" b="1">
                <a:solidFill>
                  <a:srgbClr val="000000"/>
                </a:solidFill>
                <a:latin typeface="Arial" panose="020B0604020202020204" pitchFamily="34" charset="0"/>
              </a:rPr>
              <a:t>SIMD Pipeline</a:t>
            </a:r>
            <a:endParaRPr lang="en-US" altLang="zh-CN" sz="1800">
              <a:solidFill>
                <a:srgbClr val="000000"/>
              </a:solidFill>
              <a:latin typeface="Arial" panose="020B0604020202020204" pitchFamily="34" charset="0"/>
            </a:endParaRPr>
          </a:p>
        </p:txBody>
      </p:sp>
      <p:sp>
        <p:nvSpPr>
          <p:cNvPr id="62" name="文本框 61">
            <a:extLst>
              <a:ext uri="{FF2B5EF4-FFF2-40B4-BE49-F238E27FC236}">
                <a16:creationId xmlns:a16="http://schemas.microsoft.com/office/drawing/2014/main" id="{78635A9E-75FE-4CFE-95E2-741FD3041268}"/>
              </a:ext>
            </a:extLst>
          </p:cNvPr>
          <p:cNvSpPr txBox="1"/>
          <p:nvPr/>
        </p:nvSpPr>
        <p:spPr>
          <a:xfrm>
            <a:off x="2371055" y="6257285"/>
            <a:ext cx="5713136" cy="369332"/>
          </a:xfrm>
          <a:prstGeom prst="rect">
            <a:avLst/>
          </a:prstGeom>
          <a:noFill/>
        </p:spPr>
        <p:txBody>
          <a:bodyPr wrap="square" rtlCol="0">
            <a:spAutoFit/>
          </a:bodyPr>
          <a:lstStyle/>
          <a:p>
            <a:r>
              <a:rPr lang="en-US" altLang="zh-CN" dirty="0"/>
              <a:t>Source: GPGPU-Sim Tutorial</a:t>
            </a:r>
            <a:endParaRPr lang="zh-CN" altLang="en-US" dirty="0"/>
          </a:p>
        </p:txBody>
      </p:sp>
      <p:sp>
        <p:nvSpPr>
          <p:cNvPr id="4" name="灯片编号占位符 3">
            <a:extLst>
              <a:ext uri="{FF2B5EF4-FFF2-40B4-BE49-F238E27FC236}">
                <a16:creationId xmlns:a16="http://schemas.microsoft.com/office/drawing/2014/main" id="{5BEB0C72-5253-47C8-82F9-77ED0BBA9E93}"/>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72</a:t>
            </a:fld>
            <a:endParaRPr lang="zh-CN" altLang="en-US"/>
          </a:p>
        </p:txBody>
      </p:sp>
    </p:spTree>
    <p:extLst>
      <p:ext uri="{BB962C8B-B14F-4D97-AF65-F5344CB8AC3E}">
        <p14:creationId xmlns:p14="http://schemas.microsoft.com/office/powerpoint/2010/main" val="35545300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C5F59F-58FE-98D2-E6AC-0C0A6CF8599B}"/>
              </a:ext>
            </a:extLst>
          </p:cNvPr>
          <p:cNvSpPr>
            <a:spLocks noGrp="1"/>
          </p:cNvSpPr>
          <p:nvPr>
            <p:ph type="title" idx="4294967295"/>
          </p:nvPr>
        </p:nvSpPr>
        <p:spPr>
          <a:xfrm>
            <a:off x="1091827" y="351714"/>
            <a:ext cx="8115299" cy="840656"/>
          </a:xfrm>
        </p:spPr>
        <p:txBody>
          <a:bodyPr>
            <a:normAutofit/>
          </a:bodyPr>
          <a:lstStyle/>
          <a:p>
            <a:r>
              <a:rPr lang="zh-CN" altLang="en-US" sz="4000" dirty="0"/>
              <a:t>通过细粒度多线程并行掩盖延迟</a:t>
            </a:r>
          </a:p>
        </p:txBody>
      </p:sp>
      <p:sp>
        <p:nvSpPr>
          <p:cNvPr id="3" name="内容占位符 2">
            <a:extLst>
              <a:ext uri="{FF2B5EF4-FFF2-40B4-BE49-F238E27FC236}">
                <a16:creationId xmlns:a16="http://schemas.microsoft.com/office/drawing/2014/main" id="{CCBCBA32-0211-A291-A927-33BB16F3757D}"/>
              </a:ext>
            </a:extLst>
          </p:cNvPr>
          <p:cNvSpPr>
            <a:spLocks noGrp="1"/>
          </p:cNvSpPr>
          <p:nvPr>
            <p:ph idx="4294967295"/>
          </p:nvPr>
        </p:nvSpPr>
        <p:spPr>
          <a:xfrm>
            <a:off x="1333501" y="2924177"/>
            <a:ext cx="3363538" cy="803677"/>
          </a:xfrm>
        </p:spPr>
        <p:txBody>
          <a:bodyPr>
            <a:normAutofit/>
          </a:bodyPr>
          <a:lstStyle/>
          <a:p>
            <a:r>
              <a:rPr lang="zh-CN" altLang="en-US" sz="2800" dirty="0"/>
              <a:t>细粒度多线程执行</a:t>
            </a:r>
          </a:p>
        </p:txBody>
      </p:sp>
      <p:sp>
        <p:nvSpPr>
          <p:cNvPr id="4" name="灯片编号占位符 3">
            <a:extLst>
              <a:ext uri="{FF2B5EF4-FFF2-40B4-BE49-F238E27FC236}">
                <a16:creationId xmlns:a16="http://schemas.microsoft.com/office/drawing/2014/main" id="{BA7DB18D-176C-1198-7C0B-776990114120}"/>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73</a:t>
            </a:fld>
            <a:endParaRPr lang="zh-CN" altLang="en-US"/>
          </a:p>
        </p:txBody>
      </p:sp>
      <p:grpSp>
        <p:nvGrpSpPr>
          <p:cNvPr id="5" name="Group 4">
            <a:extLst>
              <a:ext uri="{FF2B5EF4-FFF2-40B4-BE49-F238E27FC236}">
                <a16:creationId xmlns:a16="http://schemas.microsoft.com/office/drawing/2014/main" id="{B7AD232F-364F-7863-E9B1-7A96D7E320C6}"/>
              </a:ext>
            </a:extLst>
          </p:cNvPr>
          <p:cNvGrpSpPr>
            <a:grpSpLocks/>
          </p:cNvGrpSpPr>
          <p:nvPr/>
        </p:nvGrpSpPr>
        <p:grpSpPr bwMode="auto">
          <a:xfrm>
            <a:off x="4985964" y="1467254"/>
            <a:ext cx="3870325" cy="4456112"/>
            <a:chOff x="2976" y="950"/>
            <a:chExt cx="2438" cy="2807"/>
          </a:xfrm>
        </p:grpSpPr>
        <p:sp>
          <p:nvSpPr>
            <p:cNvPr id="6" name="AutoShape 5">
              <a:extLst>
                <a:ext uri="{FF2B5EF4-FFF2-40B4-BE49-F238E27FC236}">
                  <a16:creationId xmlns:a16="http://schemas.microsoft.com/office/drawing/2014/main" id="{73E5C969-C392-553D-D68D-B202CD289B47}"/>
                </a:ext>
              </a:extLst>
            </p:cNvPr>
            <p:cNvSpPr>
              <a:spLocks noChangeAspect="1" noChangeArrowheads="1" noTextEdit="1"/>
            </p:cNvSpPr>
            <p:nvPr/>
          </p:nvSpPr>
          <p:spPr bwMode="auto">
            <a:xfrm>
              <a:off x="2976" y="960"/>
              <a:ext cx="2406"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 name="Rectangle 6">
              <a:extLst>
                <a:ext uri="{FF2B5EF4-FFF2-40B4-BE49-F238E27FC236}">
                  <a16:creationId xmlns:a16="http://schemas.microsoft.com/office/drawing/2014/main" id="{B821381B-5792-F74D-AFCF-7AFC8EA8D923}"/>
                </a:ext>
              </a:extLst>
            </p:cNvPr>
            <p:cNvSpPr>
              <a:spLocks noChangeArrowheads="1"/>
            </p:cNvSpPr>
            <p:nvPr/>
          </p:nvSpPr>
          <p:spPr bwMode="auto">
            <a:xfrm>
              <a:off x="3079" y="1735"/>
              <a:ext cx="1125" cy="194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8" name="Rectangle 7">
              <a:extLst>
                <a:ext uri="{FF2B5EF4-FFF2-40B4-BE49-F238E27FC236}">
                  <a16:creationId xmlns:a16="http://schemas.microsoft.com/office/drawing/2014/main" id="{251573F5-FA01-F86D-7C38-8E3E153A0AA0}"/>
                </a:ext>
              </a:extLst>
            </p:cNvPr>
            <p:cNvSpPr>
              <a:spLocks noChangeArrowheads="1"/>
            </p:cNvSpPr>
            <p:nvPr/>
          </p:nvSpPr>
          <p:spPr bwMode="auto">
            <a:xfrm>
              <a:off x="3079" y="1735"/>
              <a:ext cx="1125" cy="194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 name="Rectangle 8">
              <a:extLst>
                <a:ext uri="{FF2B5EF4-FFF2-40B4-BE49-F238E27FC236}">
                  <a16:creationId xmlns:a16="http://schemas.microsoft.com/office/drawing/2014/main" id="{B39EE794-AD70-AA97-D7FC-C1CFA1C81A09}"/>
                </a:ext>
              </a:extLst>
            </p:cNvPr>
            <p:cNvSpPr>
              <a:spLocks noChangeArrowheads="1"/>
            </p:cNvSpPr>
            <p:nvPr/>
          </p:nvSpPr>
          <p:spPr bwMode="auto">
            <a:xfrm>
              <a:off x="3166" y="203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0" name="Rectangle 9">
              <a:extLst>
                <a:ext uri="{FF2B5EF4-FFF2-40B4-BE49-F238E27FC236}">
                  <a16:creationId xmlns:a16="http://schemas.microsoft.com/office/drawing/2014/main" id="{498BC6FC-0DD4-EC78-7586-1BA15F6A76F9}"/>
                </a:ext>
              </a:extLst>
            </p:cNvPr>
            <p:cNvSpPr>
              <a:spLocks noChangeArrowheads="1"/>
            </p:cNvSpPr>
            <p:nvPr/>
          </p:nvSpPr>
          <p:spPr bwMode="auto">
            <a:xfrm>
              <a:off x="3166" y="203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1" name="Rectangle 10">
              <a:extLst>
                <a:ext uri="{FF2B5EF4-FFF2-40B4-BE49-F238E27FC236}">
                  <a16:creationId xmlns:a16="http://schemas.microsoft.com/office/drawing/2014/main" id="{A3E4D8BE-AE49-00B0-66AE-065798C1330F}"/>
                </a:ext>
              </a:extLst>
            </p:cNvPr>
            <p:cNvSpPr>
              <a:spLocks noChangeArrowheads="1"/>
            </p:cNvSpPr>
            <p:nvPr/>
          </p:nvSpPr>
          <p:spPr bwMode="auto">
            <a:xfrm>
              <a:off x="3444" y="2035"/>
              <a:ext cx="41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dirty="0">
                  <a:solidFill>
                    <a:srgbClr val="000000"/>
                  </a:solidFill>
                  <a:latin typeface="Arial" panose="020B0604020202020204" pitchFamily="34" charset="0"/>
                </a:rPr>
                <a:t>Decode</a:t>
              </a:r>
              <a:endParaRPr kumimoji="0" lang="en-US" altLang="zh-CN" sz="1800" dirty="0">
                <a:solidFill>
                  <a:srgbClr val="000000"/>
                </a:solidFill>
                <a:latin typeface="Arial" panose="020B0604020202020204" pitchFamily="34" charset="0"/>
              </a:endParaRPr>
            </a:p>
          </p:txBody>
        </p:sp>
        <p:sp>
          <p:nvSpPr>
            <p:cNvPr id="12" name="Rectangle 11">
              <a:extLst>
                <a:ext uri="{FF2B5EF4-FFF2-40B4-BE49-F238E27FC236}">
                  <a16:creationId xmlns:a16="http://schemas.microsoft.com/office/drawing/2014/main" id="{F2BDAAA7-539F-1367-F318-5EA8BD10BA35}"/>
                </a:ext>
              </a:extLst>
            </p:cNvPr>
            <p:cNvSpPr>
              <a:spLocks noChangeArrowheads="1"/>
            </p:cNvSpPr>
            <p:nvPr/>
          </p:nvSpPr>
          <p:spPr bwMode="auto">
            <a:xfrm>
              <a:off x="3166"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3" name="Rectangle 12">
              <a:extLst>
                <a:ext uri="{FF2B5EF4-FFF2-40B4-BE49-F238E27FC236}">
                  <a16:creationId xmlns:a16="http://schemas.microsoft.com/office/drawing/2014/main" id="{D2127E7A-D575-F7FA-3D4B-C327A6ACA8DF}"/>
                </a:ext>
              </a:extLst>
            </p:cNvPr>
            <p:cNvSpPr>
              <a:spLocks noChangeArrowheads="1"/>
            </p:cNvSpPr>
            <p:nvPr/>
          </p:nvSpPr>
          <p:spPr bwMode="auto">
            <a:xfrm>
              <a:off x="3166"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4" name="Rectangle 13">
              <a:extLst>
                <a:ext uri="{FF2B5EF4-FFF2-40B4-BE49-F238E27FC236}">
                  <a16:creationId xmlns:a16="http://schemas.microsoft.com/office/drawing/2014/main" id="{7D0BFE50-0530-A35F-B9FC-907C27733087}"/>
                </a:ext>
              </a:extLst>
            </p:cNvPr>
            <p:cNvSpPr>
              <a:spLocks noChangeArrowheads="1"/>
            </p:cNvSpPr>
            <p:nvPr/>
          </p:nvSpPr>
          <p:spPr bwMode="auto">
            <a:xfrm rot="5400000">
              <a:off x="3215"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R</a:t>
              </a:r>
              <a:endParaRPr kumimoji="0" lang="en-US" altLang="zh-CN" sz="1800">
                <a:solidFill>
                  <a:srgbClr val="000000"/>
                </a:solidFill>
                <a:latin typeface="Arial" panose="020B0604020202020204" pitchFamily="34" charset="0"/>
              </a:endParaRPr>
            </a:p>
          </p:txBody>
        </p:sp>
        <p:sp>
          <p:nvSpPr>
            <p:cNvPr id="15" name="Rectangle 14">
              <a:extLst>
                <a:ext uri="{FF2B5EF4-FFF2-40B4-BE49-F238E27FC236}">
                  <a16:creationId xmlns:a16="http://schemas.microsoft.com/office/drawing/2014/main" id="{80033AA2-6178-AE67-A04E-4EFE244264DA}"/>
                </a:ext>
              </a:extLst>
            </p:cNvPr>
            <p:cNvSpPr>
              <a:spLocks noChangeArrowheads="1"/>
            </p:cNvSpPr>
            <p:nvPr/>
          </p:nvSpPr>
          <p:spPr bwMode="auto">
            <a:xfrm rot="5400000">
              <a:off x="3222"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F</a:t>
              </a:r>
              <a:endParaRPr kumimoji="0" lang="en-US" altLang="zh-CN" sz="1800">
                <a:solidFill>
                  <a:srgbClr val="000000"/>
                </a:solidFill>
                <a:latin typeface="Arial" panose="020B0604020202020204" pitchFamily="34" charset="0"/>
              </a:endParaRPr>
            </a:p>
          </p:txBody>
        </p:sp>
        <p:sp>
          <p:nvSpPr>
            <p:cNvPr id="16" name="Rectangle 15">
              <a:extLst>
                <a:ext uri="{FF2B5EF4-FFF2-40B4-BE49-F238E27FC236}">
                  <a16:creationId xmlns:a16="http://schemas.microsoft.com/office/drawing/2014/main" id="{29DA4165-D70C-5172-FBDA-87ED924DEE52}"/>
                </a:ext>
              </a:extLst>
            </p:cNvPr>
            <p:cNvSpPr>
              <a:spLocks noChangeArrowheads="1"/>
            </p:cNvSpPr>
            <p:nvPr/>
          </p:nvSpPr>
          <p:spPr bwMode="auto">
            <a:xfrm>
              <a:off x="3944"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7" name="Rectangle 16">
              <a:extLst>
                <a:ext uri="{FF2B5EF4-FFF2-40B4-BE49-F238E27FC236}">
                  <a16:creationId xmlns:a16="http://schemas.microsoft.com/office/drawing/2014/main" id="{14BA1FE1-43DC-971E-9473-B58384C9DB2E}"/>
                </a:ext>
              </a:extLst>
            </p:cNvPr>
            <p:cNvSpPr>
              <a:spLocks noChangeArrowheads="1"/>
            </p:cNvSpPr>
            <p:nvPr/>
          </p:nvSpPr>
          <p:spPr bwMode="auto">
            <a:xfrm>
              <a:off x="3944"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8" name="Rectangle 17">
              <a:extLst>
                <a:ext uri="{FF2B5EF4-FFF2-40B4-BE49-F238E27FC236}">
                  <a16:creationId xmlns:a16="http://schemas.microsoft.com/office/drawing/2014/main" id="{2332C1B6-A136-EFFE-9D07-DCB24651D92F}"/>
                </a:ext>
              </a:extLst>
            </p:cNvPr>
            <p:cNvSpPr>
              <a:spLocks noChangeArrowheads="1"/>
            </p:cNvSpPr>
            <p:nvPr/>
          </p:nvSpPr>
          <p:spPr bwMode="auto">
            <a:xfrm rot="5400000">
              <a:off x="3997" y="2280"/>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R</a:t>
              </a:r>
              <a:endParaRPr kumimoji="0" lang="en-US" altLang="zh-CN" sz="1800">
                <a:solidFill>
                  <a:srgbClr val="000000"/>
                </a:solidFill>
                <a:latin typeface="Arial" panose="020B0604020202020204" pitchFamily="34" charset="0"/>
              </a:endParaRPr>
            </a:p>
          </p:txBody>
        </p:sp>
        <p:sp>
          <p:nvSpPr>
            <p:cNvPr id="19" name="Rectangle 18">
              <a:extLst>
                <a:ext uri="{FF2B5EF4-FFF2-40B4-BE49-F238E27FC236}">
                  <a16:creationId xmlns:a16="http://schemas.microsoft.com/office/drawing/2014/main" id="{118EE642-8ADF-3584-BA48-27EC0C834D4C}"/>
                </a:ext>
              </a:extLst>
            </p:cNvPr>
            <p:cNvSpPr>
              <a:spLocks noChangeArrowheads="1"/>
            </p:cNvSpPr>
            <p:nvPr/>
          </p:nvSpPr>
          <p:spPr bwMode="auto">
            <a:xfrm rot="5400000">
              <a:off x="4004" y="2343"/>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F</a:t>
              </a:r>
              <a:endParaRPr kumimoji="0" lang="en-US" altLang="zh-CN" sz="1800">
                <a:solidFill>
                  <a:srgbClr val="000000"/>
                </a:solidFill>
                <a:latin typeface="Arial" panose="020B0604020202020204" pitchFamily="34" charset="0"/>
              </a:endParaRPr>
            </a:p>
          </p:txBody>
        </p:sp>
        <p:sp>
          <p:nvSpPr>
            <p:cNvPr id="20" name="Rectangle 19">
              <a:extLst>
                <a:ext uri="{FF2B5EF4-FFF2-40B4-BE49-F238E27FC236}">
                  <a16:creationId xmlns:a16="http://schemas.microsoft.com/office/drawing/2014/main" id="{55758CEB-1C6E-0683-FF0D-D13F8F2943B4}"/>
                </a:ext>
              </a:extLst>
            </p:cNvPr>
            <p:cNvSpPr>
              <a:spLocks noChangeArrowheads="1"/>
            </p:cNvSpPr>
            <p:nvPr/>
          </p:nvSpPr>
          <p:spPr bwMode="auto">
            <a:xfrm>
              <a:off x="3425"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1" name="Rectangle 20">
              <a:extLst>
                <a:ext uri="{FF2B5EF4-FFF2-40B4-BE49-F238E27FC236}">
                  <a16:creationId xmlns:a16="http://schemas.microsoft.com/office/drawing/2014/main" id="{3CC078B8-03B5-5441-7C77-FC9756583730}"/>
                </a:ext>
              </a:extLst>
            </p:cNvPr>
            <p:cNvSpPr>
              <a:spLocks noChangeArrowheads="1"/>
            </p:cNvSpPr>
            <p:nvPr/>
          </p:nvSpPr>
          <p:spPr bwMode="auto">
            <a:xfrm>
              <a:off x="3425"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2" name="Rectangle 21">
              <a:extLst>
                <a:ext uri="{FF2B5EF4-FFF2-40B4-BE49-F238E27FC236}">
                  <a16:creationId xmlns:a16="http://schemas.microsoft.com/office/drawing/2014/main" id="{8D33740A-14D1-D349-783D-A0BDDFC0AB81}"/>
                </a:ext>
              </a:extLst>
            </p:cNvPr>
            <p:cNvSpPr>
              <a:spLocks noChangeArrowheads="1"/>
            </p:cNvSpPr>
            <p:nvPr/>
          </p:nvSpPr>
          <p:spPr bwMode="auto">
            <a:xfrm rot="5400000">
              <a:off x="3481"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R</a:t>
              </a:r>
              <a:endParaRPr kumimoji="0" lang="en-US" altLang="zh-CN" sz="1800">
                <a:solidFill>
                  <a:srgbClr val="000000"/>
                </a:solidFill>
                <a:latin typeface="Arial" panose="020B0604020202020204" pitchFamily="34" charset="0"/>
              </a:endParaRPr>
            </a:p>
          </p:txBody>
        </p:sp>
        <p:sp>
          <p:nvSpPr>
            <p:cNvPr id="23" name="Rectangle 22">
              <a:extLst>
                <a:ext uri="{FF2B5EF4-FFF2-40B4-BE49-F238E27FC236}">
                  <a16:creationId xmlns:a16="http://schemas.microsoft.com/office/drawing/2014/main" id="{5C498DCE-4500-4966-83F7-B4A18DE79726}"/>
                </a:ext>
              </a:extLst>
            </p:cNvPr>
            <p:cNvSpPr>
              <a:spLocks noChangeArrowheads="1"/>
            </p:cNvSpPr>
            <p:nvPr/>
          </p:nvSpPr>
          <p:spPr bwMode="auto">
            <a:xfrm rot="5400000">
              <a:off x="3488"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F</a:t>
              </a:r>
              <a:endParaRPr kumimoji="0" lang="en-US" altLang="zh-CN" sz="1800">
                <a:solidFill>
                  <a:srgbClr val="000000"/>
                </a:solidFill>
                <a:latin typeface="Arial" panose="020B0604020202020204" pitchFamily="34" charset="0"/>
              </a:endParaRPr>
            </a:p>
          </p:txBody>
        </p:sp>
        <p:sp>
          <p:nvSpPr>
            <p:cNvPr id="24" name="Line 23">
              <a:extLst>
                <a:ext uri="{FF2B5EF4-FFF2-40B4-BE49-F238E27FC236}">
                  <a16:creationId xmlns:a16="http://schemas.microsoft.com/office/drawing/2014/main" id="{14CD3EA5-83F4-14EC-080E-9E9AD43B6533}"/>
                </a:ext>
              </a:extLst>
            </p:cNvPr>
            <p:cNvSpPr>
              <a:spLocks noChangeShapeType="1"/>
            </p:cNvSpPr>
            <p:nvPr/>
          </p:nvSpPr>
          <p:spPr bwMode="auto">
            <a:xfrm>
              <a:off x="3641" y="1951"/>
              <a:ext cx="1" cy="33"/>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25" name="Freeform 24">
              <a:extLst>
                <a:ext uri="{FF2B5EF4-FFF2-40B4-BE49-F238E27FC236}">
                  <a16:creationId xmlns:a16="http://schemas.microsoft.com/office/drawing/2014/main" id="{F86E7092-791B-AA52-0AA1-66A382D145DB}"/>
                </a:ext>
              </a:extLst>
            </p:cNvPr>
            <p:cNvSpPr>
              <a:spLocks/>
            </p:cNvSpPr>
            <p:nvPr/>
          </p:nvSpPr>
          <p:spPr bwMode="auto">
            <a:xfrm>
              <a:off x="3606" y="1967"/>
              <a:ext cx="71" cy="7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26" name="Rectangle 25">
              <a:extLst>
                <a:ext uri="{FF2B5EF4-FFF2-40B4-BE49-F238E27FC236}">
                  <a16:creationId xmlns:a16="http://schemas.microsoft.com/office/drawing/2014/main" id="{BA271A64-9558-1BEA-A82F-416E512D6EA2}"/>
                </a:ext>
              </a:extLst>
            </p:cNvPr>
            <p:cNvSpPr>
              <a:spLocks noChangeArrowheads="1"/>
            </p:cNvSpPr>
            <p:nvPr/>
          </p:nvSpPr>
          <p:spPr bwMode="auto">
            <a:xfrm>
              <a:off x="3166"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7" name="Rectangle 26">
              <a:extLst>
                <a:ext uri="{FF2B5EF4-FFF2-40B4-BE49-F238E27FC236}">
                  <a16:creationId xmlns:a16="http://schemas.microsoft.com/office/drawing/2014/main" id="{F012B6A9-62F0-ED86-18CF-2D1A651D385C}"/>
                </a:ext>
              </a:extLst>
            </p:cNvPr>
            <p:cNvSpPr>
              <a:spLocks noChangeArrowheads="1"/>
            </p:cNvSpPr>
            <p:nvPr/>
          </p:nvSpPr>
          <p:spPr bwMode="auto">
            <a:xfrm>
              <a:off x="3166"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8" name="Rectangle 27">
              <a:extLst>
                <a:ext uri="{FF2B5EF4-FFF2-40B4-BE49-F238E27FC236}">
                  <a16:creationId xmlns:a16="http://schemas.microsoft.com/office/drawing/2014/main" id="{8A0AB1F7-74B7-4847-F279-36629A4AA07C}"/>
                </a:ext>
              </a:extLst>
            </p:cNvPr>
            <p:cNvSpPr>
              <a:spLocks noChangeArrowheads="1"/>
            </p:cNvSpPr>
            <p:nvPr/>
          </p:nvSpPr>
          <p:spPr bwMode="auto">
            <a:xfrm rot="5400000">
              <a:off x="3219"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A</a:t>
              </a:r>
              <a:endParaRPr kumimoji="0" lang="en-US" altLang="zh-CN" sz="1800">
                <a:solidFill>
                  <a:srgbClr val="000000"/>
                </a:solidFill>
                <a:latin typeface="Arial" panose="020B0604020202020204" pitchFamily="34" charset="0"/>
              </a:endParaRPr>
            </a:p>
          </p:txBody>
        </p:sp>
        <p:sp>
          <p:nvSpPr>
            <p:cNvPr id="29" name="Rectangle 28">
              <a:extLst>
                <a:ext uri="{FF2B5EF4-FFF2-40B4-BE49-F238E27FC236}">
                  <a16:creationId xmlns:a16="http://schemas.microsoft.com/office/drawing/2014/main" id="{C76BEFDD-A98C-039F-98C5-2C62D5E20DFE}"/>
                </a:ext>
              </a:extLst>
            </p:cNvPr>
            <p:cNvSpPr>
              <a:spLocks noChangeArrowheads="1"/>
            </p:cNvSpPr>
            <p:nvPr/>
          </p:nvSpPr>
          <p:spPr bwMode="auto">
            <a:xfrm rot="5400000">
              <a:off x="3225"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L</a:t>
              </a:r>
              <a:endParaRPr kumimoji="0" lang="en-US" altLang="zh-CN" sz="1800">
                <a:solidFill>
                  <a:srgbClr val="000000"/>
                </a:solidFill>
                <a:latin typeface="Arial" panose="020B0604020202020204" pitchFamily="34" charset="0"/>
              </a:endParaRPr>
            </a:p>
          </p:txBody>
        </p:sp>
        <p:sp>
          <p:nvSpPr>
            <p:cNvPr id="30" name="Rectangle 29">
              <a:extLst>
                <a:ext uri="{FF2B5EF4-FFF2-40B4-BE49-F238E27FC236}">
                  <a16:creationId xmlns:a16="http://schemas.microsoft.com/office/drawing/2014/main" id="{3D2665F1-0866-F5C5-2836-71355BDC7D89}"/>
                </a:ext>
              </a:extLst>
            </p:cNvPr>
            <p:cNvSpPr>
              <a:spLocks noChangeArrowheads="1"/>
            </p:cNvSpPr>
            <p:nvPr/>
          </p:nvSpPr>
          <p:spPr bwMode="auto">
            <a:xfrm rot="5400000">
              <a:off x="3215"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U</a:t>
              </a:r>
              <a:endParaRPr kumimoji="0" lang="en-US" altLang="zh-CN" sz="1800">
                <a:solidFill>
                  <a:srgbClr val="000000"/>
                </a:solidFill>
                <a:latin typeface="Arial" panose="020B0604020202020204" pitchFamily="34" charset="0"/>
              </a:endParaRPr>
            </a:p>
          </p:txBody>
        </p:sp>
        <p:sp>
          <p:nvSpPr>
            <p:cNvPr id="31" name="Rectangle 30">
              <a:extLst>
                <a:ext uri="{FF2B5EF4-FFF2-40B4-BE49-F238E27FC236}">
                  <a16:creationId xmlns:a16="http://schemas.microsoft.com/office/drawing/2014/main" id="{1FA46A48-7469-63D7-5210-49E85955CC54}"/>
                </a:ext>
              </a:extLst>
            </p:cNvPr>
            <p:cNvSpPr>
              <a:spLocks noChangeArrowheads="1"/>
            </p:cNvSpPr>
            <p:nvPr/>
          </p:nvSpPr>
          <p:spPr bwMode="auto">
            <a:xfrm>
              <a:off x="3425"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2" name="Rectangle 31">
              <a:extLst>
                <a:ext uri="{FF2B5EF4-FFF2-40B4-BE49-F238E27FC236}">
                  <a16:creationId xmlns:a16="http://schemas.microsoft.com/office/drawing/2014/main" id="{17776A88-DA0E-29B5-672A-9C6D73290E7D}"/>
                </a:ext>
              </a:extLst>
            </p:cNvPr>
            <p:cNvSpPr>
              <a:spLocks noChangeArrowheads="1"/>
            </p:cNvSpPr>
            <p:nvPr/>
          </p:nvSpPr>
          <p:spPr bwMode="auto">
            <a:xfrm>
              <a:off x="3425"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3" name="Rectangle 32">
              <a:extLst>
                <a:ext uri="{FF2B5EF4-FFF2-40B4-BE49-F238E27FC236}">
                  <a16:creationId xmlns:a16="http://schemas.microsoft.com/office/drawing/2014/main" id="{C2161C17-7FF4-6A72-942F-46CBEAC1D7E2}"/>
                </a:ext>
              </a:extLst>
            </p:cNvPr>
            <p:cNvSpPr>
              <a:spLocks noChangeArrowheads="1"/>
            </p:cNvSpPr>
            <p:nvPr/>
          </p:nvSpPr>
          <p:spPr bwMode="auto">
            <a:xfrm rot="5400000">
              <a:off x="3485"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A</a:t>
              </a:r>
              <a:endParaRPr kumimoji="0" lang="en-US" altLang="zh-CN" sz="1800">
                <a:solidFill>
                  <a:srgbClr val="000000"/>
                </a:solidFill>
                <a:latin typeface="Arial" panose="020B0604020202020204" pitchFamily="34" charset="0"/>
              </a:endParaRPr>
            </a:p>
          </p:txBody>
        </p:sp>
        <p:sp>
          <p:nvSpPr>
            <p:cNvPr id="34" name="Rectangle 33">
              <a:extLst>
                <a:ext uri="{FF2B5EF4-FFF2-40B4-BE49-F238E27FC236}">
                  <a16:creationId xmlns:a16="http://schemas.microsoft.com/office/drawing/2014/main" id="{044F1B51-FBC7-FE99-AB72-E5CDCF2B16D0}"/>
                </a:ext>
              </a:extLst>
            </p:cNvPr>
            <p:cNvSpPr>
              <a:spLocks noChangeArrowheads="1"/>
            </p:cNvSpPr>
            <p:nvPr/>
          </p:nvSpPr>
          <p:spPr bwMode="auto">
            <a:xfrm rot="5400000">
              <a:off x="3491"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L</a:t>
              </a:r>
              <a:endParaRPr kumimoji="0" lang="en-US" altLang="zh-CN" sz="1800">
                <a:solidFill>
                  <a:srgbClr val="000000"/>
                </a:solidFill>
                <a:latin typeface="Arial" panose="020B0604020202020204" pitchFamily="34" charset="0"/>
              </a:endParaRPr>
            </a:p>
          </p:txBody>
        </p:sp>
        <p:sp>
          <p:nvSpPr>
            <p:cNvPr id="35" name="Rectangle 34">
              <a:extLst>
                <a:ext uri="{FF2B5EF4-FFF2-40B4-BE49-F238E27FC236}">
                  <a16:creationId xmlns:a16="http://schemas.microsoft.com/office/drawing/2014/main" id="{9654F2CC-F23F-25B3-2F4F-17243DD6776F}"/>
                </a:ext>
              </a:extLst>
            </p:cNvPr>
            <p:cNvSpPr>
              <a:spLocks noChangeArrowheads="1"/>
            </p:cNvSpPr>
            <p:nvPr/>
          </p:nvSpPr>
          <p:spPr bwMode="auto">
            <a:xfrm rot="5400000">
              <a:off x="3481"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U</a:t>
              </a:r>
              <a:endParaRPr kumimoji="0" lang="en-US" altLang="zh-CN" sz="1800">
                <a:solidFill>
                  <a:srgbClr val="000000"/>
                </a:solidFill>
                <a:latin typeface="Arial" panose="020B0604020202020204" pitchFamily="34" charset="0"/>
              </a:endParaRPr>
            </a:p>
          </p:txBody>
        </p:sp>
        <p:sp>
          <p:nvSpPr>
            <p:cNvPr id="36" name="Rectangle 35">
              <a:extLst>
                <a:ext uri="{FF2B5EF4-FFF2-40B4-BE49-F238E27FC236}">
                  <a16:creationId xmlns:a16="http://schemas.microsoft.com/office/drawing/2014/main" id="{3242C290-381F-657D-5301-D3DAA919407C}"/>
                </a:ext>
              </a:extLst>
            </p:cNvPr>
            <p:cNvSpPr>
              <a:spLocks noChangeArrowheads="1"/>
            </p:cNvSpPr>
            <p:nvPr/>
          </p:nvSpPr>
          <p:spPr bwMode="auto">
            <a:xfrm>
              <a:off x="3944"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7" name="Rectangle 36">
              <a:extLst>
                <a:ext uri="{FF2B5EF4-FFF2-40B4-BE49-F238E27FC236}">
                  <a16:creationId xmlns:a16="http://schemas.microsoft.com/office/drawing/2014/main" id="{F7051DFE-EA46-5022-D9AC-C2366B263D8D}"/>
                </a:ext>
              </a:extLst>
            </p:cNvPr>
            <p:cNvSpPr>
              <a:spLocks noChangeArrowheads="1"/>
            </p:cNvSpPr>
            <p:nvPr/>
          </p:nvSpPr>
          <p:spPr bwMode="auto">
            <a:xfrm>
              <a:off x="3944"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8" name="Rectangle 37">
              <a:extLst>
                <a:ext uri="{FF2B5EF4-FFF2-40B4-BE49-F238E27FC236}">
                  <a16:creationId xmlns:a16="http://schemas.microsoft.com/office/drawing/2014/main" id="{6EF9EAC8-C7FE-B63F-DBB4-0EC0C6D36591}"/>
                </a:ext>
              </a:extLst>
            </p:cNvPr>
            <p:cNvSpPr>
              <a:spLocks noChangeArrowheads="1"/>
            </p:cNvSpPr>
            <p:nvPr/>
          </p:nvSpPr>
          <p:spPr bwMode="auto">
            <a:xfrm rot="5400000">
              <a:off x="4001"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A</a:t>
              </a:r>
              <a:endParaRPr kumimoji="0" lang="en-US" altLang="zh-CN" sz="1800">
                <a:solidFill>
                  <a:srgbClr val="000000"/>
                </a:solidFill>
                <a:latin typeface="Arial" panose="020B0604020202020204" pitchFamily="34" charset="0"/>
              </a:endParaRPr>
            </a:p>
          </p:txBody>
        </p:sp>
        <p:sp>
          <p:nvSpPr>
            <p:cNvPr id="39" name="Rectangle 38">
              <a:extLst>
                <a:ext uri="{FF2B5EF4-FFF2-40B4-BE49-F238E27FC236}">
                  <a16:creationId xmlns:a16="http://schemas.microsoft.com/office/drawing/2014/main" id="{4A58C3E0-6B4D-5043-4CAB-8A59FB2ED6EB}"/>
                </a:ext>
              </a:extLst>
            </p:cNvPr>
            <p:cNvSpPr>
              <a:spLocks noChangeArrowheads="1"/>
            </p:cNvSpPr>
            <p:nvPr/>
          </p:nvSpPr>
          <p:spPr bwMode="auto">
            <a:xfrm rot="5400000">
              <a:off x="4007"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L</a:t>
              </a:r>
              <a:endParaRPr kumimoji="0" lang="en-US" altLang="zh-CN" sz="1800">
                <a:solidFill>
                  <a:srgbClr val="000000"/>
                </a:solidFill>
                <a:latin typeface="Arial" panose="020B0604020202020204" pitchFamily="34" charset="0"/>
              </a:endParaRPr>
            </a:p>
          </p:txBody>
        </p:sp>
        <p:sp>
          <p:nvSpPr>
            <p:cNvPr id="40" name="Rectangle 39">
              <a:extLst>
                <a:ext uri="{FF2B5EF4-FFF2-40B4-BE49-F238E27FC236}">
                  <a16:creationId xmlns:a16="http://schemas.microsoft.com/office/drawing/2014/main" id="{091D94FD-5222-6BC8-B221-C327B6FCBAA4}"/>
                </a:ext>
              </a:extLst>
            </p:cNvPr>
            <p:cNvSpPr>
              <a:spLocks noChangeArrowheads="1"/>
            </p:cNvSpPr>
            <p:nvPr/>
          </p:nvSpPr>
          <p:spPr bwMode="auto">
            <a:xfrm rot="5400000">
              <a:off x="3997"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U</a:t>
              </a:r>
              <a:endParaRPr kumimoji="0" lang="en-US" altLang="zh-CN" sz="1800">
                <a:solidFill>
                  <a:srgbClr val="000000"/>
                </a:solidFill>
                <a:latin typeface="Arial" panose="020B0604020202020204" pitchFamily="34" charset="0"/>
              </a:endParaRPr>
            </a:p>
          </p:txBody>
        </p:sp>
        <p:sp>
          <p:nvSpPr>
            <p:cNvPr id="41" name="Line 40">
              <a:extLst>
                <a:ext uri="{FF2B5EF4-FFF2-40B4-BE49-F238E27FC236}">
                  <a16:creationId xmlns:a16="http://schemas.microsoft.com/office/drawing/2014/main" id="{35D6BE6B-28A9-1044-1BB8-1A53DB9B7C3E}"/>
                </a:ext>
              </a:extLst>
            </p:cNvPr>
            <p:cNvSpPr>
              <a:spLocks noChangeShapeType="1"/>
            </p:cNvSpPr>
            <p:nvPr/>
          </p:nvSpPr>
          <p:spPr bwMode="auto">
            <a:xfrm>
              <a:off x="325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2" name="Freeform 41">
              <a:extLst>
                <a:ext uri="{FF2B5EF4-FFF2-40B4-BE49-F238E27FC236}">
                  <a16:creationId xmlns:a16="http://schemas.microsoft.com/office/drawing/2014/main" id="{0A3387C5-C03B-50FD-2824-9832F17D02B2}"/>
                </a:ext>
              </a:extLst>
            </p:cNvPr>
            <p:cNvSpPr>
              <a:spLocks/>
            </p:cNvSpPr>
            <p:nvPr/>
          </p:nvSpPr>
          <p:spPr bwMode="auto">
            <a:xfrm>
              <a:off x="3221"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3" name="Line 42">
              <a:extLst>
                <a:ext uri="{FF2B5EF4-FFF2-40B4-BE49-F238E27FC236}">
                  <a16:creationId xmlns:a16="http://schemas.microsoft.com/office/drawing/2014/main" id="{50CB240F-6455-E00D-3F1B-D8A3F09987B3}"/>
                </a:ext>
              </a:extLst>
            </p:cNvPr>
            <p:cNvSpPr>
              <a:spLocks noChangeShapeType="1"/>
            </p:cNvSpPr>
            <p:nvPr/>
          </p:nvSpPr>
          <p:spPr bwMode="auto">
            <a:xfrm>
              <a:off x="351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4" name="Freeform 43">
              <a:extLst>
                <a:ext uri="{FF2B5EF4-FFF2-40B4-BE49-F238E27FC236}">
                  <a16:creationId xmlns:a16="http://schemas.microsoft.com/office/drawing/2014/main" id="{2818691A-4AD0-2F1E-FD88-703647C841C3}"/>
                </a:ext>
              </a:extLst>
            </p:cNvPr>
            <p:cNvSpPr>
              <a:spLocks/>
            </p:cNvSpPr>
            <p:nvPr/>
          </p:nvSpPr>
          <p:spPr bwMode="auto">
            <a:xfrm>
              <a:off x="3481" y="2539"/>
              <a:ext cx="62" cy="62"/>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5" name="Line 44">
              <a:extLst>
                <a:ext uri="{FF2B5EF4-FFF2-40B4-BE49-F238E27FC236}">
                  <a16:creationId xmlns:a16="http://schemas.microsoft.com/office/drawing/2014/main" id="{A809B44D-D6F1-B256-A6DD-DC9F8B9C3B0D}"/>
                </a:ext>
              </a:extLst>
            </p:cNvPr>
            <p:cNvSpPr>
              <a:spLocks noChangeShapeType="1"/>
            </p:cNvSpPr>
            <p:nvPr/>
          </p:nvSpPr>
          <p:spPr bwMode="auto">
            <a:xfrm>
              <a:off x="4030"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6" name="Freeform 45">
              <a:extLst>
                <a:ext uri="{FF2B5EF4-FFF2-40B4-BE49-F238E27FC236}">
                  <a16:creationId xmlns:a16="http://schemas.microsoft.com/office/drawing/2014/main" id="{8E520FAB-520A-C703-2E18-2C6D5A9474D9}"/>
                </a:ext>
              </a:extLst>
            </p:cNvPr>
            <p:cNvSpPr>
              <a:spLocks/>
            </p:cNvSpPr>
            <p:nvPr/>
          </p:nvSpPr>
          <p:spPr bwMode="auto">
            <a:xfrm>
              <a:off x="3999"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7" name="Line 46">
              <a:extLst>
                <a:ext uri="{FF2B5EF4-FFF2-40B4-BE49-F238E27FC236}">
                  <a16:creationId xmlns:a16="http://schemas.microsoft.com/office/drawing/2014/main" id="{19EBB756-2A75-57FC-C552-C513EE669A76}"/>
                </a:ext>
              </a:extLst>
            </p:cNvPr>
            <p:cNvSpPr>
              <a:spLocks noChangeShapeType="1"/>
            </p:cNvSpPr>
            <p:nvPr/>
          </p:nvSpPr>
          <p:spPr bwMode="auto">
            <a:xfrm>
              <a:off x="325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8" name="Freeform 47">
              <a:extLst>
                <a:ext uri="{FF2B5EF4-FFF2-40B4-BE49-F238E27FC236}">
                  <a16:creationId xmlns:a16="http://schemas.microsoft.com/office/drawing/2014/main" id="{FA1642A1-7711-EE17-E532-185C66C8E03E}"/>
                </a:ext>
              </a:extLst>
            </p:cNvPr>
            <p:cNvSpPr>
              <a:spLocks/>
            </p:cNvSpPr>
            <p:nvPr/>
          </p:nvSpPr>
          <p:spPr bwMode="auto">
            <a:xfrm>
              <a:off x="3221"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9" name="Line 48">
              <a:extLst>
                <a:ext uri="{FF2B5EF4-FFF2-40B4-BE49-F238E27FC236}">
                  <a16:creationId xmlns:a16="http://schemas.microsoft.com/office/drawing/2014/main" id="{809CC0E0-E755-5C79-AC81-478B0A48D5F7}"/>
                </a:ext>
              </a:extLst>
            </p:cNvPr>
            <p:cNvSpPr>
              <a:spLocks noChangeShapeType="1"/>
            </p:cNvSpPr>
            <p:nvPr/>
          </p:nvSpPr>
          <p:spPr bwMode="auto">
            <a:xfrm>
              <a:off x="351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0" name="Freeform 49">
              <a:extLst>
                <a:ext uri="{FF2B5EF4-FFF2-40B4-BE49-F238E27FC236}">
                  <a16:creationId xmlns:a16="http://schemas.microsoft.com/office/drawing/2014/main" id="{601A5FA7-6B99-00D4-34F4-DBAAF12D9D7A}"/>
                </a:ext>
              </a:extLst>
            </p:cNvPr>
            <p:cNvSpPr>
              <a:spLocks/>
            </p:cNvSpPr>
            <p:nvPr/>
          </p:nvSpPr>
          <p:spPr bwMode="auto">
            <a:xfrm>
              <a:off x="3481" y="2192"/>
              <a:ext cx="62" cy="63"/>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1" name="Line 50">
              <a:extLst>
                <a:ext uri="{FF2B5EF4-FFF2-40B4-BE49-F238E27FC236}">
                  <a16:creationId xmlns:a16="http://schemas.microsoft.com/office/drawing/2014/main" id="{17CA12AA-C33C-D78D-7075-DF7E427E58E5}"/>
                </a:ext>
              </a:extLst>
            </p:cNvPr>
            <p:cNvSpPr>
              <a:spLocks noChangeShapeType="1"/>
            </p:cNvSpPr>
            <p:nvPr/>
          </p:nvSpPr>
          <p:spPr bwMode="auto">
            <a:xfrm>
              <a:off x="4030"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2" name="Freeform 51">
              <a:extLst>
                <a:ext uri="{FF2B5EF4-FFF2-40B4-BE49-F238E27FC236}">
                  <a16:creationId xmlns:a16="http://schemas.microsoft.com/office/drawing/2014/main" id="{130ED7FD-039A-5E52-0983-1FF599878E01}"/>
                </a:ext>
              </a:extLst>
            </p:cNvPr>
            <p:cNvSpPr>
              <a:spLocks/>
            </p:cNvSpPr>
            <p:nvPr/>
          </p:nvSpPr>
          <p:spPr bwMode="auto">
            <a:xfrm>
              <a:off x="3999"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3" name="Rectangle 52">
              <a:extLst>
                <a:ext uri="{FF2B5EF4-FFF2-40B4-BE49-F238E27FC236}">
                  <a16:creationId xmlns:a16="http://schemas.microsoft.com/office/drawing/2014/main" id="{B2A18016-8C82-1AB5-5A0B-2E0CBFCCA0F3}"/>
                </a:ext>
              </a:extLst>
            </p:cNvPr>
            <p:cNvSpPr>
              <a:spLocks noChangeArrowheads="1"/>
            </p:cNvSpPr>
            <p:nvPr/>
          </p:nvSpPr>
          <p:spPr bwMode="auto">
            <a:xfrm>
              <a:off x="3166" y="294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4" name="Rectangle 53">
              <a:extLst>
                <a:ext uri="{FF2B5EF4-FFF2-40B4-BE49-F238E27FC236}">
                  <a16:creationId xmlns:a16="http://schemas.microsoft.com/office/drawing/2014/main" id="{D154CA18-5D20-9FB6-9BF4-CF5B6EEFA3AF}"/>
                </a:ext>
              </a:extLst>
            </p:cNvPr>
            <p:cNvSpPr>
              <a:spLocks noChangeArrowheads="1"/>
            </p:cNvSpPr>
            <p:nvPr/>
          </p:nvSpPr>
          <p:spPr bwMode="auto">
            <a:xfrm>
              <a:off x="3166" y="294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5" name="Rectangle 54">
              <a:extLst>
                <a:ext uri="{FF2B5EF4-FFF2-40B4-BE49-F238E27FC236}">
                  <a16:creationId xmlns:a16="http://schemas.microsoft.com/office/drawing/2014/main" id="{D7CB2899-060E-AB8B-1A59-B3C5730C8C3C}"/>
                </a:ext>
              </a:extLst>
            </p:cNvPr>
            <p:cNvSpPr>
              <a:spLocks noChangeArrowheads="1"/>
            </p:cNvSpPr>
            <p:nvPr/>
          </p:nvSpPr>
          <p:spPr bwMode="auto">
            <a:xfrm>
              <a:off x="3416" y="2942"/>
              <a:ext cx="47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D-Cache</a:t>
              </a:r>
              <a:endParaRPr kumimoji="0" lang="en-US" altLang="zh-CN" sz="1800">
                <a:solidFill>
                  <a:srgbClr val="000000"/>
                </a:solidFill>
                <a:latin typeface="Arial" panose="020B0604020202020204" pitchFamily="34" charset="0"/>
              </a:endParaRPr>
            </a:p>
          </p:txBody>
        </p:sp>
        <p:sp>
          <p:nvSpPr>
            <p:cNvPr id="56" name="Line 55">
              <a:extLst>
                <a:ext uri="{FF2B5EF4-FFF2-40B4-BE49-F238E27FC236}">
                  <a16:creationId xmlns:a16="http://schemas.microsoft.com/office/drawing/2014/main" id="{C6E49385-E527-1A5C-2F40-69188ECA8799}"/>
                </a:ext>
              </a:extLst>
            </p:cNvPr>
            <p:cNvSpPr>
              <a:spLocks noChangeShapeType="1"/>
            </p:cNvSpPr>
            <p:nvPr/>
          </p:nvSpPr>
          <p:spPr bwMode="auto">
            <a:xfrm>
              <a:off x="325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7" name="Freeform 56">
              <a:extLst>
                <a:ext uri="{FF2B5EF4-FFF2-40B4-BE49-F238E27FC236}">
                  <a16:creationId xmlns:a16="http://schemas.microsoft.com/office/drawing/2014/main" id="{17E4F43C-0721-3F9A-9AC9-C99C4BCE307D}"/>
                </a:ext>
              </a:extLst>
            </p:cNvPr>
            <p:cNvSpPr>
              <a:spLocks/>
            </p:cNvSpPr>
            <p:nvPr/>
          </p:nvSpPr>
          <p:spPr bwMode="auto">
            <a:xfrm>
              <a:off x="3221"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8" name="Line 57">
              <a:extLst>
                <a:ext uri="{FF2B5EF4-FFF2-40B4-BE49-F238E27FC236}">
                  <a16:creationId xmlns:a16="http://schemas.microsoft.com/office/drawing/2014/main" id="{3F7B8F48-C0BB-4DB1-1643-6DD1448FF783}"/>
                </a:ext>
              </a:extLst>
            </p:cNvPr>
            <p:cNvSpPr>
              <a:spLocks noChangeShapeType="1"/>
            </p:cNvSpPr>
            <p:nvPr/>
          </p:nvSpPr>
          <p:spPr bwMode="auto">
            <a:xfrm>
              <a:off x="351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9" name="Freeform 58">
              <a:extLst>
                <a:ext uri="{FF2B5EF4-FFF2-40B4-BE49-F238E27FC236}">
                  <a16:creationId xmlns:a16="http://schemas.microsoft.com/office/drawing/2014/main" id="{1EEEAD02-FF11-1DE9-8237-ADCCF738E329}"/>
                </a:ext>
              </a:extLst>
            </p:cNvPr>
            <p:cNvSpPr>
              <a:spLocks/>
            </p:cNvSpPr>
            <p:nvPr/>
          </p:nvSpPr>
          <p:spPr bwMode="auto">
            <a:xfrm>
              <a:off x="3481" y="2886"/>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0" name="Line 59">
              <a:extLst>
                <a:ext uri="{FF2B5EF4-FFF2-40B4-BE49-F238E27FC236}">
                  <a16:creationId xmlns:a16="http://schemas.microsoft.com/office/drawing/2014/main" id="{88AB9332-4F74-6777-FD4F-5E8ABE2DDFF6}"/>
                </a:ext>
              </a:extLst>
            </p:cNvPr>
            <p:cNvSpPr>
              <a:spLocks noChangeShapeType="1"/>
            </p:cNvSpPr>
            <p:nvPr/>
          </p:nvSpPr>
          <p:spPr bwMode="auto">
            <a:xfrm>
              <a:off x="4030"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1" name="Freeform 60">
              <a:extLst>
                <a:ext uri="{FF2B5EF4-FFF2-40B4-BE49-F238E27FC236}">
                  <a16:creationId xmlns:a16="http://schemas.microsoft.com/office/drawing/2014/main" id="{5EC9F32E-08EC-6404-60EA-301EC2C487D6}"/>
                </a:ext>
              </a:extLst>
            </p:cNvPr>
            <p:cNvSpPr>
              <a:spLocks/>
            </p:cNvSpPr>
            <p:nvPr/>
          </p:nvSpPr>
          <p:spPr bwMode="auto">
            <a:xfrm>
              <a:off x="3999"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2" name="Freeform 61">
              <a:extLst>
                <a:ext uri="{FF2B5EF4-FFF2-40B4-BE49-F238E27FC236}">
                  <a16:creationId xmlns:a16="http://schemas.microsoft.com/office/drawing/2014/main" id="{3C60DD35-CE66-8A5E-9917-8BAD8EC71DEB}"/>
                </a:ext>
              </a:extLst>
            </p:cNvPr>
            <p:cNvSpPr>
              <a:spLocks/>
            </p:cNvSpPr>
            <p:nvPr/>
          </p:nvSpPr>
          <p:spPr bwMode="auto">
            <a:xfrm>
              <a:off x="3339" y="3294"/>
              <a:ext cx="605" cy="87"/>
            </a:xfrm>
            <a:custGeom>
              <a:avLst/>
              <a:gdLst>
                <a:gd name="T0" fmla="*/ 0 w 605"/>
                <a:gd name="T1" fmla="*/ 0 h 87"/>
                <a:gd name="T2" fmla="*/ 605 w 605"/>
                <a:gd name="T3" fmla="*/ 0 h 87"/>
                <a:gd name="T4" fmla="*/ 504 w 605"/>
                <a:gd name="T5" fmla="*/ 87 h 87"/>
                <a:gd name="T6" fmla="*/ 101 w 605"/>
                <a:gd name="T7" fmla="*/ 87 h 87"/>
                <a:gd name="T8" fmla="*/ 0 w 605"/>
                <a:gd name="T9" fmla="*/ 0 h 87"/>
                <a:gd name="T10" fmla="*/ 0 60000 65536"/>
                <a:gd name="T11" fmla="*/ 0 60000 65536"/>
                <a:gd name="T12" fmla="*/ 0 60000 65536"/>
                <a:gd name="T13" fmla="*/ 0 60000 65536"/>
                <a:gd name="T14" fmla="*/ 0 60000 65536"/>
                <a:gd name="T15" fmla="*/ 0 w 605"/>
                <a:gd name="T16" fmla="*/ 0 h 87"/>
                <a:gd name="T17" fmla="*/ 605 w 605"/>
                <a:gd name="T18" fmla="*/ 87 h 87"/>
              </a:gdLst>
              <a:ahLst/>
              <a:cxnLst>
                <a:cxn ang="T10">
                  <a:pos x="T0" y="T1"/>
                </a:cxn>
                <a:cxn ang="T11">
                  <a:pos x="T2" y="T3"/>
                </a:cxn>
                <a:cxn ang="T12">
                  <a:pos x="T4" y="T5"/>
                </a:cxn>
                <a:cxn ang="T13">
                  <a:pos x="T6" y="T7"/>
                </a:cxn>
                <a:cxn ang="T14">
                  <a:pos x="T8" y="T9"/>
                </a:cxn>
              </a:cxnLst>
              <a:rect l="T15" t="T16" r="T17" b="T18"/>
              <a:pathLst>
                <a:path w="605" h="87">
                  <a:moveTo>
                    <a:pt x="0" y="0"/>
                  </a:moveTo>
                  <a:lnTo>
                    <a:pt x="605" y="0"/>
                  </a:lnTo>
                  <a:lnTo>
                    <a:pt x="504" y="87"/>
                  </a:lnTo>
                  <a:lnTo>
                    <a:pt x="101" y="87"/>
                  </a:lnTo>
                  <a:lnTo>
                    <a:pt x="0" y="0"/>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3" name="Line 62">
              <a:extLst>
                <a:ext uri="{FF2B5EF4-FFF2-40B4-BE49-F238E27FC236}">
                  <a16:creationId xmlns:a16="http://schemas.microsoft.com/office/drawing/2014/main" id="{65940B99-A71A-B387-A536-CE99BCAC8B96}"/>
                </a:ext>
              </a:extLst>
            </p:cNvPr>
            <p:cNvSpPr>
              <a:spLocks noChangeShapeType="1"/>
            </p:cNvSpPr>
            <p:nvPr/>
          </p:nvSpPr>
          <p:spPr bwMode="auto">
            <a:xfrm>
              <a:off x="3641" y="3381"/>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4" name="Freeform 63">
              <a:extLst>
                <a:ext uri="{FF2B5EF4-FFF2-40B4-BE49-F238E27FC236}">
                  <a16:creationId xmlns:a16="http://schemas.microsoft.com/office/drawing/2014/main" id="{4F3974AD-978F-F5A4-1210-7B74662B94AE}"/>
                </a:ext>
              </a:extLst>
            </p:cNvPr>
            <p:cNvSpPr>
              <a:spLocks/>
            </p:cNvSpPr>
            <p:nvPr/>
          </p:nvSpPr>
          <p:spPr bwMode="auto">
            <a:xfrm>
              <a:off x="3610" y="3405"/>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5" name="Rectangle 64">
              <a:extLst>
                <a:ext uri="{FF2B5EF4-FFF2-40B4-BE49-F238E27FC236}">
                  <a16:creationId xmlns:a16="http://schemas.microsoft.com/office/drawing/2014/main" id="{CB0605D4-A921-B213-BEA4-E63C3827EEE0}"/>
                </a:ext>
              </a:extLst>
            </p:cNvPr>
            <p:cNvSpPr>
              <a:spLocks noChangeArrowheads="1"/>
            </p:cNvSpPr>
            <p:nvPr/>
          </p:nvSpPr>
          <p:spPr bwMode="auto">
            <a:xfrm>
              <a:off x="4376" y="3403"/>
              <a:ext cx="952" cy="130"/>
            </a:xfrm>
            <a:prstGeom prst="rect">
              <a:avLst/>
            </a:prstGeom>
            <a:solidFill>
              <a:srgbClr val="B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6" name="Rectangle 65">
              <a:extLst>
                <a:ext uri="{FF2B5EF4-FFF2-40B4-BE49-F238E27FC236}">
                  <a16:creationId xmlns:a16="http://schemas.microsoft.com/office/drawing/2014/main" id="{E58AF8F2-5EAC-C4CD-7329-EB741BFA426E}"/>
                </a:ext>
              </a:extLst>
            </p:cNvPr>
            <p:cNvSpPr>
              <a:spLocks noChangeArrowheads="1"/>
            </p:cNvSpPr>
            <p:nvPr/>
          </p:nvSpPr>
          <p:spPr bwMode="auto">
            <a:xfrm>
              <a:off x="4376" y="3403"/>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7" name="Rectangle 66">
              <a:extLst>
                <a:ext uri="{FF2B5EF4-FFF2-40B4-BE49-F238E27FC236}">
                  <a16:creationId xmlns:a16="http://schemas.microsoft.com/office/drawing/2014/main" id="{2A89BBA0-7596-3572-C4B9-D3209A53FA04}"/>
                </a:ext>
              </a:extLst>
            </p:cNvPr>
            <p:cNvSpPr>
              <a:spLocks noChangeArrowheads="1"/>
            </p:cNvSpPr>
            <p:nvPr/>
          </p:nvSpPr>
          <p:spPr bwMode="auto">
            <a:xfrm>
              <a:off x="4470" y="3396"/>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Thread Warp 6</a:t>
              </a:r>
              <a:endParaRPr kumimoji="0" lang="en-US" altLang="zh-CN" sz="1800">
                <a:solidFill>
                  <a:srgbClr val="000000"/>
                </a:solidFill>
                <a:latin typeface="Arial" panose="020B0604020202020204" pitchFamily="34" charset="0"/>
              </a:endParaRPr>
            </a:p>
          </p:txBody>
        </p:sp>
        <p:sp>
          <p:nvSpPr>
            <p:cNvPr id="68" name="Rectangle 67">
              <a:extLst>
                <a:ext uri="{FF2B5EF4-FFF2-40B4-BE49-F238E27FC236}">
                  <a16:creationId xmlns:a16="http://schemas.microsoft.com/office/drawing/2014/main" id="{475C8D9F-5C8F-AC84-8979-A0C2FB9943D2}"/>
                </a:ext>
              </a:extLst>
            </p:cNvPr>
            <p:cNvSpPr>
              <a:spLocks noChangeArrowheads="1"/>
            </p:cNvSpPr>
            <p:nvPr/>
          </p:nvSpPr>
          <p:spPr bwMode="auto">
            <a:xfrm>
              <a:off x="4376" y="2991"/>
              <a:ext cx="952" cy="130"/>
            </a:xfrm>
            <a:prstGeom prst="rect">
              <a:avLst/>
            </a:prstGeom>
            <a:solidFill>
              <a:srgbClr val="D5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9" name="Rectangle 68">
              <a:extLst>
                <a:ext uri="{FF2B5EF4-FFF2-40B4-BE49-F238E27FC236}">
                  <a16:creationId xmlns:a16="http://schemas.microsoft.com/office/drawing/2014/main" id="{87F2AFD1-4AFD-B7DB-042E-BE7408312177}"/>
                </a:ext>
              </a:extLst>
            </p:cNvPr>
            <p:cNvSpPr>
              <a:spLocks noChangeArrowheads="1"/>
            </p:cNvSpPr>
            <p:nvPr/>
          </p:nvSpPr>
          <p:spPr bwMode="auto">
            <a:xfrm>
              <a:off x="4376" y="299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0" name="Rectangle 69">
              <a:extLst>
                <a:ext uri="{FF2B5EF4-FFF2-40B4-BE49-F238E27FC236}">
                  <a16:creationId xmlns:a16="http://schemas.microsoft.com/office/drawing/2014/main" id="{A886A38A-5D85-B390-65C5-50FD63FFFC72}"/>
                </a:ext>
              </a:extLst>
            </p:cNvPr>
            <p:cNvSpPr>
              <a:spLocks noChangeArrowheads="1"/>
            </p:cNvSpPr>
            <p:nvPr/>
          </p:nvSpPr>
          <p:spPr bwMode="auto">
            <a:xfrm>
              <a:off x="4470" y="2984"/>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Thread Warp 1</a:t>
              </a:r>
              <a:endParaRPr kumimoji="0" lang="en-US" altLang="zh-CN" sz="1800">
                <a:solidFill>
                  <a:srgbClr val="000000"/>
                </a:solidFill>
                <a:latin typeface="Arial" panose="020B0604020202020204" pitchFamily="34" charset="0"/>
              </a:endParaRPr>
            </a:p>
          </p:txBody>
        </p:sp>
        <p:sp>
          <p:nvSpPr>
            <p:cNvPr id="71" name="Rectangle 70">
              <a:extLst>
                <a:ext uri="{FF2B5EF4-FFF2-40B4-BE49-F238E27FC236}">
                  <a16:creationId xmlns:a16="http://schemas.microsoft.com/office/drawing/2014/main" id="{8AFE5B16-C21C-269C-3202-7E6E6D6AD791}"/>
                </a:ext>
              </a:extLst>
            </p:cNvPr>
            <p:cNvSpPr>
              <a:spLocks noChangeArrowheads="1"/>
            </p:cNvSpPr>
            <p:nvPr/>
          </p:nvSpPr>
          <p:spPr bwMode="auto">
            <a:xfrm>
              <a:off x="4376" y="3121"/>
              <a:ext cx="952" cy="130"/>
            </a:xfrm>
            <a:prstGeom prst="rect">
              <a:avLst/>
            </a:prstGeom>
            <a:solidFill>
              <a:srgbClr val="EA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2" name="Rectangle 71">
              <a:extLst>
                <a:ext uri="{FF2B5EF4-FFF2-40B4-BE49-F238E27FC236}">
                  <a16:creationId xmlns:a16="http://schemas.microsoft.com/office/drawing/2014/main" id="{7B1CBB73-AF20-689C-BFDC-42F75BBA2B3F}"/>
                </a:ext>
              </a:extLst>
            </p:cNvPr>
            <p:cNvSpPr>
              <a:spLocks noChangeArrowheads="1"/>
            </p:cNvSpPr>
            <p:nvPr/>
          </p:nvSpPr>
          <p:spPr bwMode="auto">
            <a:xfrm>
              <a:off x="4376" y="312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3" name="Rectangle 72">
              <a:extLst>
                <a:ext uri="{FF2B5EF4-FFF2-40B4-BE49-F238E27FC236}">
                  <a16:creationId xmlns:a16="http://schemas.microsoft.com/office/drawing/2014/main" id="{2DD10A4F-BA70-8320-C332-0F14973AB15A}"/>
                </a:ext>
              </a:extLst>
            </p:cNvPr>
            <p:cNvSpPr>
              <a:spLocks noChangeArrowheads="1"/>
            </p:cNvSpPr>
            <p:nvPr/>
          </p:nvSpPr>
          <p:spPr bwMode="auto">
            <a:xfrm>
              <a:off x="4470" y="3117"/>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Thread Warp 2</a:t>
              </a:r>
              <a:endParaRPr kumimoji="0" lang="en-US" altLang="zh-CN" sz="1800">
                <a:solidFill>
                  <a:srgbClr val="000000"/>
                </a:solidFill>
                <a:latin typeface="Arial" panose="020B0604020202020204" pitchFamily="34" charset="0"/>
              </a:endParaRPr>
            </a:p>
          </p:txBody>
        </p:sp>
        <p:sp>
          <p:nvSpPr>
            <p:cNvPr id="74" name="Freeform 73">
              <a:extLst>
                <a:ext uri="{FF2B5EF4-FFF2-40B4-BE49-F238E27FC236}">
                  <a16:creationId xmlns:a16="http://schemas.microsoft.com/office/drawing/2014/main" id="{FE4C8FBF-CC52-B4EB-C518-7851D2223F22}"/>
                </a:ext>
              </a:extLst>
            </p:cNvPr>
            <p:cNvSpPr>
              <a:spLocks/>
            </p:cNvSpPr>
            <p:nvPr/>
          </p:nvSpPr>
          <p:spPr bwMode="auto">
            <a:xfrm>
              <a:off x="4117" y="2905"/>
              <a:ext cx="735" cy="108"/>
            </a:xfrm>
            <a:custGeom>
              <a:avLst/>
              <a:gdLst>
                <a:gd name="T0" fmla="*/ 0 w 1685"/>
                <a:gd name="T1" fmla="*/ 0 h 248"/>
                <a:gd name="T2" fmla="*/ 0 w 1685"/>
                <a:gd name="T3" fmla="*/ 0 h 248"/>
                <a:gd name="T4" fmla="*/ 0 w 1685"/>
                <a:gd name="T5" fmla="*/ 0 h 248"/>
                <a:gd name="T6" fmla="*/ 0 w 1685"/>
                <a:gd name="T7" fmla="*/ 0 h 248"/>
                <a:gd name="T8" fmla="*/ 0 w 1685"/>
                <a:gd name="T9" fmla="*/ 0 h 248"/>
                <a:gd name="T10" fmla="*/ 0 w 1685"/>
                <a:gd name="T11" fmla="*/ 0 h 248"/>
                <a:gd name="T12" fmla="*/ 0 w 1685"/>
                <a:gd name="T13" fmla="*/ 0 h 248"/>
                <a:gd name="T14" fmla="*/ 0 w 1685"/>
                <a:gd name="T15" fmla="*/ 0 h 248"/>
                <a:gd name="T16" fmla="*/ 0 w 1685"/>
                <a:gd name="T17" fmla="*/ 0 h 2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5"/>
                <a:gd name="T28" fmla="*/ 0 h 248"/>
                <a:gd name="T29" fmla="*/ 1685 w 1685"/>
                <a:gd name="T30" fmla="*/ 248 h 2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5" h="248">
                  <a:moveTo>
                    <a:pt x="1685" y="198"/>
                  </a:moveTo>
                  <a:lnTo>
                    <a:pt x="1685" y="99"/>
                  </a:lnTo>
                  <a:cubicBezTo>
                    <a:pt x="1685" y="44"/>
                    <a:pt x="1640" y="0"/>
                    <a:pt x="1586" y="0"/>
                  </a:cubicBezTo>
                  <a:lnTo>
                    <a:pt x="520" y="0"/>
                  </a:lnTo>
                  <a:cubicBezTo>
                    <a:pt x="452" y="0"/>
                    <a:pt x="396" y="55"/>
                    <a:pt x="396" y="124"/>
                  </a:cubicBezTo>
                  <a:cubicBezTo>
                    <a:pt x="396" y="192"/>
                    <a:pt x="341" y="248"/>
                    <a:pt x="272" y="248"/>
                  </a:cubicBezTo>
                  <a:lnTo>
                    <a:pt x="0" y="248"/>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5" name="Freeform 74">
              <a:extLst>
                <a:ext uri="{FF2B5EF4-FFF2-40B4-BE49-F238E27FC236}">
                  <a16:creationId xmlns:a16="http://schemas.microsoft.com/office/drawing/2014/main" id="{E77F3736-6456-F813-65CE-074A28DC7B97}"/>
                </a:ext>
              </a:extLst>
            </p:cNvPr>
            <p:cNvSpPr>
              <a:spLocks/>
            </p:cNvSpPr>
            <p:nvPr/>
          </p:nvSpPr>
          <p:spPr bwMode="auto">
            <a:xfrm>
              <a:off x="4821" y="2929"/>
              <a:ext cx="62"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6" name="Freeform 75">
              <a:extLst>
                <a:ext uri="{FF2B5EF4-FFF2-40B4-BE49-F238E27FC236}">
                  <a16:creationId xmlns:a16="http://schemas.microsoft.com/office/drawing/2014/main" id="{F14E9FE7-48D4-46E2-B55C-CB4665F24D10}"/>
                </a:ext>
              </a:extLst>
            </p:cNvPr>
            <p:cNvSpPr>
              <a:spLocks/>
            </p:cNvSpPr>
            <p:nvPr/>
          </p:nvSpPr>
          <p:spPr bwMode="auto">
            <a:xfrm>
              <a:off x="4841" y="3273"/>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5" y="0"/>
                  </a:cubicBezTo>
                  <a:cubicBezTo>
                    <a:pt x="38" y="0"/>
                    <a:pt x="49" y="11"/>
                    <a:pt x="49" y="24"/>
                  </a:cubicBezTo>
                  <a:cubicBezTo>
                    <a:pt x="49" y="24"/>
                    <a:pt x="49" y="24"/>
                    <a:pt x="49" y="24"/>
                  </a:cubicBezTo>
                  <a:cubicBezTo>
                    <a:pt x="49" y="38"/>
                    <a:pt x="38" y="49"/>
                    <a:pt x="25" y="49"/>
                  </a:cubicBezTo>
                  <a:cubicBezTo>
                    <a:pt x="11" y="49"/>
                    <a:pt x="0" y="38"/>
                    <a:pt x="0" y="24"/>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7" name="Freeform 76">
              <a:extLst>
                <a:ext uri="{FF2B5EF4-FFF2-40B4-BE49-F238E27FC236}">
                  <a16:creationId xmlns:a16="http://schemas.microsoft.com/office/drawing/2014/main" id="{7E218BCE-48B5-D72E-4E74-05929CC575AA}"/>
                </a:ext>
              </a:extLst>
            </p:cNvPr>
            <p:cNvSpPr>
              <a:spLocks/>
            </p:cNvSpPr>
            <p:nvPr/>
          </p:nvSpPr>
          <p:spPr bwMode="auto">
            <a:xfrm>
              <a:off x="4841" y="3273"/>
              <a:ext cx="22" cy="21"/>
            </a:xfrm>
            <a:custGeom>
              <a:avLst/>
              <a:gdLst>
                <a:gd name="T0" fmla="*/ 0 w 22"/>
                <a:gd name="T1" fmla="*/ 10 h 21"/>
                <a:gd name="T2" fmla="*/ 11 w 22"/>
                <a:gd name="T3" fmla="*/ 0 h 21"/>
                <a:gd name="T4" fmla="*/ 22 w 22"/>
                <a:gd name="T5" fmla="*/ 10 h 21"/>
                <a:gd name="T6" fmla="*/ 22 w 22"/>
                <a:gd name="T7" fmla="*/ 10 h 21"/>
                <a:gd name="T8" fmla="*/ 11 w 22"/>
                <a:gd name="T9" fmla="*/ 21 h 21"/>
                <a:gd name="T10" fmla="*/ 0 w 22"/>
                <a:gd name="T11" fmla="*/ 10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0"/>
                  </a:moveTo>
                  <a:cubicBezTo>
                    <a:pt x="0" y="5"/>
                    <a:pt x="5" y="0"/>
                    <a:pt x="11" y="0"/>
                  </a:cubicBezTo>
                  <a:cubicBezTo>
                    <a:pt x="17" y="0"/>
                    <a:pt x="22" y="5"/>
                    <a:pt x="22" y="10"/>
                  </a:cubicBezTo>
                  <a:cubicBezTo>
                    <a:pt x="22" y="10"/>
                    <a:pt x="22" y="10"/>
                    <a:pt x="22" y="10"/>
                  </a:cubicBezTo>
                  <a:cubicBezTo>
                    <a:pt x="22" y="17"/>
                    <a:pt x="17" y="21"/>
                    <a:pt x="11" y="21"/>
                  </a:cubicBezTo>
                  <a:cubicBezTo>
                    <a:pt x="5" y="21"/>
                    <a:pt x="0" y="17"/>
                    <a:pt x="0" y="10"/>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8" name="Line 77">
              <a:extLst>
                <a:ext uri="{FF2B5EF4-FFF2-40B4-BE49-F238E27FC236}">
                  <a16:creationId xmlns:a16="http://schemas.microsoft.com/office/drawing/2014/main" id="{11A8366F-B043-6EB6-09AE-09F7FA2141A7}"/>
                </a:ext>
              </a:extLst>
            </p:cNvPr>
            <p:cNvSpPr>
              <a:spLocks noChangeShapeType="1"/>
            </p:cNvSpPr>
            <p:nvPr/>
          </p:nvSpPr>
          <p:spPr bwMode="auto">
            <a:xfrm>
              <a:off x="3512" y="3078"/>
              <a:ext cx="1" cy="16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9" name="Freeform 78">
              <a:extLst>
                <a:ext uri="{FF2B5EF4-FFF2-40B4-BE49-F238E27FC236}">
                  <a16:creationId xmlns:a16="http://schemas.microsoft.com/office/drawing/2014/main" id="{4EA4660D-87F6-BC83-DB2A-2F2D7AE4EBED}"/>
                </a:ext>
              </a:extLst>
            </p:cNvPr>
            <p:cNvSpPr>
              <a:spLocks/>
            </p:cNvSpPr>
            <p:nvPr/>
          </p:nvSpPr>
          <p:spPr bwMode="auto">
            <a:xfrm>
              <a:off x="3481" y="3232"/>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0" name="Freeform 79">
              <a:extLst>
                <a:ext uri="{FF2B5EF4-FFF2-40B4-BE49-F238E27FC236}">
                  <a16:creationId xmlns:a16="http://schemas.microsoft.com/office/drawing/2014/main" id="{D785732E-5ED0-D8DE-A07B-283696FACB58}"/>
                </a:ext>
              </a:extLst>
            </p:cNvPr>
            <p:cNvSpPr>
              <a:spLocks/>
            </p:cNvSpPr>
            <p:nvPr/>
          </p:nvSpPr>
          <p:spPr bwMode="auto">
            <a:xfrm>
              <a:off x="4269" y="2991"/>
              <a:ext cx="86" cy="542"/>
            </a:xfrm>
            <a:custGeom>
              <a:avLst/>
              <a:gdLst>
                <a:gd name="T0" fmla="*/ 0 w 198"/>
                <a:gd name="T1" fmla="*/ 0 h 1241"/>
                <a:gd name="T2" fmla="*/ 0 w 198"/>
                <a:gd name="T3" fmla="*/ 0 h 1241"/>
                <a:gd name="T4" fmla="*/ 0 w 198"/>
                <a:gd name="T5" fmla="*/ 0 h 1241"/>
                <a:gd name="T6" fmla="*/ 0 w 198"/>
                <a:gd name="T7" fmla="*/ 0 h 1241"/>
                <a:gd name="T8" fmla="*/ 0 w 198"/>
                <a:gd name="T9" fmla="*/ 0 h 1241"/>
                <a:gd name="T10" fmla="*/ 0 w 198"/>
                <a:gd name="T11" fmla="*/ 0 h 1241"/>
                <a:gd name="T12" fmla="*/ 0 w 198"/>
                <a:gd name="T13" fmla="*/ 0 h 1241"/>
                <a:gd name="T14" fmla="*/ 0 w 198"/>
                <a:gd name="T15" fmla="*/ 0 h 1241"/>
                <a:gd name="T16" fmla="*/ 0 w 198"/>
                <a:gd name="T17" fmla="*/ 0 h 1241"/>
                <a:gd name="T18" fmla="*/ 0 w 198"/>
                <a:gd name="T19" fmla="*/ 0 h 1241"/>
                <a:gd name="T20" fmla="*/ 0 w 198"/>
                <a:gd name="T21" fmla="*/ 0 h 1241"/>
                <a:gd name="T22" fmla="*/ 0 w 198"/>
                <a:gd name="T23" fmla="*/ 0 h 1241"/>
                <a:gd name="T24" fmla="*/ 0 w 198"/>
                <a:gd name="T25" fmla="*/ 0 h 1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8"/>
                <a:gd name="T40" fmla="*/ 0 h 1241"/>
                <a:gd name="T41" fmla="*/ 198 w 198"/>
                <a:gd name="T42" fmla="*/ 1241 h 12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8" h="1241">
                  <a:moveTo>
                    <a:pt x="198" y="0"/>
                  </a:moveTo>
                  <a:cubicBezTo>
                    <a:pt x="143" y="0"/>
                    <a:pt x="99" y="45"/>
                    <a:pt x="99" y="99"/>
                  </a:cubicBezTo>
                  <a:cubicBezTo>
                    <a:pt x="99" y="99"/>
                    <a:pt x="99" y="99"/>
                    <a:pt x="99" y="99"/>
                  </a:cubicBezTo>
                  <a:lnTo>
                    <a:pt x="99" y="248"/>
                  </a:lnTo>
                  <a:cubicBezTo>
                    <a:pt x="99" y="303"/>
                    <a:pt x="54" y="348"/>
                    <a:pt x="0" y="348"/>
                  </a:cubicBezTo>
                  <a:cubicBezTo>
                    <a:pt x="0" y="348"/>
                    <a:pt x="0" y="348"/>
                    <a:pt x="0" y="348"/>
                  </a:cubicBezTo>
                  <a:cubicBezTo>
                    <a:pt x="54" y="348"/>
                    <a:pt x="99" y="392"/>
                    <a:pt x="99" y="447"/>
                  </a:cubicBezTo>
                  <a:cubicBezTo>
                    <a:pt x="99" y="447"/>
                    <a:pt x="99" y="447"/>
                    <a:pt x="99" y="447"/>
                  </a:cubicBezTo>
                  <a:lnTo>
                    <a:pt x="99" y="1142"/>
                  </a:lnTo>
                  <a:cubicBezTo>
                    <a:pt x="99" y="1197"/>
                    <a:pt x="143" y="1241"/>
                    <a:pt x="198" y="1241"/>
                  </a:cubicBezTo>
                  <a:cubicBezTo>
                    <a:pt x="198" y="1241"/>
                    <a:pt x="198" y="1241"/>
                    <a:pt x="198" y="1241"/>
                  </a:cubicBez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1" name="Freeform 80">
              <a:extLst>
                <a:ext uri="{FF2B5EF4-FFF2-40B4-BE49-F238E27FC236}">
                  <a16:creationId xmlns:a16="http://schemas.microsoft.com/office/drawing/2014/main" id="{783F262E-95EA-EBD4-0C38-C79820C32150}"/>
                </a:ext>
              </a:extLst>
            </p:cNvPr>
            <p:cNvSpPr>
              <a:spLocks/>
            </p:cNvSpPr>
            <p:nvPr/>
          </p:nvSpPr>
          <p:spPr bwMode="auto">
            <a:xfrm>
              <a:off x="3728" y="3146"/>
              <a:ext cx="544" cy="101"/>
            </a:xfrm>
            <a:custGeom>
              <a:avLst/>
              <a:gdLst>
                <a:gd name="T0" fmla="*/ 544 w 544"/>
                <a:gd name="T1" fmla="*/ 0 h 101"/>
                <a:gd name="T2" fmla="*/ 0 w 544"/>
                <a:gd name="T3" fmla="*/ 0 h 101"/>
                <a:gd name="T4" fmla="*/ 0 w 544"/>
                <a:gd name="T5" fmla="*/ 101 h 101"/>
                <a:gd name="T6" fmla="*/ 0 60000 65536"/>
                <a:gd name="T7" fmla="*/ 0 60000 65536"/>
                <a:gd name="T8" fmla="*/ 0 60000 65536"/>
                <a:gd name="T9" fmla="*/ 0 w 544"/>
                <a:gd name="T10" fmla="*/ 0 h 101"/>
                <a:gd name="T11" fmla="*/ 544 w 544"/>
                <a:gd name="T12" fmla="*/ 101 h 101"/>
              </a:gdLst>
              <a:ahLst/>
              <a:cxnLst>
                <a:cxn ang="T6">
                  <a:pos x="T0" y="T1"/>
                </a:cxn>
                <a:cxn ang="T7">
                  <a:pos x="T2" y="T3"/>
                </a:cxn>
                <a:cxn ang="T8">
                  <a:pos x="T4" y="T5"/>
                </a:cxn>
              </a:cxnLst>
              <a:rect l="T9" t="T10" r="T11" b="T12"/>
              <a:pathLst>
                <a:path w="544" h="101">
                  <a:moveTo>
                    <a:pt x="544" y="0"/>
                  </a:moveTo>
                  <a:lnTo>
                    <a:pt x="0" y="0"/>
                  </a:lnTo>
                  <a:lnTo>
                    <a:pt x="0" y="101"/>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2" name="Freeform 81">
              <a:extLst>
                <a:ext uri="{FF2B5EF4-FFF2-40B4-BE49-F238E27FC236}">
                  <a16:creationId xmlns:a16="http://schemas.microsoft.com/office/drawing/2014/main" id="{5DCC7E1F-0CB4-0A0F-9F09-62A92315787C}"/>
                </a:ext>
              </a:extLst>
            </p:cNvPr>
            <p:cNvSpPr>
              <a:spLocks/>
            </p:cNvSpPr>
            <p:nvPr/>
          </p:nvSpPr>
          <p:spPr bwMode="auto">
            <a:xfrm>
              <a:off x="3697" y="3232"/>
              <a:ext cx="62"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3" name="Rectangle 82">
              <a:extLst>
                <a:ext uri="{FF2B5EF4-FFF2-40B4-BE49-F238E27FC236}">
                  <a16:creationId xmlns:a16="http://schemas.microsoft.com/office/drawing/2014/main" id="{FA6BD939-5615-B4C2-A51D-E84D0FA6B267}"/>
                </a:ext>
              </a:extLst>
            </p:cNvPr>
            <p:cNvSpPr>
              <a:spLocks noChangeArrowheads="1"/>
            </p:cNvSpPr>
            <p:nvPr/>
          </p:nvSpPr>
          <p:spPr bwMode="auto">
            <a:xfrm>
              <a:off x="3842" y="3152"/>
              <a:ext cx="20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200">
                  <a:solidFill>
                    <a:srgbClr val="000000"/>
                  </a:solidFill>
                  <a:latin typeface="Arial" panose="020B0604020202020204" pitchFamily="34" charset="0"/>
                </a:rPr>
                <a:t>Data</a:t>
              </a:r>
              <a:endParaRPr kumimoji="0" lang="en-US" altLang="zh-CN" sz="1800">
                <a:solidFill>
                  <a:srgbClr val="000000"/>
                </a:solidFill>
                <a:latin typeface="Arial" panose="020B0604020202020204" pitchFamily="34" charset="0"/>
              </a:endParaRPr>
            </a:p>
          </p:txBody>
        </p:sp>
        <p:sp>
          <p:nvSpPr>
            <p:cNvPr id="84" name="Rectangle 83">
              <a:extLst>
                <a:ext uri="{FF2B5EF4-FFF2-40B4-BE49-F238E27FC236}">
                  <a16:creationId xmlns:a16="http://schemas.microsoft.com/office/drawing/2014/main" id="{095C3882-4797-E3BD-6EB5-13C4D6FBA725}"/>
                </a:ext>
              </a:extLst>
            </p:cNvPr>
            <p:cNvSpPr>
              <a:spLocks noChangeArrowheads="1"/>
            </p:cNvSpPr>
            <p:nvPr/>
          </p:nvSpPr>
          <p:spPr bwMode="auto">
            <a:xfrm>
              <a:off x="3185" y="3110"/>
              <a:ext cx="30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200">
                  <a:solidFill>
                    <a:srgbClr val="000000"/>
                  </a:solidFill>
                  <a:latin typeface="Arial" panose="020B0604020202020204" pitchFamily="34" charset="0"/>
                </a:rPr>
                <a:t>All Hit?</a:t>
              </a:r>
              <a:endParaRPr kumimoji="0" lang="en-US" altLang="zh-CN" sz="1800">
                <a:solidFill>
                  <a:srgbClr val="000000"/>
                </a:solidFill>
                <a:latin typeface="Arial" panose="020B0604020202020204" pitchFamily="34" charset="0"/>
              </a:endParaRPr>
            </a:p>
          </p:txBody>
        </p:sp>
        <p:sp>
          <p:nvSpPr>
            <p:cNvPr id="85" name="Rectangle 84">
              <a:extLst>
                <a:ext uri="{FF2B5EF4-FFF2-40B4-BE49-F238E27FC236}">
                  <a16:creationId xmlns:a16="http://schemas.microsoft.com/office/drawing/2014/main" id="{C4CD45DB-B531-CBD8-E031-8402ACFDCE08}"/>
                </a:ext>
              </a:extLst>
            </p:cNvPr>
            <p:cNvSpPr>
              <a:spLocks noChangeArrowheads="1"/>
            </p:cNvSpPr>
            <p:nvPr/>
          </p:nvSpPr>
          <p:spPr bwMode="auto">
            <a:xfrm>
              <a:off x="4421" y="2782"/>
              <a:ext cx="25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200">
                  <a:solidFill>
                    <a:srgbClr val="000000"/>
                  </a:solidFill>
                  <a:latin typeface="Arial" panose="020B0604020202020204" pitchFamily="34" charset="0"/>
                </a:rPr>
                <a:t>Miss?</a:t>
              </a:r>
              <a:endParaRPr kumimoji="0" lang="en-US" altLang="zh-CN" sz="1800">
                <a:solidFill>
                  <a:srgbClr val="000000"/>
                </a:solidFill>
                <a:latin typeface="Arial" panose="020B0604020202020204" pitchFamily="34" charset="0"/>
              </a:endParaRPr>
            </a:p>
          </p:txBody>
        </p:sp>
        <p:sp>
          <p:nvSpPr>
            <p:cNvPr id="86" name="Freeform 85">
              <a:extLst>
                <a:ext uri="{FF2B5EF4-FFF2-40B4-BE49-F238E27FC236}">
                  <a16:creationId xmlns:a16="http://schemas.microsoft.com/office/drawing/2014/main" id="{6496CC48-E805-34CF-B3E5-03306C52B740}"/>
                </a:ext>
              </a:extLst>
            </p:cNvPr>
            <p:cNvSpPr>
              <a:spLocks/>
            </p:cNvSpPr>
            <p:nvPr/>
          </p:nvSpPr>
          <p:spPr bwMode="auto">
            <a:xfrm>
              <a:off x="4841" y="3316"/>
              <a:ext cx="22"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7" name="Freeform 86">
              <a:extLst>
                <a:ext uri="{FF2B5EF4-FFF2-40B4-BE49-F238E27FC236}">
                  <a16:creationId xmlns:a16="http://schemas.microsoft.com/office/drawing/2014/main" id="{254B6343-DE2E-4F40-CC7F-499F230DE140}"/>
                </a:ext>
              </a:extLst>
            </p:cNvPr>
            <p:cNvSpPr>
              <a:spLocks/>
            </p:cNvSpPr>
            <p:nvPr/>
          </p:nvSpPr>
          <p:spPr bwMode="auto">
            <a:xfrm>
              <a:off x="4841" y="3316"/>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8" name="Freeform 87">
              <a:extLst>
                <a:ext uri="{FF2B5EF4-FFF2-40B4-BE49-F238E27FC236}">
                  <a16:creationId xmlns:a16="http://schemas.microsoft.com/office/drawing/2014/main" id="{0A5B4287-C040-6AA7-7721-0A2E40FE26C3}"/>
                </a:ext>
              </a:extLst>
            </p:cNvPr>
            <p:cNvSpPr>
              <a:spLocks/>
            </p:cNvSpPr>
            <p:nvPr/>
          </p:nvSpPr>
          <p:spPr bwMode="auto">
            <a:xfrm>
              <a:off x="4841" y="3359"/>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5" y="0"/>
                  </a:cubicBezTo>
                  <a:cubicBezTo>
                    <a:pt x="38" y="0"/>
                    <a:pt x="49" y="11"/>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9" name="Freeform 88">
              <a:extLst>
                <a:ext uri="{FF2B5EF4-FFF2-40B4-BE49-F238E27FC236}">
                  <a16:creationId xmlns:a16="http://schemas.microsoft.com/office/drawing/2014/main" id="{58C91873-7BF1-777D-F173-CA55560FA384}"/>
                </a:ext>
              </a:extLst>
            </p:cNvPr>
            <p:cNvSpPr>
              <a:spLocks/>
            </p:cNvSpPr>
            <p:nvPr/>
          </p:nvSpPr>
          <p:spPr bwMode="auto">
            <a:xfrm>
              <a:off x="4841" y="3359"/>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90" name="Rectangle 89">
              <a:extLst>
                <a:ext uri="{FF2B5EF4-FFF2-40B4-BE49-F238E27FC236}">
                  <a16:creationId xmlns:a16="http://schemas.microsoft.com/office/drawing/2014/main" id="{25B04D6E-991D-9517-C034-CEA828D95CC3}"/>
                </a:ext>
              </a:extLst>
            </p:cNvPr>
            <p:cNvSpPr>
              <a:spLocks noChangeArrowheads="1"/>
            </p:cNvSpPr>
            <p:nvPr/>
          </p:nvSpPr>
          <p:spPr bwMode="auto">
            <a:xfrm>
              <a:off x="4330" y="2496"/>
              <a:ext cx="98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b="1">
                  <a:solidFill>
                    <a:srgbClr val="000000"/>
                  </a:solidFill>
                  <a:latin typeface="Arial" panose="020B0604020202020204" pitchFamily="34" charset="0"/>
                </a:rPr>
                <a:t>Warps accessing</a:t>
              </a:r>
              <a:endParaRPr kumimoji="0" lang="en-US" altLang="zh-CN" sz="1800">
                <a:solidFill>
                  <a:srgbClr val="000000"/>
                </a:solidFill>
                <a:latin typeface="Arial" panose="020B0604020202020204" pitchFamily="34" charset="0"/>
              </a:endParaRPr>
            </a:p>
          </p:txBody>
        </p:sp>
        <p:sp>
          <p:nvSpPr>
            <p:cNvPr id="91" name="Rectangle 90">
              <a:extLst>
                <a:ext uri="{FF2B5EF4-FFF2-40B4-BE49-F238E27FC236}">
                  <a16:creationId xmlns:a16="http://schemas.microsoft.com/office/drawing/2014/main" id="{97FF26A4-6850-08AF-FC72-A9C88D17B607}"/>
                </a:ext>
              </a:extLst>
            </p:cNvPr>
            <p:cNvSpPr>
              <a:spLocks noChangeArrowheads="1"/>
            </p:cNvSpPr>
            <p:nvPr/>
          </p:nvSpPr>
          <p:spPr bwMode="auto">
            <a:xfrm>
              <a:off x="4372" y="2635"/>
              <a:ext cx="10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b="1">
                  <a:solidFill>
                    <a:srgbClr val="000000"/>
                  </a:solidFill>
                  <a:latin typeface="Arial" panose="020B0604020202020204" pitchFamily="34" charset="0"/>
                </a:rPr>
                <a:t>memory hierarchy</a:t>
              </a:r>
              <a:endParaRPr kumimoji="0" lang="en-US" altLang="zh-CN" sz="1800">
                <a:solidFill>
                  <a:srgbClr val="000000"/>
                </a:solidFill>
                <a:latin typeface="Arial" panose="020B0604020202020204" pitchFamily="34" charset="0"/>
              </a:endParaRPr>
            </a:p>
          </p:txBody>
        </p:sp>
        <p:sp>
          <p:nvSpPr>
            <p:cNvPr id="92" name="Rectangle 91">
              <a:extLst>
                <a:ext uri="{FF2B5EF4-FFF2-40B4-BE49-F238E27FC236}">
                  <a16:creationId xmlns:a16="http://schemas.microsoft.com/office/drawing/2014/main" id="{FAE35FC3-1949-4061-BF41-6C451D93FDFA}"/>
                </a:ext>
              </a:extLst>
            </p:cNvPr>
            <p:cNvSpPr>
              <a:spLocks noChangeArrowheads="1"/>
            </p:cNvSpPr>
            <p:nvPr/>
          </p:nvSpPr>
          <p:spPr bwMode="auto">
            <a:xfrm>
              <a:off x="3079" y="998"/>
              <a:ext cx="1125" cy="6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3" name="Rectangle 92">
              <a:extLst>
                <a:ext uri="{FF2B5EF4-FFF2-40B4-BE49-F238E27FC236}">
                  <a16:creationId xmlns:a16="http://schemas.microsoft.com/office/drawing/2014/main" id="{F7B3120C-B38C-46FC-30A2-54B9AA55640D}"/>
                </a:ext>
              </a:extLst>
            </p:cNvPr>
            <p:cNvSpPr>
              <a:spLocks noChangeArrowheads="1"/>
            </p:cNvSpPr>
            <p:nvPr/>
          </p:nvSpPr>
          <p:spPr bwMode="auto">
            <a:xfrm>
              <a:off x="3079" y="998"/>
              <a:ext cx="1125" cy="694"/>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4" name="Rectangle 93">
              <a:extLst>
                <a:ext uri="{FF2B5EF4-FFF2-40B4-BE49-F238E27FC236}">
                  <a16:creationId xmlns:a16="http://schemas.microsoft.com/office/drawing/2014/main" id="{006F1DC6-E757-55ED-4800-60B4D0D3CD77}"/>
                </a:ext>
              </a:extLst>
            </p:cNvPr>
            <p:cNvSpPr>
              <a:spLocks noChangeArrowheads="1"/>
            </p:cNvSpPr>
            <p:nvPr/>
          </p:nvSpPr>
          <p:spPr bwMode="auto">
            <a:xfrm>
              <a:off x="3166" y="1085"/>
              <a:ext cx="951" cy="13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5" name="Rectangle 94">
              <a:extLst>
                <a:ext uri="{FF2B5EF4-FFF2-40B4-BE49-F238E27FC236}">
                  <a16:creationId xmlns:a16="http://schemas.microsoft.com/office/drawing/2014/main" id="{C0969CBA-5BE6-7B89-2F4B-2F806E9B46E1}"/>
                </a:ext>
              </a:extLst>
            </p:cNvPr>
            <p:cNvSpPr>
              <a:spLocks noChangeArrowheads="1"/>
            </p:cNvSpPr>
            <p:nvPr/>
          </p:nvSpPr>
          <p:spPr bwMode="auto">
            <a:xfrm>
              <a:off x="3166" y="108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6" name="Rectangle 95">
              <a:extLst>
                <a:ext uri="{FF2B5EF4-FFF2-40B4-BE49-F238E27FC236}">
                  <a16:creationId xmlns:a16="http://schemas.microsoft.com/office/drawing/2014/main" id="{59C56419-9C7E-2B4F-7A3F-419320F39B39}"/>
                </a:ext>
              </a:extLst>
            </p:cNvPr>
            <p:cNvSpPr>
              <a:spLocks noChangeArrowheads="1"/>
            </p:cNvSpPr>
            <p:nvPr/>
          </p:nvSpPr>
          <p:spPr bwMode="auto">
            <a:xfrm>
              <a:off x="3255" y="1078"/>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Thread Warp 3</a:t>
              </a:r>
              <a:endParaRPr kumimoji="0" lang="en-US" altLang="zh-CN" sz="1800">
                <a:solidFill>
                  <a:srgbClr val="000000"/>
                </a:solidFill>
                <a:latin typeface="Arial" panose="020B0604020202020204" pitchFamily="34" charset="0"/>
              </a:endParaRPr>
            </a:p>
          </p:txBody>
        </p:sp>
        <p:sp>
          <p:nvSpPr>
            <p:cNvPr id="97" name="Rectangle 96">
              <a:extLst>
                <a:ext uri="{FF2B5EF4-FFF2-40B4-BE49-F238E27FC236}">
                  <a16:creationId xmlns:a16="http://schemas.microsoft.com/office/drawing/2014/main" id="{0056773F-B050-DE7A-718C-98194C584B67}"/>
                </a:ext>
              </a:extLst>
            </p:cNvPr>
            <p:cNvSpPr>
              <a:spLocks noChangeArrowheads="1"/>
            </p:cNvSpPr>
            <p:nvPr/>
          </p:nvSpPr>
          <p:spPr bwMode="auto">
            <a:xfrm>
              <a:off x="3166" y="1215"/>
              <a:ext cx="951" cy="130"/>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8" name="Rectangle 97">
              <a:extLst>
                <a:ext uri="{FF2B5EF4-FFF2-40B4-BE49-F238E27FC236}">
                  <a16:creationId xmlns:a16="http://schemas.microsoft.com/office/drawing/2014/main" id="{12C14F58-D3C5-3DE0-E46A-33C663F55AB3}"/>
                </a:ext>
              </a:extLst>
            </p:cNvPr>
            <p:cNvSpPr>
              <a:spLocks noChangeArrowheads="1"/>
            </p:cNvSpPr>
            <p:nvPr/>
          </p:nvSpPr>
          <p:spPr bwMode="auto">
            <a:xfrm>
              <a:off x="3166" y="121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9" name="Rectangle 98">
              <a:extLst>
                <a:ext uri="{FF2B5EF4-FFF2-40B4-BE49-F238E27FC236}">
                  <a16:creationId xmlns:a16="http://schemas.microsoft.com/office/drawing/2014/main" id="{A06F9362-0BB4-D4F6-2CCC-B013E081E012}"/>
                </a:ext>
              </a:extLst>
            </p:cNvPr>
            <p:cNvSpPr>
              <a:spLocks noChangeArrowheads="1"/>
            </p:cNvSpPr>
            <p:nvPr/>
          </p:nvSpPr>
          <p:spPr bwMode="auto">
            <a:xfrm>
              <a:off x="3255" y="1211"/>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Thread Warp 8</a:t>
              </a:r>
              <a:endParaRPr kumimoji="0" lang="en-US" altLang="zh-CN" sz="1800">
                <a:solidFill>
                  <a:srgbClr val="000000"/>
                </a:solidFill>
                <a:latin typeface="Arial" panose="020B0604020202020204" pitchFamily="34" charset="0"/>
              </a:endParaRPr>
            </a:p>
          </p:txBody>
        </p:sp>
        <p:sp>
          <p:nvSpPr>
            <p:cNvPr id="100" name="Freeform 99">
              <a:extLst>
                <a:ext uri="{FF2B5EF4-FFF2-40B4-BE49-F238E27FC236}">
                  <a16:creationId xmlns:a16="http://schemas.microsoft.com/office/drawing/2014/main" id="{9B73D3AA-E56E-E6D9-4FF6-0E0550018A47}"/>
                </a:ext>
              </a:extLst>
            </p:cNvPr>
            <p:cNvSpPr>
              <a:spLocks/>
            </p:cNvSpPr>
            <p:nvPr/>
          </p:nvSpPr>
          <p:spPr bwMode="auto">
            <a:xfrm>
              <a:off x="3631" y="1367"/>
              <a:ext cx="21" cy="21"/>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1" name="Freeform 100">
              <a:extLst>
                <a:ext uri="{FF2B5EF4-FFF2-40B4-BE49-F238E27FC236}">
                  <a16:creationId xmlns:a16="http://schemas.microsoft.com/office/drawing/2014/main" id="{17EB84A0-6336-A2D4-996A-DFB9E569F916}"/>
                </a:ext>
              </a:extLst>
            </p:cNvPr>
            <p:cNvSpPr>
              <a:spLocks/>
            </p:cNvSpPr>
            <p:nvPr/>
          </p:nvSpPr>
          <p:spPr bwMode="auto">
            <a:xfrm>
              <a:off x="3631" y="1367"/>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6" y="0"/>
                    <a:pt x="21" y="4"/>
                    <a:pt x="21" y="11"/>
                  </a:cubicBezTo>
                  <a:cubicBezTo>
                    <a:pt x="21" y="11"/>
                    <a:pt x="21" y="11"/>
                    <a:pt x="21" y="11"/>
                  </a:cubicBezTo>
                  <a:cubicBezTo>
                    <a:pt x="21" y="17"/>
                    <a:pt x="16" y="21"/>
                    <a:pt x="10" y="21"/>
                  </a:cubicBezTo>
                  <a:cubicBezTo>
                    <a:pt x="5" y="21"/>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2" name="Freeform 101">
              <a:extLst>
                <a:ext uri="{FF2B5EF4-FFF2-40B4-BE49-F238E27FC236}">
                  <a16:creationId xmlns:a16="http://schemas.microsoft.com/office/drawing/2014/main" id="{22DAD5F0-BC29-5F74-FBD3-8948BBEE9BBD}"/>
                </a:ext>
              </a:extLst>
            </p:cNvPr>
            <p:cNvSpPr>
              <a:spLocks/>
            </p:cNvSpPr>
            <p:nvPr/>
          </p:nvSpPr>
          <p:spPr bwMode="auto">
            <a:xfrm>
              <a:off x="3631" y="1410"/>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3" name="Freeform 102">
              <a:extLst>
                <a:ext uri="{FF2B5EF4-FFF2-40B4-BE49-F238E27FC236}">
                  <a16:creationId xmlns:a16="http://schemas.microsoft.com/office/drawing/2014/main" id="{EAF48F44-0CD4-D297-030D-B562A8F925C8}"/>
                </a:ext>
              </a:extLst>
            </p:cNvPr>
            <p:cNvSpPr>
              <a:spLocks/>
            </p:cNvSpPr>
            <p:nvPr/>
          </p:nvSpPr>
          <p:spPr bwMode="auto">
            <a:xfrm>
              <a:off x="3631" y="1410"/>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4" name="Freeform 103">
              <a:extLst>
                <a:ext uri="{FF2B5EF4-FFF2-40B4-BE49-F238E27FC236}">
                  <a16:creationId xmlns:a16="http://schemas.microsoft.com/office/drawing/2014/main" id="{0DD4C5E3-C1DC-5816-A455-F0704F1E8F5D}"/>
                </a:ext>
              </a:extLst>
            </p:cNvPr>
            <p:cNvSpPr>
              <a:spLocks/>
            </p:cNvSpPr>
            <p:nvPr/>
          </p:nvSpPr>
          <p:spPr bwMode="auto">
            <a:xfrm>
              <a:off x="3631" y="1453"/>
              <a:ext cx="21"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4" y="0"/>
                  </a:cubicBezTo>
                  <a:cubicBezTo>
                    <a:pt x="38" y="0"/>
                    <a:pt x="49" y="11"/>
                    <a:pt x="49" y="24"/>
                  </a:cubicBezTo>
                  <a:cubicBezTo>
                    <a:pt x="49" y="24"/>
                    <a:pt x="49" y="24"/>
                    <a:pt x="49" y="24"/>
                  </a:cubicBezTo>
                  <a:cubicBezTo>
                    <a:pt x="49" y="38"/>
                    <a:pt x="38" y="49"/>
                    <a:pt x="24" y="49"/>
                  </a:cubicBezTo>
                  <a:cubicBezTo>
                    <a:pt x="11" y="49"/>
                    <a:pt x="0" y="38"/>
                    <a:pt x="0" y="24"/>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5" name="Freeform 104">
              <a:extLst>
                <a:ext uri="{FF2B5EF4-FFF2-40B4-BE49-F238E27FC236}">
                  <a16:creationId xmlns:a16="http://schemas.microsoft.com/office/drawing/2014/main" id="{FA3BE8BC-40B5-1E54-A228-1E0C07032E03}"/>
                </a:ext>
              </a:extLst>
            </p:cNvPr>
            <p:cNvSpPr>
              <a:spLocks/>
            </p:cNvSpPr>
            <p:nvPr/>
          </p:nvSpPr>
          <p:spPr bwMode="auto">
            <a:xfrm>
              <a:off x="3631" y="1453"/>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6" name="Line 105">
              <a:extLst>
                <a:ext uri="{FF2B5EF4-FFF2-40B4-BE49-F238E27FC236}">
                  <a16:creationId xmlns:a16="http://schemas.microsoft.com/office/drawing/2014/main" id="{398617E1-DE89-38DF-FCF5-371E6E071D06}"/>
                </a:ext>
              </a:extLst>
            </p:cNvPr>
            <p:cNvSpPr>
              <a:spLocks noChangeShapeType="1"/>
            </p:cNvSpPr>
            <p:nvPr/>
          </p:nvSpPr>
          <p:spPr bwMode="auto">
            <a:xfrm>
              <a:off x="3641" y="1627"/>
              <a:ext cx="1" cy="14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7" name="Freeform 106">
              <a:extLst>
                <a:ext uri="{FF2B5EF4-FFF2-40B4-BE49-F238E27FC236}">
                  <a16:creationId xmlns:a16="http://schemas.microsoft.com/office/drawing/2014/main" id="{AB13A5C8-D9A6-00D2-849F-1F40081142A5}"/>
                </a:ext>
              </a:extLst>
            </p:cNvPr>
            <p:cNvSpPr>
              <a:spLocks/>
            </p:cNvSpPr>
            <p:nvPr/>
          </p:nvSpPr>
          <p:spPr bwMode="auto">
            <a:xfrm>
              <a:off x="3606" y="1750"/>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8" name="Freeform 107">
              <a:extLst>
                <a:ext uri="{FF2B5EF4-FFF2-40B4-BE49-F238E27FC236}">
                  <a16:creationId xmlns:a16="http://schemas.microsoft.com/office/drawing/2014/main" id="{F3EB3528-42B9-20B0-6D15-BB6054869D1D}"/>
                </a:ext>
              </a:extLst>
            </p:cNvPr>
            <p:cNvSpPr>
              <a:spLocks/>
            </p:cNvSpPr>
            <p:nvPr/>
          </p:nvSpPr>
          <p:spPr bwMode="auto">
            <a:xfrm>
              <a:off x="2993" y="950"/>
              <a:ext cx="648" cy="2807"/>
            </a:xfrm>
            <a:custGeom>
              <a:avLst/>
              <a:gdLst>
                <a:gd name="T0" fmla="*/ 648 w 648"/>
                <a:gd name="T1" fmla="*/ 4133 h 2751"/>
                <a:gd name="T2" fmla="*/ 648 w 648"/>
                <a:gd name="T3" fmla="*/ 4370 h 2751"/>
                <a:gd name="T4" fmla="*/ 0 w 648"/>
                <a:gd name="T5" fmla="*/ 4370 h 2751"/>
                <a:gd name="T6" fmla="*/ 0 w 648"/>
                <a:gd name="T7" fmla="*/ 0 h 2751"/>
                <a:gd name="T8" fmla="*/ 648 w 648"/>
                <a:gd name="T9" fmla="*/ 0 h 2751"/>
                <a:gd name="T10" fmla="*/ 648 w 648"/>
                <a:gd name="T11" fmla="*/ 88 h 2751"/>
                <a:gd name="T12" fmla="*/ 0 60000 65536"/>
                <a:gd name="T13" fmla="*/ 0 60000 65536"/>
                <a:gd name="T14" fmla="*/ 0 60000 65536"/>
                <a:gd name="T15" fmla="*/ 0 60000 65536"/>
                <a:gd name="T16" fmla="*/ 0 60000 65536"/>
                <a:gd name="T17" fmla="*/ 0 60000 65536"/>
                <a:gd name="T18" fmla="*/ 0 w 648"/>
                <a:gd name="T19" fmla="*/ 0 h 2751"/>
                <a:gd name="T20" fmla="*/ 648 w 648"/>
                <a:gd name="T21" fmla="*/ 2751 h 2751"/>
              </a:gdLst>
              <a:ahLst/>
              <a:cxnLst>
                <a:cxn ang="T12">
                  <a:pos x="T0" y="T1"/>
                </a:cxn>
                <a:cxn ang="T13">
                  <a:pos x="T2" y="T3"/>
                </a:cxn>
                <a:cxn ang="T14">
                  <a:pos x="T4" y="T5"/>
                </a:cxn>
                <a:cxn ang="T15">
                  <a:pos x="T6" y="T7"/>
                </a:cxn>
                <a:cxn ang="T16">
                  <a:pos x="T8" y="T9"/>
                </a:cxn>
                <a:cxn ang="T17">
                  <a:pos x="T10" y="T11"/>
                </a:cxn>
              </a:cxnLst>
              <a:rect l="T18" t="T19" r="T20" b="T21"/>
              <a:pathLst>
                <a:path w="648" h="2751">
                  <a:moveTo>
                    <a:pt x="648" y="2600"/>
                  </a:moveTo>
                  <a:lnTo>
                    <a:pt x="648" y="2751"/>
                  </a:lnTo>
                  <a:lnTo>
                    <a:pt x="0" y="2751"/>
                  </a:lnTo>
                  <a:lnTo>
                    <a:pt x="0" y="0"/>
                  </a:lnTo>
                  <a:lnTo>
                    <a:pt x="648" y="0"/>
                  </a:lnTo>
                  <a:lnTo>
                    <a:pt x="648" y="58"/>
                  </a:lnTo>
                </a:path>
              </a:pathLst>
            </a:cu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9" name="Freeform 108">
              <a:extLst>
                <a:ext uri="{FF2B5EF4-FFF2-40B4-BE49-F238E27FC236}">
                  <a16:creationId xmlns:a16="http://schemas.microsoft.com/office/drawing/2014/main" id="{96A59E84-4CC5-9168-DDF4-84D1EA634918}"/>
                </a:ext>
              </a:extLst>
            </p:cNvPr>
            <p:cNvSpPr>
              <a:spLocks/>
            </p:cNvSpPr>
            <p:nvPr/>
          </p:nvSpPr>
          <p:spPr bwMode="auto">
            <a:xfrm>
              <a:off x="3606" y="1018"/>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10" name="Rectangle 109">
              <a:extLst>
                <a:ext uri="{FF2B5EF4-FFF2-40B4-BE49-F238E27FC236}">
                  <a16:creationId xmlns:a16="http://schemas.microsoft.com/office/drawing/2014/main" id="{63F4862C-A635-DFE9-9284-C9A3C29D468D}"/>
                </a:ext>
              </a:extLst>
            </p:cNvPr>
            <p:cNvSpPr>
              <a:spLocks noChangeArrowheads="1"/>
            </p:cNvSpPr>
            <p:nvPr/>
          </p:nvSpPr>
          <p:spPr bwMode="auto">
            <a:xfrm>
              <a:off x="3166" y="346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11" name="Rectangle 110">
              <a:extLst>
                <a:ext uri="{FF2B5EF4-FFF2-40B4-BE49-F238E27FC236}">
                  <a16:creationId xmlns:a16="http://schemas.microsoft.com/office/drawing/2014/main" id="{C85A8B4C-8500-26BA-55F8-4A40E7B44985}"/>
                </a:ext>
              </a:extLst>
            </p:cNvPr>
            <p:cNvSpPr>
              <a:spLocks noChangeArrowheads="1"/>
            </p:cNvSpPr>
            <p:nvPr/>
          </p:nvSpPr>
          <p:spPr bwMode="auto">
            <a:xfrm>
              <a:off x="3166" y="346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12" name="Rectangle 111">
              <a:extLst>
                <a:ext uri="{FF2B5EF4-FFF2-40B4-BE49-F238E27FC236}">
                  <a16:creationId xmlns:a16="http://schemas.microsoft.com/office/drawing/2014/main" id="{D9F7E263-9CA7-0203-BEFE-2F654007BF0D}"/>
                </a:ext>
              </a:extLst>
            </p:cNvPr>
            <p:cNvSpPr>
              <a:spLocks noChangeArrowheads="1"/>
            </p:cNvSpPr>
            <p:nvPr/>
          </p:nvSpPr>
          <p:spPr bwMode="auto">
            <a:xfrm>
              <a:off x="3388" y="3459"/>
              <a:ext cx="53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Writeback</a:t>
              </a:r>
              <a:endParaRPr kumimoji="0" lang="en-US" altLang="zh-CN" sz="1800">
                <a:solidFill>
                  <a:srgbClr val="000000"/>
                </a:solidFill>
                <a:latin typeface="Arial" panose="020B0604020202020204" pitchFamily="34" charset="0"/>
              </a:endParaRPr>
            </a:p>
          </p:txBody>
        </p:sp>
        <p:sp>
          <p:nvSpPr>
            <p:cNvPr id="113" name="Rectangle 112">
              <a:extLst>
                <a:ext uri="{FF2B5EF4-FFF2-40B4-BE49-F238E27FC236}">
                  <a16:creationId xmlns:a16="http://schemas.microsoft.com/office/drawing/2014/main" id="{7A351236-B036-7F07-734E-9D4303A7393A}"/>
                </a:ext>
              </a:extLst>
            </p:cNvPr>
            <p:cNvSpPr>
              <a:spLocks noChangeArrowheads="1"/>
            </p:cNvSpPr>
            <p:nvPr/>
          </p:nvSpPr>
          <p:spPr bwMode="auto">
            <a:xfrm>
              <a:off x="4344" y="1023"/>
              <a:ext cx="91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b="1">
                  <a:solidFill>
                    <a:srgbClr val="000000"/>
                  </a:solidFill>
                  <a:latin typeface="Arial" panose="020B0604020202020204" pitchFamily="34" charset="0"/>
                </a:rPr>
                <a:t>Warps available</a:t>
              </a:r>
              <a:endParaRPr kumimoji="0" lang="en-US" altLang="zh-CN" sz="1800">
                <a:solidFill>
                  <a:srgbClr val="000000"/>
                </a:solidFill>
                <a:latin typeface="Arial" panose="020B0604020202020204" pitchFamily="34" charset="0"/>
              </a:endParaRPr>
            </a:p>
          </p:txBody>
        </p:sp>
        <p:sp>
          <p:nvSpPr>
            <p:cNvPr id="114" name="Rectangle 113">
              <a:extLst>
                <a:ext uri="{FF2B5EF4-FFF2-40B4-BE49-F238E27FC236}">
                  <a16:creationId xmlns:a16="http://schemas.microsoft.com/office/drawing/2014/main" id="{D31267E8-28CF-29D3-A99E-9D17269C72A5}"/>
                </a:ext>
              </a:extLst>
            </p:cNvPr>
            <p:cNvSpPr>
              <a:spLocks noChangeArrowheads="1"/>
            </p:cNvSpPr>
            <p:nvPr/>
          </p:nvSpPr>
          <p:spPr bwMode="auto">
            <a:xfrm>
              <a:off x="4435" y="1162"/>
              <a:ext cx="82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b="1" dirty="0">
                  <a:solidFill>
                    <a:srgbClr val="000000"/>
                  </a:solidFill>
                  <a:latin typeface="Arial" panose="020B0604020202020204" pitchFamily="34" charset="0"/>
                </a:rPr>
                <a:t>for scheduling</a:t>
              </a:r>
              <a:endParaRPr kumimoji="0" lang="en-US" altLang="zh-CN" sz="1800" dirty="0">
                <a:solidFill>
                  <a:srgbClr val="000000"/>
                </a:solidFill>
                <a:latin typeface="Arial" panose="020B0604020202020204" pitchFamily="34" charset="0"/>
              </a:endParaRPr>
            </a:p>
          </p:txBody>
        </p:sp>
        <p:sp>
          <p:nvSpPr>
            <p:cNvPr id="115" name="Freeform 114">
              <a:extLst>
                <a:ext uri="{FF2B5EF4-FFF2-40B4-BE49-F238E27FC236}">
                  <a16:creationId xmlns:a16="http://schemas.microsoft.com/office/drawing/2014/main" id="{66E1C35F-409D-AC8F-E2FA-B53DCCEB5C53}"/>
                </a:ext>
              </a:extLst>
            </p:cNvPr>
            <p:cNvSpPr>
              <a:spLocks/>
            </p:cNvSpPr>
            <p:nvPr/>
          </p:nvSpPr>
          <p:spPr bwMode="auto">
            <a:xfrm>
              <a:off x="3674" y="2374"/>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16" name="Freeform 115">
              <a:extLst>
                <a:ext uri="{FF2B5EF4-FFF2-40B4-BE49-F238E27FC236}">
                  <a16:creationId xmlns:a16="http://schemas.microsoft.com/office/drawing/2014/main" id="{7E8CEE65-EE4C-5124-A163-0B12C7261C11}"/>
                </a:ext>
              </a:extLst>
            </p:cNvPr>
            <p:cNvSpPr>
              <a:spLocks/>
            </p:cNvSpPr>
            <p:nvPr/>
          </p:nvSpPr>
          <p:spPr bwMode="auto">
            <a:xfrm>
              <a:off x="3674" y="2374"/>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7" y="0"/>
                    <a:pt x="21" y="5"/>
                    <a:pt x="21" y="11"/>
                  </a:cubicBezTo>
                  <a:cubicBezTo>
                    <a:pt x="21" y="11"/>
                    <a:pt x="21" y="11"/>
                    <a:pt x="21" y="11"/>
                  </a:cubicBezTo>
                  <a:cubicBezTo>
                    <a:pt x="21" y="17"/>
                    <a:pt x="17"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17" name="Freeform 116">
              <a:extLst>
                <a:ext uri="{FF2B5EF4-FFF2-40B4-BE49-F238E27FC236}">
                  <a16:creationId xmlns:a16="http://schemas.microsoft.com/office/drawing/2014/main" id="{F4D729AA-32C6-757B-941C-E1D5D6796870}"/>
                </a:ext>
              </a:extLst>
            </p:cNvPr>
            <p:cNvSpPr>
              <a:spLocks/>
            </p:cNvSpPr>
            <p:nvPr/>
          </p:nvSpPr>
          <p:spPr bwMode="auto">
            <a:xfrm>
              <a:off x="3760" y="2374"/>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5" y="0"/>
                  </a:cubicBezTo>
                  <a:cubicBezTo>
                    <a:pt x="38" y="0"/>
                    <a:pt x="49" y="12"/>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18" name="Freeform 117">
              <a:extLst>
                <a:ext uri="{FF2B5EF4-FFF2-40B4-BE49-F238E27FC236}">
                  <a16:creationId xmlns:a16="http://schemas.microsoft.com/office/drawing/2014/main" id="{8FAEFC90-6287-50D5-97E3-7EE1776BBE17}"/>
                </a:ext>
              </a:extLst>
            </p:cNvPr>
            <p:cNvSpPr>
              <a:spLocks/>
            </p:cNvSpPr>
            <p:nvPr/>
          </p:nvSpPr>
          <p:spPr bwMode="auto">
            <a:xfrm>
              <a:off x="3760"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19" name="Freeform 118">
              <a:extLst>
                <a:ext uri="{FF2B5EF4-FFF2-40B4-BE49-F238E27FC236}">
                  <a16:creationId xmlns:a16="http://schemas.microsoft.com/office/drawing/2014/main" id="{1869CD5D-D776-84FF-8D36-ACA4B1A47643}"/>
                </a:ext>
              </a:extLst>
            </p:cNvPr>
            <p:cNvSpPr>
              <a:spLocks/>
            </p:cNvSpPr>
            <p:nvPr/>
          </p:nvSpPr>
          <p:spPr bwMode="auto">
            <a:xfrm>
              <a:off x="3847" y="2374"/>
              <a:ext cx="22" cy="22"/>
            </a:xfrm>
            <a:custGeom>
              <a:avLst/>
              <a:gdLst>
                <a:gd name="T0" fmla="*/ 0 w 50"/>
                <a:gd name="T1" fmla="*/ 0 h 50"/>
                <a:gd name="T2" fmla="*/ 0 w 50"/>
                <a:gd name="T3" fmla="*/ 0 h 50"/>
                <a:gd name="T4" fmla="*/ 0 w 50"/>
                <a:gd name="T5" fmla="*/ 0 h 50"/>
                <a:gd name="T6" fmla="*/ 0 w 50"/>
                <a:gd name="T7" fmla="*/ 0 h 50"/>
                <a:gd name="T8" fmla="*/ 0 w 50"/>
                <a:gd name="T9" fmla="*/ 0 h 50"/>
                <a:gd name="T10" fmla="*/ 0 w 50"/>
                <a:gd name="T11" fmla="*/ 0 h 50"/>
                <a:gd name="T12" fmla="*/ 0 60000 65536"/>
                <a:gd name="T13" fmla="*/ 0 60000 65536"/>
                <a:gd name="T14" fmla="*/ 0 60000 65536"/>
                <a:gd name="T15" fmla="*/ 0 60000 65536"/>
                <a:gd name="T16" fmla="*/ 0 60000 65536"/>
                <a:gd name="T17" fmla="*/ 0 60000 65536"/>
                <a:gd name="T18" fmla="*/ 0 w 50"/>
                <a:gd name="T19" fmla="*/ 0 h 50"/>
                <a:gd name="T20" fmla="*/ 50 w 5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50" h="50">
                  <a:moveTo>
                    <a:pt x="0" y="25"/>
                  </a:moveTo>
                  <a:cubicBezTo>
                    <a:pt x="0" y="12"/>
                    <a:pt x="11" y="0"/>
                    <a:pt x="25" y="0"/>
                  </a:cubicBezTo>
                  <a:cubicBezTo>
                    <a:pt x="39" y="0"/>
                    <a:pt x="50" y="12"/>
                    <a:pt x="50" y="25"/>
                  </a:cubicBezTo>
                  <a:cubicBezTo>
                    <a:pt x="50" y="25"/>
                    <a:pt x="50" y="25"/>
                    <a:pt x="50" y="25"/>
                  </a:cubicBezTo>
                  <a:cubicBezTo>
                    <a:pt x="50" y="39"/>
                    <a:pt x="39" y="50"/>
                    <a:pt x="25" y="50"/>
                  </a:cubicBezTo>
                  <a:cubicBezTo>
                    <a:pt x="11" y="50"/>
                    <a:pt x="0" y="39"/>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0" name="Freeform 119">
              <a:extLst>
                <a:ext uri="{FF2B5EF4-FFF2-40B4-BE49-F238E27FC236}">
                  <a16:creationId xmlns:a16="http://schemas.microsoft.com/office/drawing/2014/main" id="{3B25D2EB-F432-F27F-565C-DC623F43CFD1}"/>
                </a:ext>
              </a:extLst>
            </p:cNvPr>
            <p:cNvSpPr>
              <a:spLocks/>
            </p:cNvSpPr>
            <p:nvPr/>
          </p:nvSpPr>
          <p:spPr bwMode="auto">
            <a:xfrm>
              <a:off x="3847"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1" name="Freeform 120">
              <a:extLst>
                <a:ext uri="{FF2B5EF4-FFF2-40B4-BE49-F238E27FC236}">
                  <a16:creationId xmlns:a16="http://schemas.microsoft.com/office/drawing/2014/main" id="{6350B265-C243-2A78-BE65-93A20574E818}"/>
                </a:ext>
              </a:extLst>
            </p:cNvPr>
            <p:cNvSpPr>
              <a:spLocks/>
            </p:cNvSpPr>
            <p:nvPr/>
          </p:nvSpPr>
          <p:spPr bwMode="auto">
            <a:xfrm>
              <a:off x="3674" y="2721"/>
              <a:ext cx="21"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2" name="Freeform 121">
              <a:extLst>
                <a:ext uri="{FF2B5EF4-FFF2-40B4-BE49-F238E27FC236}">
                  <a16:creationId xmlns:a16="http://schemas.microsoft.com/office/drawing/2014/main" id="{4072EC0C-B17E-EF61-5756-9D6ADD769B7A}"/>
                </a:ext>
              </a:extLst>
            </p:cNvPr>
            <p:cNvSpPr>
              <a:spLocks/>
            </p:cNvSpPr>
            <p:nvPr/>
          </p:nvSpPr>
          <p:spPr bwMode="auto">
            <a:xfrm>
              <a:off x="3674" y="2721"/>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7" y="0"/>
                    <a:pt x="21" y="4"/>
                    <a:pt x="21" y="11"/>
                  </a:cubicBezTo>
                  <a:cubicBezTo>
                    <a:pt x="21" y="11"/>
                    <a:pt x="21" y="11"/>
                    <a:pt x="21" y="11"/>
                  </a:cubicBezTo>
                  <a:cubicBezTo>
                    <a:pt x="21" y="16"/>
                    <a:pt x="17" y="21"/>
                    <a:pt x="10"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3" name="Freeform 122">
              <a:extLst>
                <a:ext uri="{FF2B5EF4-FFF2-40B4-BE49-F238E27FC236}">
                  <a16:creationId xmlns:a16="http://schemas.microsoft.com/office/drawing/2014/main" id="{0D94895B-3D1B-7B5B-0C60-FFD16CAC70B8}"/>
                </a:ext>
              </a:extLst>
            </p:cNvPr>
            <p:cNvSpPr>
              <a:spLocks/>
            </p:cNvSpPr>
            <p:nvPr/>
          </p:nvSpPr>
          <p:spPr bwMode="auto">
            <a:xfrm>
              <a:off x="3760" y="2721"/>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4" name="Freeform 123">
              <a:extLst>
                <a:ext uri="{FF2B5EF4-FFF2-40B4-BE49-F238E27FC236}">
                  <a16:creationId xmlns:a16="http://schemas.microsoft.com/office/drawing/2014/main" id="{49A3B7E1-D29D-58C5-8BDC-797070A52EE2}"/>
                </a:ext>
              </a:extLst>
            </p:cNvPr>
            <p:cNvSpPr>
              <a:spLocks/>
            </p:cNvSpPr>
            <p:nvPr/>
          </p:nvSpPr>
          <p:spPr bwMode="auto">
            <a:xfrm>
              <a:off x="3760"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5" name="Freeform 124">
              <a:extLst>
                <a:ext uri="{FF2B5EF4-FFF2-40B4-BE49-F238E27FC236}">
                  <a16:creationId xmlns:a16="http://schemas.microsoft.com/office/drawing/2014/main" id="{8F370360-7C4B-06E1-ACD9-BAD7863B5C79}"/>
                </a:ext>
              </a:extLst>
            </p:cNvPr>
            <p:cNvSpPr>
              <a:spLocks/>
            </p:cNvSpPr>
            <p:nvPr/>
          </p:nvSpPr>
          <p:spPr bwMode="auto">
            <a:xfrm>
              <a:off x="3847" y="2721"/>
              <a:ext cx="22" cy="21"/>
            </a:xfrm>
            <a:custGeom>
              <a:avLst/>
              <a:gdLst>
                <a:gd name="T0" fmla="*/ 0 w 50"/>
                <a:gd name="T1" fmla="*/ 0 h 49"/>
                <a:gd name="T2" fmla="*/ 0 w 50"/>
                <a:gd name="T3" fmla="*/ 0 h 49"/>
                <a:gd name="T4" fmla="*/ 0 w 50"/>
                <a:gd name="T5" fmla="*/ 0 h 49"/>
                <a:gd name="T6" fmla="*/ 0 w 50"/>
                <a:gd name="T7" fmla="*/ 0 h 49"/>
                <a:gd name="T8" fmla="*/ 0 w 50"/>
                <a:gd name="T9" fmla="*/ 0 h 49"/>
                <a:gd name="T10" fmla="*/ 0 w 50"/>
                <a:gd name="T11" fmla="*/ 0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6" name="Freeform 125">
              <a:extLst>
                <a:ext uri="{FF2B5EF4-FFF2-40B4-BE49-F238E27FC236}">
                  <a16:creationId xmlns:a16="http://schemas.microsoft.com/office/drawing/2014/main" id="{99F60B68-19FF-4987-8E59-A6222E932231}"/>
                </a:ext>
              </a:extLst>
            </p:cNvPr>
            <p:cNvSpPr>
              <a:spLocks/>
            </p:cNvSpPr>
            <p:nvPr/>
          </p:nvSpPr>
          <p:spPr bwMode="auto">
            <a:xfrm>
              <a:off x="3847"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7" name="Rectangle 126">
              <a:extLst>
                <a:ext uri="{FF2B5EF4-FFF2-40B4-BE49-F238E27FC236}">
                  <a16:creationId xmlns:a16="http://schemas.microsoft.com/office/drawing/2014/main" id="{004D22D2-4317-07E1-10B2-E14065F7BB17}"/>
                </a:ext>
              </a:extLst>
            </p:cNvPr>
            <p:cNvSpPr>
              <a:spLocks noChangeArrowheads="1"/>
            </p:cNvSpPr>
            <p:nvPr/>
          </p:nvSpPr>
          <p:spPr bwMode="auto">
            <a:xfrm>
              <a:off x="3166" y="1497"/>
              <a:ext cx="951" cy="13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28" name="Rectangle 127">
              <a:extLst>
                <a:ext uri="{FF2B5EF4-FFF2-40B4-BE49-F238E27FC236}">
                  <a16:creationId xmlns:a16="http://schemas.microsoft.com/office/drawing/2014/main" id="{57AA28D0-1F9A-89E3-559C-F750B0ADF22E}"/>
                </a:ext>
              </a:extLst>
            </p:cNvPr>
            <p:cNvSpPr>
              <a:spLocks noChangeArrowheads="1"/>
            </p:cNvSpPr>
            <p:nvPr/>
          </p:nvSpPr>
          <p:spPr bwMode="auto">
            <a:xfrm>
              <a:off x="3166" y="1497"/>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29" name="Rectangle 128">
              <a:extLst>
                <a:ext uri="{FF2B5EF4-FFF2-40B4-BE49-F238E27FC236}">
                  <a16:creationId xmlns:a16="http://schemas.microsoft.com/office/drawing/2014/main" id="{0AB3BEA5-32B2-784F-B4FC-2FB21C0BE1C4}"/>
                </a:ext>
              </a:extLst>
            </p:cNvPr>
            <p:cNvSpPr>
              <a:spLocks noChangeArrowheads="1"/>
            </p:cNvSpPr>
            <p:nvPr/>
          </p:nvSpPr>
          <p:spPr bwMode="auto">
            <a:xfrm>
              <a:off x="3255" y="1490"/>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Thread Warp 7</a:t>
              </a:r>
              <a:endParaRPr kumimoji="0" lang="en-US" altLang="zh-CN" sz="1800">
                <a:solidFill>
                  <a:srgbClr val="000000"/>
                </a:solidFill>
                <a:latin typeface="Arial" panose="020B0604020202020204" pitchFamily="34" charset="0"/>
              </a:endParaRPr>
            </a:p>
          </p:txBody>
        </p:sp>
        <p:sp>
          <p:nvSpPr>
            <p:cNvPr id="130" name="Rectangle 129">
              <a:extLst>
                <a:ext uri="{FF2B5EF4-FFF2-40B4-BE49-F238E27FC236}">
                  <a16:creationId xmlns:a16="http://schemas.microsoft.com/office/drawing/2014/main" id="{5352193E-CA43-D50A-07DC-FF7D30A6352E}"/>
                </a:ext>
              </a:extLst>
            </p:cNvPr>
            <p:cNvSpPr>
              <a:spLocks noChangeArrowheads="1"/>
            </p:cNvSpPr>
            <p:nvPr/>
          </p:nvSpPr>
          <p:spPr bwMode="auto">
            <a:xfrm>
              <a:off x="3166" y="1822"/>
              <a:ext cx="951" cy="12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31" name="Rectangle 130">
              <a:extLst>
                <a:ext uri="{FF2B5EF4-FFF2-40B4-BE49-F238E27FC236}">
                  <a16:creationId xmlns:a16="http://schemas.microsoft.com/office/drawing/2014/main" id="{AB7B2603-66A1-F5F5-6789-80D0DE537A9A}"/>
                </a:ext>
              </a:extLst>
            </p:cNvPr>
            <p:cNvSpPr>
              <a:spLocks noChangeArrowheads="1"/>
            </p:cNvSpPr>
            <p:nvPr/>
          </p:nvSpPr>
          <p:spPr bwMode="auto">
            <a:xfrm>
              <a:off x="3166" y="1822"/>
              <a:ext cx="951" cy="12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32" name="Rectangle 131">
              <a:extLst>
                <a:ext uri="{FF2B5EF4-FFF2-40B4-BE49-F238E27FC236}">
                  <a16:creationId xmlns:a16="http://schemas.microsoft.com/office/drawing/2014/main" id="{60433481-5C08-F5D0-0452-A988E10BD767}"/>
                </a:ext>
              </a:extLst>
            </p:cNvPr>
            <p:cNvSpPr>
              <a:spLocks noChangeArrowheads="1"/>
            </p:cNvSpPr>
            <p:nvPr/>
          </p:nvSpPr>
          <p:spPr bwMode="auto">
            <a:xfrm>
              <a:off x="3465" y="1818"/>
              <a:ext cx="3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a:solidFill>
                    <a:srgbClr val="000000"/>
                  </a:solidFill>
                  <a:latin typeface="Arial" panose="020B0604020202020204" pitchFamily="34" charset="0"/>
                </a:rPr>
                <a:t>I-Fetch</a:t>
              </a:r>
              <a:endParaRPr kumimoji="0" lang="en-US" altLang="zh-CN" sz="1800">
                <a:solidFill>
                  <a:srgbClr val="000000"/>
                </a:solidFill>
                <a:latin typeface="Arial" panose="020B0604020202020204" pitchFamily="34" charset="0"/>
              </a:endParaRPr>
            </a:p>
          </p:txBody>
        </p:sp>
        <p:sp>
          <p:nvSpPr>
            <p:cNvPr id="133" name="Rectangle 132">
              <a:extLst>
                <a:ext uri="{FF2B5EF4-FFF2-40B4-BE49-F238E27FC236}">
                  <a16:creationId xmlns:a16="http://schemas.microsoft.com/office/drawing/2014/main" id="{D5EDF0D6-1461-E5DD-5A9A-D80CD210DC08}"/>
                </a:ext>
              </a:extLst>
            </p:cNvPr>
            <p:cNvSpPr>
              <a:spLocks noChangeArrowheads="1"/>
            </p:cNvSpPr>
            <p:nvPr/>
          </p:nvSpPr>
          <p:spPr bwMode="auto">
            <a:xfrm>
              <a:off x="4421" y="1560"/>
              <a:ext cx="79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500" b="1">
                  <a:solidFill>
                    <a:srgbClr val="000000"/>
                  </a:solidFill>
                  <a:latin typeface="Arial" panose="020B0604020202020204" pitchFamily="34" charset="0"/>
                </a:rPr>
                <a:t>SIMD Pipeline</a:t>
              </a:r>
              <a:endParaRPr kumimoji="0" lang="en-US" altLang="zh-CN" sz="1800">
                <a:solidFill>
                  <a:srgbClr val="000000"/>
                </a:solidFill>
                <a:latin typeface="Arial" panose="020B0604020202020204" pitchFamily="34" charset="0"/>
              </a:endParaRPr>
            </a:p>
          </p:txBody>
        </p:sp>
        <p:sp>
          <p:nvSpPr>
            <p:cNvPr id="134" name="Line 133">
              <a:extLst>
                <a:ext uri="{FF2B5EF4-FFF2-40B4-BE49-F238E27FC236}">
                  <a16:creationId xmlns:a16="http://schemas.microsoft.com/office/drawing/2014/main" id="{BDD49AE6-E3CE-EB6E-135C-A2DC84EDEF41}"/>
                </a:ext>
              </a:extLst>
            </p:cNvPr>
            <p:cNvSpPr>
              <a:spLocks noChangeShapeType="1"/>
            </p:cNvSpPr>
            <p:nvPr/>
          </p:nvSpPr>
          <p:spPr bwMode="auto">
            <a:xfrm flipV="1">
              <a:off x="4204" y="1648"/>
              <a:ext cx="172" cy="87"/>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135" name="TextBox 134">
            <a:extLst>
              <a:ext uri="{FF2B5EF4-FFF2-40B4-BE49-F238E27FC236}">
                <a16:creationId xmlns:a16="http://schemas.microsoft.com/office/drawing/2014/main" id="{0CE3084E-EC03-79D9-0273-CBCF7A13CBBA}"/>
              </a:ext>
            </a:extLst>
          </p:cNvPr>
          <p:cNvSpPr txBox="1">
            <a:spLocks noChangeArrowheads="1"/>
          </p:cNvSpPr>
          <p:nvPr/>
        </p:nvSpPr>
        <p:spPr bwMode="auto">
          <a:xfrm>
            <a:off x="502023" y="6369844"/>
            <a:ext cx="1544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000">
                <a:solidFill>
                  <a:srgbClr val="000000"/>
                </a:solidFill>
                <a:latin typeface="Arial" panose="020B0604020202020204" pitchFamily="34" charset="0"/>
              </a:rPr>
              <a:t>Slide credit: Tor Aamodt</a:t>
            </a:r>
          </a:p>
        </p:txBody>
      </p:sp>
    </p:spTree>
    <p:extLst>
      <p:ext uri="{BB962C8B-B14F-4D97-AF65-F5344CB8AC3E}">
        <p14:creationId xmlns:p14="http://schemas.microsoft.com/office/powerpoint/2010/main" val="2511491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F838F-F079-4D0E-8EEB-389474764C02}"/>
              </a:ext>
            </a:extLst>
          </p:cNvPr>
          <p:cNvSpPr>
            <a:spLocks noGrp="1"/>
          </p:cNvSpPr>
          <p:nvPr>
            <p:ph type="title" idx="4294967295"/>
          </p:nvPr>
        </p:nvSpPr>
        <p:spPr>
          <a:xfrm>
            <a:off x="1240735" y="245165"/>
            <a:ext cx="3171825" cy="921027"/>
          </a:xfrm>
        </p:spPr>
        <p:txBody>
          <a:bodyPr>
            <a:normAutofit/>
          </a:bodyPr>
          <a:lstStyle/>
          <a:p>
            <a:r>
              <a:rPr lang="en-US" altLang="zh-CN" sz="4000" dirty="0"/>
              <a:t>Warp</a:t>
            </a:r>
            <a:r>
              <a:rPr lang="zh-CN" altLang="en-US" sz="4000" dirty="0"/>
              <a:t>调度</a:t>
            </a:r>
          </a:p>
        </p:txBody>
      </p:sp>
      <p:sp>
        <p:nvSpPr>
          <p:cNvPr id="3" name="内容占位符 2">
            <a:extLst>
              <a:ext uri="{FF2B5EF4-FFF2-40B4-BE49-F238E27FC236}">
                <a16:creationId xmlns:a16="http://schemas.microsoft.com/office/drawing/2014/main" id="{C3FB1E7D-5103-48DD-ADF1-92C37109640B}"/>
              </a:ext>
            </a:extLst>
          </p:cNvPr>
          <p:cNvSpPr>
            <a:spLocks noGrp="1"/>
          </p:cNvSpPr>
          <p:nvPr>
            <p:ph idx="4294967295"/>
          </p:nvPr>
        </p:nvSpPr>
        <p:spPr>
          <a:xfrm>
            <a:off x="1053548" y="1749287"/>
            <a:ext cx="4260573" cy="4108174"/>
          </a:xfrm>
        </p:spPr>
        <p:txBody>
          <a:bodyPr>
            <a:normAutofit/>
          </a:bodyPr>
          <a:lstStyle/>
          <a:p>
            <a:r>
              <a:rPr lang="en-US" altLang="zh-CN" sz="2200" dirty="0"/>
              <a:t>LD R1, 0x00027    </a:t>
            </a:r>
            <a:r>
              <a:rPr lang="en-US" altLang="zh-CN" sz="2200" dirty="0">
                <a:solidFill>
                  <a:srgbClr val="C00000"/>
                </a:solidFill>
              </a:rPr>
              <a:t>PC=1</a:t>
            </a:r>
          </a:p>
          <a:p>
            <a:r>
              <a:rPr lang="en-US" altLang="zh-CN" sz="2200" dirty="0"/>
              <a:t>LD R2, 0x00034    </a:t>
            </a:r>
            <a:r>
              <a:rPr lang="en-US" altLang="zh-CN" sz="2200" dirty="0">
                <a:solidFill>
                  <a:srgbClr val="C00000"/>
                </a:solidFill>
              </a:rPr>
              <a:t>PC=2</a:t>
            </a:r>
          </a:p>
          <a:p>
            <a:r>
              <a:rPr lang="en-US" altLang="zh-CN" sz="2200" dirty="0"/>
              <a:t>ADD R3, R1, R2    </a:t>
            </a:r>
            <a:r>
              <a:rPr lang="en-US" altLang="zh-CN" sz="2200" dirty="0">
                <a:solidFill>
                  <a:srgbClr val="C00000"/>
                </a:solidFill>
              </a:rPr>
              <a:t>PC=3</a:t>
            </a:r>
          </a:p>
          <a:p>
            <a:r>
              <a:rPr lang="en-US" altLang="zh-CN" sz="2200" dirty="0"/>
              <a:t>ST R3, 0x00045    </a:t>
            </a:r>
            <a:r>
              <a:rPr lang="en-US" altLang="zh-CN" sz="2200" dirty="0">
                <a:solidFill>
                  <a:srgbClr val="C00000"/>
                </a:solidFill>
              </a:rPr>
              <a:t>PC=4</a:t>
            </a:r>
          </a:p>
          <a:p>
            <a:endParaRPr lang="en-US" altLang="zh-CN" sz="2200" dirty="0">
              <a:solidFill>
                <a:srgbClr val="C00000"/>
              </a:solidFill>
            </a:endParaRPr>
          </a:p>
          <a:p>
            <a:r>
              <a:rPr lang="en-US" altLang="zh-CN" sz="2200" dirty="0">
                <a:solidFill>
                  <a:srgbClr val="C00000"/>
                </a:solidFill>
              </a:rPr>
              <a:t>Cycle 100: </a:t>
            </a:r>
            <a:r>
              <a:rPr lang="zh-CN" altLang="en-US" sz="2200" dirty="0">
                <a:solidFill>
                  <a:srgbClr val="C00000"/>
                </a:solidFill>
              </a:rPr>
              <a:t>调度 </a:t>
            </a:r>
            <a:r>
              <a:rPr lang="en-US" altLang="zh-CN" sz="2200" dirty="0">
                <a:solidFill>
                  <a:srgbClr val="C00000"/>
                </a:solidFill>
              </a:rPr>
              <a:t>warp0 PC1</a:t>
            </a:r>
          </a:p>
          <a:p>
            <a:r>
              <a:rPr lang="en-US" altLang="zh-CN" sz="2200" dirty="0">
                <a:solidFill>
                  <a:srgbClr val="C00000"/>
                </a:solidFill>
              </a:rPr>
              <a:t>Cycle 101: </a:t>
            </a:r>
            <a:r>
              <a:rPr lang="zh-CN" altLang="en-US" sz="2200" dirty="0">
                <a:solidFill>
                  <a:srgbClr val="C00000"/>
                </a:solidFill>
              </a:rPr>
              <a:t>调度 </a:t>
            </a:r>
            <a:r>
              <a:rPr lang="en-US" altLang="zh-CN" sz="2200" dirty="0">
                <a:solidFill>
                  <a:srgbClr val="C00000"/>
                </a:solidFill>
              </a:rPr>
              <a:t>warp1 PC2</a:t>
            </a:r>
          </a:p>
          <a:p>
            <a:r>
              <a:rPr lang="en-US" altLang="zh-CN" sz="2200" dirty="0">
                <a:solidFill>
                  <a:srgbClr val="C00000"/>
                </a:solidFill>
              </a:rPr>
              <a:t>Cycle 102: </a:t>
            </a:r>
            <a:r>
              <a:rPr lang="zh-CN" altLang="en-US" sz="2200" dirty="0">
                <a:solidFill>
                  <a:srgbClr val="C00000"/>
                </a:solidFill>
              </a:rPr>
              <a:t>调度 </a:t>
            </a:r>
            <a:r>
              <a:rPr lang="en-US" altLang="zh-CN" sz="2200" dirty="0">
                <a:solidFill>
                  <a:srgbClr val="C00000"/>
                </a:solidFill>
              </a:rPr>
              <a:t>warp2 PC1</a:t>
            </a:r>
          </a:p>
          <a:p>
            <a:r>
              <a:rPr lang="en-US" altLang="zh-CN" sz="1500" dirty="0">
                <a:solidFill>
                  <a:srgbClr val="C00000"/>
                </a:solidFill>
              </a:rPr>
              <a:t>…</a:t>
            </a:r>
          </a:p>
          <a:p>
            <a:pPr marL="0" indent="0">
              <a:buNone/>
            </a:pPr>
            <a:endParaRPr lang="zh-CN" altLang="en-US" dirty="0">
              <a:solidFill>
                <a:srgbClr val="C00000"/>
              </a:solidFill>
            </a:endParaRPr>
          </a:p>
        </p:txBody>
      </p:sp>
      <p:sp>
        <p:nvSpPr>
          <p:cNvPr id="5" name="文本框 4">
            <a:extLst>
              <a:ext uri="{FF2B5EF4-FFF2-40B4-BE49-F238E27FC236}">
                <a16:creationId xmlns:a16="http://schemas.microsoft.com/office/drawing/2014/main" id="{9FAE1D10-ACCA-4FB1-8C3D-9AEA85CD93CC}"/>
              </a:ext>
            </a:extLst>
          </p:cNvPr>
          <p:cNvSpPr txBox="1"/>
          <p:nvPr/>
        </p:nvSpPr>
        <p:spPr>
          <a:xfrm>
            <a:off x="6623985" y="2274838"/>
            <a:ext cx="2988527" cy="2308324"/>
          </a:xfrm>
          <a:prstGeom prst="rect">
            <a:avLst/>
          </a:prstGeom>
          <a:noFill/>
        </p:spPr>
        <p:txBody>
          <a:bodyPr wrap="square" rtlCol="0">
            <a:spAutoFit/>
          </a:bodyPr>
          <a:lstStyle/>
          <a:p>
            <a:r>
              <a:rPr lang="zh-CN" altLang="en-US" sz="2400" b="1" dirty="0">
                <a:solidFill>
                  <a:srgbClr val="002060"/>
                </a:solidFill>
              </a:rPr>
              <a:t>如果访存时间长，则</a:t>
            </a:r>
            <a:r>
              <a:rPr lang="en-US" altLang="zh-CN" sz="2400" b="1" dirty="0">
                <a:solidFill>
                  <a:srgbClr val="002060"/>
                </a:solidFill>
              </a:rPr>
              <a:t>PC3</a:t>
            </a:r>
            <a:r>
              <a:rPr lang="zh-CN" altLang="en-US" sz="2400" b="1" dirty="0">
                <a:solidFill>
                  <a:srgbClr val="002060"/>
                </a:solidFill>
              </a:rPr>
              <a:t>对应的指令需要等待，</a:t>
            </a:r>
            <a:r>
              <a:rPr lang="en-US" altLang="zh-CN" sz="2400" b="1" dirty="0">
                <a:solidFill>
                  <a:srgbClr val="002060"/>
                </a:solidFill>
              </a:rPr>
              <a:t>GPU</a:t>
            </a:r>
            <a:r>
              <a:rPr lang="zh-CN" altLang="en-US" sz="2400" b="1" dirty="0">
                <a:solidFill>
                  <a:srgbClr val="002060"/>
                </a:solidFill>
              </a:rPr>
              <a:t>将大量</a:t>
            </a:r>
            <a:r>
              <a:rPr lang="en-US" altLang="zh-CN" sz="2400" b="1" dirty="0">
                <a:solidFill>
                  <a:srgbClr val="002060"/>
                </a:solidFill>
              </a:rPr>
              <a:t>warp</a:t>
            </a:r>
            <a:r>
              <a:rPr lang="zh-CN" altLang="en-US" sz="2400" b="1" dirty="0">
                <a:solidFill>
                  <a:srgbClr val="002060"/>
                </a:solidFill>
              </a:rPr>
              <a:t>交替调度执行，可以一定程度上掩盖长时间访存</a:t>
            </a:r>
          </a:p>
        </p:txBody>
      </p:sp>
      <p:sp>
        <p:nvSpPr>
          <p:cNvPr id="4" name="灯片编号占位符 3">
            <a:extLst>
              <a:ext uri="{FF2B5EF4-FFF2-40B4-BE49-F238E27FC236}">
                <a16:creationId xmlns:a16="http://schemas.microsoft.com/office/drawing/2014/main" id="{43FBA8B5-CEBC-4E0E-A02E-078CF9F17593}"/>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74</a:t>
            </a:fld>
            <a:endParaRPr lang="zh-CN" altLang="en-US"/>
          </a:p>
        </p:txBody>
      </p:sp>
    </p:spTree>
    <p:extLst>
      <p:ext uri="{BB962C8B-B14F-4D97-AF65-F5344CB8AC3E}">
        <p14:creationId xmlns:p14="http://schemas.microsoft.com/office/powerpoint/2010/main" val="243467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DA999-33BD-0A37-2570-07998EE049F4}"/>
              </a:ext>
            </a:extLst>
          </p:cNvPr>
          <p:cNvSpPr>
            <a:spLocks noGrp="1"/>
          </p:cNvSpPr>
          <p:nvPr>
            <p:ph type="title" idx="4294967295"/>
          </p:nvPr>
        </p:nvSpPr>
        <p:spPr>
          <a:xfrm>
            <a:off x="762841" y="251806"/>
            <a:ext cx="4265613" cy="725254"/>
          </a:xfrm>
        </p:spPr>
        <p:txBody>
          <a:bodyPr>
            <a:normAutofit/>
          </a:bodyPr>
          <a:lstStyle/>
          <a:p>
            <a:r>
              <a:rPr lang="en-US" altLang="zh-CN" sz="4000" dirty="0"/>
              <a:t>Warp</a:t>
            </a:r>
            <a:r>
              <a:rPr lang="zh-CN" altLang="en-US" sz="4000" dirty="0"/>
              <a:t>执行</a:t>
            </a:r>
          </a:p>
        </p:txBody>
      </p:sp>
      <p:sp>
        <p:nvSpPr>
          <p:cNvPr id="4" name="灯片编号占位符 3">
            <a:extLst>
              <a:ext uri="{FF2B5EF4-FFF2-40B4-BE49-F238E27FC236}">
                <a16:creationId xmlns:a16="http://schemas.microsoft.com/office/drawing/2014/main" id="{0059C581-7779-A862-F821-7FEA7DD55027}"/>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75</a:t>
            </a:fld>
            <a:endParaRPr lang="zh-CN" altLang="en-US"/>
          </a:p>
        </p:txBody>
      </p:sp>
      <p:sp>
        <p:nvSpPr>
          <p:cNvPr id="5" name="Text Box 3">
            <a:extLst>
              <a:ext uri="{FF2B5EF4-FFF2-40B4-BE49-F238E27FC236}">
                <a16:creationId xmlns:a16="http://schemas.microsoft.com/office/drawing/2014/main" id="{6BABBC87-DA43-D588-2634-955A657CBEF3}"/>
              </a:ext>
            </a:extLst>
          </p:cNvPr>
          <p:cNvSpPr txBox="1">
            <a:spLocks noChangeArrowheads="1"/>
          </p:cNvSpPr>
          <p:nvPr/>
        </p:nvSpPr>
        <p:spPr bwMode="auto">
          <a:xfrm>
            <a:off x="2348754" y="1205660"/>
            <a:ext cx="6337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dirty="0">
                <a:solidFill>
                  <a:srgbClr val="000000"/>
                </a:solidFill>
                <a:latin typeface="Verdana" panose="020B0604030504040204" pitchFamily="34" charset="0"/>
                <a:ea typeface="Gulim" panose="020B0600000101010101" pitchFamily="34" charset="-127"/>
              </a:rPr>
              <a:t>32-thread warp executing ADD A[</a:t>
            </a:r>
            <a:r>
              <a:rPr kumimoji="0" lang="en-US" altLang="ko-KR" sz="1800" dirty="0" err="1">
                <a:solidFill>
                  <a:srgbClr val="000000"/>
                </a:solidFill>
                <a:latin typeface="Verdana" panose="020B0604030504040204" pitchFamily="34" charset="0"/>
                <a:ea typeface="Gulim" panose="020B0600000101010101" pitchFamily="34" charset="-127"/>
              </a:rPr>
              <a:t>tid</a:t>
            </a:r>
            <a:r>
              <a:rPr kumimoji="0" lang="en-US" altLang="ko-KR" sz="1800" dirty="0">
                <a:solidFill>
                  <a:srgbClr val="000000"/>
                </a:solidFill>
                <a:latin typeface="Verdana" panose="020B0604030504040204" pitchFamily="34" charset="0"/>
                <a:ea typeface="Gulim" panose="020B0600000101010101" pitchFamily="34" charset="-127"/>
              </a:rPr>
              <a:t>],B[</a:t>
            </a:r>
            <a:r>
              <a:rPr kumimoji="0" lang="en-US" altLang="ko-KR" sz="1800" dirty="0" err="1">
                <a:solidFill>
                  <a:srgbClr val="000000"/>
                </a:solidFill>
                <a:latin typeface="Verdana" panose="020B0604030504040204" pitchFamily="34" charset="0"/>
                <a:ea typeface="Gulim" panose="020B0600000101010101" pitchFamily="34" charset="-127"/>
              </a:rPr>
              <a:t>tid</a:t>
            </a:r>
            <a:r>
              <a:rPr kumimoji="0" lang="en-US" altLang="ko-KR" sz="1800" dirty="0">
                <a:solidFill>
                  <a:srgbClr val="000000"/>
                </a:solidFill>
                <a:latin typeface="Verdana" panose="020B0604030504040204" pitchFamily="34" charset="0"/>
                <a:ea typeface="Gulim" panose="020B0600000101010101" pitchFamily="34" charset="-127"/>
              </a:rPr>
              <a:t>] </a:t>
            </a:r>
            <a:r>
              <a:rPr kumimoji="0" lang="en-US" altLang="ko-KR" sz="1800" dirty="0">
                <a:solidFill>
                  <a:srgbClr val="000000"/>
                </a:solidFill>
                <a:latin typeface="Verdana" panose="020B0604030504040204" pitchFamily="34" charset="0"/>
                <a:ea typeface="Gulim" panose="020B0600000101010101" pitchFamily="34" charset="-127"/>
                <a:sym typeface="Wingdings" panose="05000000000000000000" pitchFamily="2" charset="2"/>
              </a:rPr>
              <a:t> C[</a:t>
            </a:r>
            <a:r>
              <a:rPr kumimoji="0" lang="en-US" altLang="ko-KR" sz="1800" dirty="0" err="1">
                <a:solidFill>
                  <a:srgbClr val="000000"/>
                </a:solidFill>
                <a:latin typeface="Verdana" panose="020B0604030504040204" pitchFamily="34" charset="0"/>
                <a:ea typeface="Gulim" panose="020B0600000101010101" pitchFamily="34" charset="-127"/>
                <a:sym typeface="Wingdings" panose="05000000000000000000" pitchFamily="2" charset="2"/>
              </a:rPr>
              <a:t>tid</a:t>
            </a:r>
            <a:r>
              <a:rPr kumimoji="0" lang="en-US" altLang="ko-KR" sz="1800" dirty="0">
                <a:solidFill>
                  <a:srgbClr val="000000"/>
                </a:solidFill>
                <a:latin typeface="Verdana" panose="020B0604030504040204" pitchFamily="34" charset="0"/>
                <a:ea typeface="Gulim" panose="020B0600000101010101" pitchFamily="34" charset="-127"/>
                <a:sym typeface="Wingdings" panose="05000000000000000000" pitchFamily="2" charset="2"/>
              </a:rPr>
              <a:t>]</a:t>
            </a:r>
            <a:endParaRPr kumimoji="0" lang="en-US" altLang="ko-KR" sz="1800" dirty="0">
              <a:solidFill>
                <a:srgbClr val="000000"/>
              </a:solidFill>
              <a:latin typeface="Verdana" panose="020B0604030504040204" pitchFamily="34" charset="0"/>
              <a:ea typeface="Gulim" panose="020B0600000101010101" pitchFamily="34" charset="-127"/>
            </a:endParaRPr>
          </a:p>
        </p:txBody>
      </p:sp>
      <p:grpSp>
        <p:nvGrpSpPr>
          <p:cNvPr id="6" name="Group 4">
            <a:extLst>
              <a:ext uri="{FF2B5EF4-FFF2-40B4-BE49-F238E27FC236}">
                <a16:creationId xmlns:a16="http://schemas.microsoft.com/office/drawing/2014/main" id="{F724558A-4978-19D0-2506-452A8FEB0BBF}"/>
              </a:ext>
            </a:extLst>
          </p:cNvPr>
          <p:cNvGrpSpPr>
            <a:grpSpLocks/>
          </p:cNvGrpSpPr>
          <p:nvPr/>
        </p:nvGrpSpPr>
        <p:grpSpPr bwMode="auto">
          <a:xfrm>
            <a:off x="2128092" y="1650160"/>
            <a:ext cx="2741612" cy="4816475"/>
            <a:chOff x="480" y="816"/>
            <a:chExt cx="1727" cy="3034"/>
          </a:xfrm>
        </p:grpSpPr>
        <p:grpSp>
          <p:nvGrpSpPr>
            <p:cNvPr id="7" name="Group 5">
              <a:extLst>
                <a:ext uri="{FF2B5EF4-FFF2-40B4-BE49-F238E27FC236}">
                  <a16:creationId xmlns:a16="http://schemas.microsoft.com/office/drawing/2014/main" id="{B2A3CA81-0F91-FABE-A506-268195BE2388}"/>
                </a:ext>
              </a:extLst>
            </p:cNvPr>
            <p:cNvGrpSpPr>
              <a:grpSpLocks/>
            </p:cNvGrpSpPr>
            <p:nvPr/>
          </p:nvGrpSpPr>
          <p:grpSpPr bwMode="auto">
            <a:xfrm>
              <a:off x="658" y="1882"/>
              <a:ext cx="798" cy="1968"/>
              <a:chOff x="815" y="1402"/>
              <a:chExt cx="798" cy="1968"/>
            </a:xfrm>
          </p:grpSpPr>
          <p:sp>
            <p:nvSpPr>
              <p:cNvPr id="10" name="Freeform 6">
                <a:extLst>
                  <a:ext uri="{FF2B5EF4-FFF2-40B4-BE49-F238E27FC236}">
                    <a16:creationId xmlns:a16="http://schemas.microsoft.com/office/drawing/2014/main" id="{AADC3678-9CEB-7760-5866-A974F8ACC02B}"/>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11" name="Group 10">
                <a:extLst>
                  <a:ext uri="{FF2B5EF4-FFF2-40B4-BE49-F238E27FC236}">
                    <a16:creationId xmlns:a16="http://schemas.microsoft.com/office/drawing/2014/main" id="{5D3E72E5-72D5-9874-5B0F-8010388AAED5}"/>
                  </a:ext>
                </a:extLst>
              </p:cNvPr>
              <p:cNvGrpSpPr>
                <a:grpSpLocks/>
              </p:cNvGrpSpPr>
              <p:nvPr/>
            </p:nvGrpSpPr>
            <p:grpSpPr bwMode="auto">
              <a:xfrm>
                <a:off x="960" y="2928"/>
                <a:ext cx="626" cy="48"/>
                <a:chOff x="1536" y="2256"/>
                <a:chExt cx="626" cy="48"/>
              </a:xfrm>
            </p:grpSpPr>
            <p:sp>
              <p:nvSpPr>
                <p:cNvPr id="34" name="Rectangle 8">
                  <a:extLst>
                    <a:ext uri="{FF2B5EF4-FFF2-40B4-BE49-F238E27FC236}">
                      <a16:creationId xmlns:a16="http://schemas.microsoft.com/office/drawing/2014/main" id="{BA11DCFC-84EA-9F49-3AB4-45F276326C32}"/>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5" name="Freeform 9">
                  <a:extLst>
                    <a:ext uri="{FF2B5EF4-FFF2-40B4-BE49-F238E27FC236}">
                      <a16:creationId xmlns:a16="http://schemas.microsoft.com/office/drawing/2014/main" id="{0A6B5903-6D19-A1EB-B674-E3965ADDFE0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36" name="Line 10">
                  <a:extLst>
                    <a:ext uri="{FF2B5EF4-FFF2-40B4-BE49-F238E27FC236}">
                      <a16:creationId xmlns:a16="http://schemas.microsoft.com/office/drawing/2014/main" id="{1D2D8876-D921-EDE6-0991-DDCD1C3128A7}"/>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2" name="Group 11">
                <a:extLst>
                  <a:ext uri="{FF2B5EF4-FFF2-40B4-BE49-F238E27FC236}">
                    <a16:creationId xmlns:a16="http://schemas.microsoft.com/office/drawing/2014/main" id="{1F76B0D7-8C85-6D98-66B3-8904DBCE0B86}"/>
                  </a:ext>
                </a:extLst>
              </p:cNvPr>
              <p:cNvGrpSpPr>
                <a:grpSpLocks/>
              </p:cNvGrpSpPr>
              <p:nvPr/>
            </p:nvGrpSpPr>
            <p:grpSpPr bwMode="auto">
              <a:xfrm>
                <a:off x="960" y="2448"/>
                <a:ext cx="626" cy="48"/>
                <a:chOff x="1536" y="2256"/>
                <a:chExt cx="626" cy="48"/>
              </a:xfrm>
            </p:grpSpPr>
            <p:sp>
              <p:nvSpPr>
                <p:cNvPr id="31" name="Rectangle 12">
                  <a:extLst>
                    <a:ext uri="{FF2B5EF4-FFF2-40B4-BE49-F238E27FC236}">
                      <a16:creationId xmlns:a16="http://schemas.microsoft.com/office/drawing/2014/main" id="{5EB52A75-7C41-98CC-558F-70E2F21097D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2" name="Freeform 13">
                  <a:extLst>
                    <a:ext uri="{FF2B5EF4-FFF2-40B4-BE49-F238E27FC236}">
                      <a16:creationId xmlns:a16="http://schemas.microsoft.com/office/drawing/2014/main" id="{ED735280-5CE5-AEBC-266B-E642EA46C50E}"/>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33" name="Line 14">
                  <a:extLst>
                    <a:ext uri="{FF2B5EF4-FFF2-40B4-BE49-F238E27FC236}">
                      <a16:creationId xmlns:a16="http://schemas.microsoft.com/office/drawing/2014/main" id="{4839ABD6-C783-617F-D7BE-EA807DC5D30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3" name="Group 15">
                <a:extLst>
                  <a:ext uri="{FF2B5EF4-FFF2-40B4-BE49-F238E27FC236}">
                    <a16:creationId xmlns:a16="http://schemas.microsoft.com/office/drawing/2014/main" id="{8C9155A4-20EF-E836-5248-9F30D985E52F}"/>
                  </a:ext>
                </a:extLst>
              </p:cNvPr>
              <p:cNvGrpSpPr>
                <a:grpSpLocks/>
              </p:cNvGrpSpPr>
              <p:nvPr/>
            </p:nvGrpSpPr>
            <p:grpSpPr bwMode="auto">
              <a:xfrm>
                <a:off x="960" y="2688"/>
                <a:ext cx="626" cy="48"/>
                <a:chOff x="1536" y="2256"/>
                <a:chExt cx="626" cy="48"/>
              </a:xfrm>
            </p:grpSpPr>
            <p:sp>
              <p:nvSpPr>
                <p:cNvPr id="28" name="Rectangle 16">
                  <a:extLst>
                    <a:ext uri="{FF2B5EF4-FFF2-40B4-BE49-F238E27FC236}">
                      <a16:creationId xmlns:a16="http://schemas.microsoft.com/office/drawing/2014/main" id="{125F1067-2BFF-DF73-C6AF-737469831B5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9" name="Freeform 17">
                  <a:extLst>
                    <a:ext uri="{FF2B5EF4-FFF2-40B4-BE49-F238E27FC236}">
                      <a16:creationId xmlns:a16="http://schemas.microsoft.com/office/drawing/2014/main" id="{D402C1A2-B51E-3831-3C72-4D24DA158490}"/>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30" name="Line 18">
                  <a:extLst>
                    <a:ext uri="{FF2B5EF4-FFF2-40B4-BE49-F238E27FC236}">
                      <a16:creationId xmlns:a16="http://schemas.microsoft.com/office/drawing/2014/main" id="{78A77AA7-F4FF-0583-B79B-E07D49240F8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14" name="Text Box 19">
                <a:extLst>
                  <a:ext uri="{FF2B5EF4-FFF2-40B4-BE49-F238E27FC236}">
                    <a16:creationId xmlns:a16="http://schemas.microsoft.com/office/drawing/2014/main" id="{56B9A37E-72EE-9309-03AD-86075E9D4DC4}"/>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C[1]</a:t>
                </a:r>
              </a:p>
            </p:txBody>
          </p:sp>
          <p:sp>
            <p:nvSpPr>
              <p:cNvPr id="15" name="Text Box 20">
                <a:extLst>
                  <a:ext uri="{FF2B5EF4-FFF2-40B4-BE49-F238E27FC236}">
                    <a16:creationId xmlns:a16="http://schemas.microsoft.com/office/drawing/2014/main" id="{F675F392-6ACF-173E-5DFB-8D70E36A4793}"/>
                  </a:ext>
                </a:extLst>
              </p:cNvPr>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C[2]</a:t>
                </a:r>
              </a:p>
            </p:txBody>
          </p:sp>
          <p:sp>
            <p:nvSpPr>
              <p:cNvPr id="16" name="Text Box 21">
                <a:extLst>
                  <a:ext uri="{FF2B5EF4-FFF2-40B4-BE49-F238E27FC236}">
                    <a16:creationId xmlns:a16="http://schemas.microsoft.com/office/drawing/2014/main" id="{5B038C1A-379F-22C9-D4CC-572717F84638}"/>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C[0]</a:t>
                </a:r>
              </a:p>
            </p:txBody>
          </p:sp>
          <p:sp>
            <p:nvSpPr>
              <p:cNvPr id="17" name="Line 22">
                <a:extLst>
                  <a:ext uri="{FF2B5EF4-FFF2-40B4-BE49-F238E27FC236}">
                    <a16:creationId xmlns:a16="http://schemas.microsoft.com/office/drawing/2014/main" id="{4F585AF6-BD0E-5915-EE1B-7BCE5D3F80B1}"/>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8" name="Line 23">
                <a:extLst>
                  <a:ext uri="{FF2B5EF4-FFF2-40B4-BE49-F238E27FC236}">
                    <a16:creationId xmlns:a16="http://schemas.microsoft.com/office/drawing/2014/main" id="{CD8823F4-F3F5-C809-8BB1-DDF4ACCD090C}"/>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9" name="Line 24">
                <a:extLst>
                  <a:ext uri="{FF2B5EF4-FFF2-40B4-BE49-F238E27FC236}">
                    <a16:creationId xmlns:a16="http://schemas.microsoft.com/office/drawing/2014/main" id="{AF01349B-7668-1A5F-F27B-730F04378DB9}"/>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20" name="Text Box 25">
                <a:extLst>
                  <a:ext uri="{FF2B5EF4-FFF2-40B4-BE49-F238E27FC236}">
                    <a16:creationId xmlns:a16="http://schemas.microsoft.com/office/drawing/2014/main" id="{E59C682E-E092-0301-6B14-936FEC14FAE5}"/>
                  </a:ext>
                </a:extLst>
              </p:cNvPr>
              <p:cNvSpPr txBox="1">
                <a:spLocks noChangeArrowheads="1"/>
              </p:cNvSpPr>
              <p:nvPr/>
            </p:nvSpPr>
            <p:spPr bwMode="auto">
              <a:xfrm>
                <a:off x="815" y="1978"/>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A[3]</a:t>
                </a:r>
              </a:p>
            </p:txBody>
          </p:sp>
          <p:sp>
            <p:nvSpPr>
              <p:cNvPr id="21" name="Text Box 26">
                <a:extLst>
                  <a:ext uri="{FF2B5EF4-FFF2-40B4-BE49-F238E27FC236}">
                    <a16:creationId xmlns:a16="http://schemas.microsoft.com/office/drawing/2014/main" id="{AD75E02E-159A-B8C4-5694-A138988AA2F0}"/>
                  </a:ext>
                </a:extLst>
              </p:cNvPr>
              <p:cNvSpPr txBox="1">
                <a:spLocks noChangeArrowheads="1"/>
              </p:cNvSpPr>
              <p:nvPr/>
            </p:nvSpPr>
            <p:spPr bwMode="auto">
              <a:xfrm>
                <a:off x="1247" y="1978"/>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B[3]</a:t>
                </a:r>
              </a:p>
            </p:txBody>
          </p:sp>
          <p:sp>
            <p:nvSpPr>
              <p:cNvPr id="22" name="Text Box 27">
                <a:extLst>
                  <a:ext uri="{FF2B5EF4-FFF2-40B4-BE49-F238E27FC236}">
                    <a16:creationId xmlns:a16="http://schemas.microsoft.com/office/drawing/2014/main" id="{0BE1D069-F173-7235-5C23-E4B5F4529E14}"/>
                  </a:ext>
                </a:extLst>
              </p:cNvPr>
              <p:cNvSpPr txBox="1">
                <a:spLocks noChangeArrowheads="1"/>
              </p:cNvSpPr>
              <p:nvPr/>
            </p:nvSpPr>
            <p:spPr bwMode="auto">
              <a:xfrm>
                <a:off x="815" y="1786"/>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A[4]</a:t>
                </a:r>
              </a:p>
            </p:txBody>
          </p:sp>
          <p:sp>
            <p:nvSpPr>
              <p:cNvPr id="23" name="Text Box 28">
                <a:extLst>
                  <a:ext uri="{FF2B5EF4-FFF2-40B4-BE49-F238E27FC236}">
                    <a16:creationId xmlns:a16="http://schemas.microsoft.com/office/drawing/2014/main" id="{394FC163-FC9C-4ACA-422D-687071B93244}"/>
                  </a:ext>
                </a:extLst>
              </p:cNvPr>
              <p:cNvSpPr txBox="1">
                <a:spLocks noChangeArrowheads="1"/>
              </p:cNvSpPr>
              <p:nvPr/>
            </p:nvSpPr>
            <p:spPr bwMode="auto">
              <a:xfrm>
                <a:off x="1247" y="1786"/>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B[4]</a:t>
                </a:r>
              </a:p>
            </p:txBody>
          </p:sp>
          <p:sp>
            <p:nvSpPr>
              <p:cNvPr id="24" name="Text Box 29">
                <a:extLst>
                  <a:ext uri="{FF2B5EF4-FFF2-40B4-BE49-F238E27FC236}">
                    <a16:creationId xmlns:a16="http://schemas.microsoft.com/office/drawing/2014/main" id="{386101BD-C8EB-AA02-A294-0150923CF023}"/>
                  </a:ext>
                </a:extLst>
              </p:cNvPr>
              <p:cNvSpPr txBox="1">
                <a:spLocks noChangeArrowheads="1"/>
              </p:cNvSpPr>
              <p:nvPr/>
            </p:nvSpPr>
            <p:spPr bwMode="auto">
              <a:xfrm>
                <a:off x="815" y="1594"/>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A[5]</a:t>
                </a:r>
              </a:p>
            </p:txBody>
          </p:sp>
          <p:sp>
            <p:nvSpPr>
              <p:cNvPr id="25" name="Text Box 30">
                <a:extLst>
                  <a:ext uri="{FF2B5EF4-FFF2-40B4-BE49-F238E27FC236}">
                    <a16:creationId xmlns:a16="http://schemas.microsoft.com/office/drawing/2014/main" id="{4C2C0AD1-71FC-90A8-3527-C57C513400AC}"/>
                  </a:ext>
                </a:extLst>
              </p:cNvPr>
              <p:cNvSpPr txBox="1">
                <a:spLocks noChangeArrowheads="1"/>
              </p:cNvSpPr>
              <p:nvPr/>
            </p:nvSpPr>
            <p:spPr bwMode="auto">
              <a:xfrm>
                <a:off x="1247" y="1594"/>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B[5]</a:t>
                </a:r>
              </a:p>
            </p:txBody>
          </p:sp>
          <p:sp>
            <p:nvSpPr>
              <p:cNvPr id="26" name="Text Box 31">
                <a:extLst>
                  <a:ext uri="{FF2B5EF4-FFF2-40B4-BE49-F238E27FC236}">
                    <a16:creationId xmlns:a16="http://schemas.microsoft.com/office/drawing/2014/main" id="{7CB22B54-4C51-6C7F-ED10-06E61709596D}"/>
                  </a:ext>
                </a:extLst>
              </p:cNvPr>
              <p:cNvSpPr txBox="1">
                <a:spLocks noChangeArrowheads="1"/>
              </p:cNvSpPr>
              <p:nvPr/>
            </p:nvSpPr>
            <p:spPr bwMode="auto">
              <a:xfrm>
                <a:off x="815" y="1402"/>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A[6]</a:t>
                </a:r>
              </a:p>
            </p:txBody>
          </p:sp>
          <p:sp>
            <p:nvSpPr>
              <p:cNvPr id="27" name="Text Box 32">
                <a:extLst>
                  <a:ext uri="{FF2B5EF4-FFF2-40B4-BE49-F238E27FC236}">
                    <a16:creationId xmlns:a16="http://schemas.microsoft.com/office/drawing/2014/main" id="{6E0436E7-089F-0964-C2DD-ECAB99BD887A}"/>
                  </a:ext>
                </a:extLst>
              </p:cNvPr>
              <p:cNvSpPr txBox="1">
                <a:spLocks noChangeArrowheads="1"/>
              </p:cNvSpPr>
              <p:nvPr/>
            </p:nvSpPr>
            <p:spPr bwMode="auto">
              <a:xfrm>
                <a:off x="1247" y="1402"/>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B[6]</a:t>
                </a:r>
              </a:p>
            </p:txBody>
          </p:sp>
        </p:grpSp>
        <p:sp>
          <p:nvSpPr>
            <p:cNvPr id="8" name="Line 33">
              <a:extLst>
                <a:ext uri="{FF2B5EF4-FFF2-40B4-BE49-F238E27FC236}">
                  <a16:creationId xmlns:a16="http://schemas.microsoft.com/office/drawing/2014/main" id="{C53DF518-CCD4-2070-0476-7E32935AF149}"/>
                </a:ext>
              </a:extLst>
            </p:cNvPr>
            <p:cNvSpPr>
              <a:spLocks noChangeShapeType="1"/>
            </p:cNvSpPr>
            <p:nvPr/>
          </p:nvSpPr>
          <p:spPr bwMode="auto">
            <a:xfrm flipH="1">
              <a:off x="1152" y="816"/>
              <a:ext cx="1008" cy="105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9" name="Oval 34">
              <a:extLst>
                <a:ext uri="{FF2B5EF4-FFF2-40B4-BE49-F238E27FC236}">
                  <a16:creationId xmlns:a16="http://schemas.microsoft.com/office/drawing/2014/main" id="{9B699D45-B19F-2D6D-E7E0-2B65AC2CA56C}"/>
                </a:ext>
              </a:extLst>
            </p:cNvPr>
            <p:cNvSpPr>
              <a:spLocks noChangeArrowheads="1"/>
            </p:cNvSpPr>
            <p:nvPr/>
          </p:nvSpPr>
          <p:spPr bwMode="auto">
            <a:xfrm>
              <a:off x="480" y="954"/>
              <a:ext cx="1727" cy="630"/>
            </a:xfrm>
            <a:prstGeom prst="ellipse">
              <a:avLst/>
            </a:prstGeom>
            <a:solidFill>
              <a:schemeClr val="bg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i="1">
                  <a:solidFill>
                    <a:srgbClr val="000000"/>
                  </a:solidFill>
                  <a:latin typeface="Verdana" panose="020B0604030504040204" pitchFamily="34" charset="0"/>
                  <a:ea typeface="Gulim" panose="020B0600000101010101" pitchFamily="34" charset="-127"/>
                </a:rPr>
                <a:t>Execution using one pipelined functional unit</a:t>
              </a:r>
            </a:p>
          </p:txBody>
        </p:sp>
      </p:grpSp>
      <p:grpSp>
        <p:nvGrpSpPr>
          <p:cNvPr id="37" name="Group 35">
            <a:extLst>
              <a:ext uri="{FF2B5EF4-FFF2-40B4-BE49-F238E27FC236}">
                <a16:creationId xmlns:a16="http://schemas.microsoft.com/office/drawing/2014/main" id="{C55213F5-8CC2-F5D7-8D69-D8650D2DAEB0}"/>
              </a:ext>
            </a:extLst>
          </p:cNvPr>
          <p:cNvGrpSpPr>
            <a:grpSpLocks/>
          </p:cNvGrpSpPr>
          <p:nvPr/>
        </p:nvGrpSpPr>
        <p:grpSpPr bwMode="auto">
          <a:xfrm>
            <a:off x="4564904" y="1650160"/>
            <a:ext cx="5341938" cy="4816475"/>
            <a:chOff x="2015" y="816"/>
            <a:chExt cx="3365" cy="3034"/>
          </a:xfrm>
        </p:grpSpPr>
        <p:grpSp>
          <p:nvGrpSpPr>
            <p:cNvPr id="38" name="Group 36">
              <a:extLst>
                <a:ext uri="{FF2B5EF4-FFF2-40B4-BE49-F238E27FC236}">
                  <a16:creationId xmlns:a16="http://schemas.microsoft.com/office/drawing/2014/main" id="{C2B67053-7C07-3C21-E12A-42FAEAE237C0}"/>
                </a:ext>
              </a:extLst>
            </p:cNvPr>
            <p:cNvGrpSpPr>
              <a:grpSpLocks/>
            </p:cNvGrpSpPr>
            <p:nvPr/>
          </p:nvGrpSpPr>
          <p:grpSpPr bwMode="auto">
            <a:xfrm>
              <a:off x="2015" y="1882"/>
              <a:ext cx="869" cy="1968"/>
              <a:chOff x="780" y="1402"/>
              <a:chExt cx="869" cy="1968"/>
            </a:xfrm>
          </p:grpSpPr>
          <p:sp>
            <p:nvSpPr>
              <p:cNvPr id="125" name="Freeform 37">
                <a:extLst>
                  <a:ext uri="{FF2B5EF4-FFF2-40B4-BE49-F238E27FC236}">
                    <a16:creationId xmlns:a16="http://schemas.microsoft.com/office/drawing/2014/main" id="{78EED76B-FE39-2436-B612-5B827449F266}"/>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126" name="Group 38">
                <a:extLst>
                  <a:ext uri="{FF2B5EF4-FFF2-40B4-BE49-F238E27FC236}">
                    <a16:creationId xmlns:a16="http://schemas.microsoft.com/office/drawing/2014/main" id="{6014D0FD-3EDE-3232-D345-866625C6951D}"/>
                  </a:ext>
                </a:extLst>
              </p:cNvPr>
              <p:cNvGrpSpPr>
                <a:grpSpLocks/>
              </p:cNvGrpSpPr>
              <p:nvPr/>
            </p:nvGrpSpPr>
            <p:grpSpPr bwMode="auto">
              <a:xfrm>
                <a:off x="960" y="2928"/>
                <a:ext cx="626" cy="48"/>
                <a:chOff x="1536" y="2256"/>
                <a:chExt cx="626" cy="48"/>
              </a:xfrm>
            </p:grpSpPr>
            <p:sp>
              <p:nvSpPr>
                <p:cNvPr id="149" name="Rectangle 39">
                  <a:extLst>
                    <a:ext uri="{FF2B5EF4-FFF2-40B4-BE49-F238E27FC236}">
                      <a16:creationId xmlns:a16="http://schemas.microsoft.com/office/drawing/2014/main" id="{5C2A653A-4F52-3D1D-CD8D-5EADAAD50AE7}"/>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50" name="Freeform 40">
                  <a:extLst>
                    <a:ext uri="{FF2B5EF4-FFF2-40B4-BE49-F238E27FC236}">
                      <a16:creationId xmlns:a16="http://schemas.microsoft.com/office/drawing/2014/main" id="{41AE4865-E48A-6885-DEA9-25D93543210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51" name="Line 41">
                  <a:extLst>
                    <a:ext uri="{FF2B5EF4-FFF2-40B4-BE49-F238E27FC236}">
                      <a16:creationId xmlns:a16="http://schemas.microsoft.com/office/drawing/2014/main" id="{AEA95AB3-D58D-FCB2-90EB-F4F85F244CD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27" name="Group 42">
                <a:extLst>
                  <a:ext uri="{FF2B5EF4-FFF2-40B4-BE49-F238E27FC236}">
                    <a16:creationId xmlns:a16="http://schemas.microsoft.com/office/drawing/2014/main" id="{D83DA4FF-F062-F2B9-0AC5-5BFBB89FC2F4}"/>
                  </a:ext>
                </a:extLst>
              </p:cNvPr>
              <p:cNvGrpSpPr>
                <a:grpSpLocks/>
              </p:cNvGrpSpPr>
              <p:nvPr/>
            </p:nvGrpSpPr>
            <p:grpSpPr bwMode="auto">
              <a:xfrm>
                <a:off x="960" y="2448"/>
                <a:ext cx="626" cy="48"/>
                <a:chOff x="1536" y="2256"/>
                <a:chExt cx="626" cy="48"/>
              </a:xfrm>
            </p:grpSpPr>
            <p:sp>
              <p:nvSpPr>
                <p:cNvPr id="146" name="Rectangle 43">
                  <a:extLst>
                    <a:ext uri="{FF2B5EF4-FFF2-40B4-BE49-F238E27FC236}">
                      <a16:creationId xmlns:a16="http://schemas.microsoft.com/office/drawing/2014/main" id="{E6FB7964-369D-0008-F4BE-C3D164316621}"/>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47" name="Freeform 44">
                  <a:extLst>
                    <a:ext uri="{FF2B5EF4-FFF2-40B4-BE49-F238E27FC236}">
                      <a16:creationId xmlns:a16="http://schemas.microsoft.com/office/drawing/2014/main" id="{3BEDEFE4-1B37-F18A-E824-470BA977AD3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48" name="Line 45">
                  <a:extLst>
                    <a:ext uri="{FF2B5EF4-FFF2-40B4-BE49-F238E27FC236}">
                      <a16:creationId xmlns:a16="http://schemas.microsoft.com/office/drawing/2014/main" id="{C133797C-3A62-597B-C291-150394BBE73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28" name="Group 46">
                <a:extLst>
                  <a:ext uri="{FF2B5EF4-FFF2-40B4-BE49-F238E27FC236}">
                    <a16:creationId xmlns:a16="http://schemas.microsoft.com/office/drawing/2014/main" id="{2FEDA83F-A6E6-D74A-285B-53BDFDD73D63}"/>
                  </a:ext>
                </a:extLst>
              </p:cNvPr>
              <p:cNvGrpSpPr>
                <a:grpSpLocks/>
              </p:cNvGrpSpPr>
              <p:nvPr/>
            </p:nvGrpSpPr>
            <p:grpSpPr bwMode="auto">
              <a:xfrm>
                <a:off x="960" y="2688"/>
                <a:ext cx="626" cy="48"/>
                <a:chOff x="1536" y="2256"/>
                <a:chExt cx="626" cy="48"/>
              </a:xfrm>
            </p:grpSpPr>
            <p:sp>
              <p:nvSpPr>
                <p:cNvPr id="143" name="Rectangle 47">
                  <a:extLst>
                    <a:ext uri="{FF2B5EF4-FFF2-40B4-BE49-F238E27FC236}">
                      <a16:creationId xmlns:a16="http://schemas.microsoft.com/office/drawing/2014/main" id="{7E53FDCE-A334-25BE-5224-6D2D334ED85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44" name="Freeform 48">
                  <a:extLst>
                    <a:ext uri="{FF2B5EF4-FFF2-40B4-BE49-F238E27FC236}">
                      <a16:creationId xmlns:a16="http://schemas.microsoft.com/office/drawing/2014/main" id="{8F82BCFD-B4F1-1DC6-A08D-239B3DF2CEC7}"/>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45" name="Line 49">
                  <a:extLst>
                    <a:ext uri="{FF2B5EF4-FFF2-40B4-BE49-F238E27FC236}">
                      <a16:creationId xmlns:a16="http://schemas.microsoft.com/office/drawing/2014/main" id="{F4D7D0DB-1A52-AAE3-767D-5D03B028C7A7}"/>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129" name="Text Box 50">
                <a:extLst>
                  <a:ext uri="{FF2B5EF4-FFF2-40B4-BE49-F238E27FC236}">
                    <a16:creationId xmlns:a16="http://schemas.microsoft.com/office/drawing/2014/main" id="{A073AB88-C0F1-0D3E-902A-5C9D69DD46CE}"/>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C[4]</a:t>
                </a:r>
              </a:p>
            </p:txBody>
          </p:sp>
          <p:sp>
            <p:nvSpPr>
              <p:cNvPr id="130" name="Text Box 51">
                <a:extLst>
                  <a:ext uri="{FF2B5EF4-FFF2-40B4-BE49-F238E27FC236}">
                    <a16:creationId xmlns:a16="http://schemas.microsoft.com/office/drawing/2014/main" id="{7290EE2F-EEF6-BFFA-5915-EC2E35354CC8}"/>
                  </a:ext>
                </a:extLst>
              </p:cNvPr>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C[8]</a:t>
                </a:r>
              </a:p>
            </p:txBody>
          </p:sp>
          <p:sp>
            <p:nvSpPr>
              <p:cNvPr id="131" name="Text Box 52">
                <a:extLst>
                  <a:ext uri="{FF2B5EF4-FFF2-40B4-BE49-F238E27FC236}">
                    <a16:creationId xmlns:a16="http://schemas.microsoft.com/office/drawing/2014/main" id="{C4340E14-4827-8244-03F3-5DF451BA22DA}"/>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C[0]</a:t>
                </a:r>
              </a:p>
            </p:txBody>
          </p:sp>
          <p:sp>
            <p:nvSpPr>
              <p:cNvPr id="132" name="Line 53">
                <a:extLst>
                  <a:ext uri="{FF2B5EF4-FFF2-40B4-BE49-F238E27FC236}">
                    <a16:creationId xmlns:a16="http://schemas.microsoft.com/office/drawing/2014/main" id="{AEB2A030-2AD0-D610-2A72-229291082FD0}"/>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33" name="Line 54">
                <a:extLst>
                  <a:ext uri="{FF2B5EF4-FFF2-40B4-BE49-F238E27FC236}">
                    <a16:creationId xmlns:a16="http://schemas.microsoft.com/office/drawing/2014/main" id="{857DC523-D1EB-624E-D4B6-268C0E775C0C}"/>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34" name="Line 55">
                <a:extLst>
                  <a:ext uri="{FF2B5EF4-FFF2-40B4-BE49-F238E27FC236}">
                    <a16:creationId xmlns:a16="http://schemas.microsoft.com/office/drawing/2014/main" id="{E72261BE-FBF6-1420-FCA4-9E0D88B251FD}"/>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35" name="Text Box 56">
                <a:extLst>
                  <a:ext uri="{FF2B5EF4-FFF2-40B4-BE49-F238E27FC236}">
                    <a16:creationId xmlns:a16="http://schemas.microsoft.com/office/drawing/2014/main" id="{B85FF3F7-65D6-B9F7-480A-4983A60DC73E}"/>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A[12]</a:t>
                </a:r>
              </a:p>
            </p:txBody>
          </p:sp>
          <p:sp>
            <p:nvSpPr>
              <p:cNvPr id="136" name="Text Box 57">
                <a:extLst>
                  <a:ext uri="{FF2B5EF4-FFF2-40B4-BE49-F238E27FC236}">
                    <a16:creationId xmlns:a16="http://schemas.microsoft.com/office/drawing/2014/main" id="{F83D0441-8E62-D8F1-0E6F-1C59839BF527}"/>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B[12]</a:t>
                </a:r>
              </a:p>
            </p:txBody>
          </p:sp>
          <p:sp>
            <p:nvSpPr>
              <p:cNvPr id="137" name="Text Box 58">
                <a:extLst>
                  <a:ext uri="{FF2B5EF4-FFF2-40B4-BE49-F238E27FC236}">
                    <a16:creationId xmlns:a16="http://schemas.microsoft.com/office/drawing/2014/main" id="{B5464D7F-6235-BC61-9FB3-31B7E4EE4702}"/>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A[16]</a:t>
                </a:r>
              </a:p>
            </p:txBody>
          </p:sp>
          <p:sp>
            <p:nvSpPr>
              <p:cNvPr id="138" name="Text Box 59">
                <a:extLst>
                  <a:ext uri="{FF2B5EF4-FFF2-40B4-BE49-F238E27FC236}">
                    <a16:creationId xmlns:a16="http://schemas.microsoft.com/office/drawing/2014/main" id="{DFB9DC4C-017D-C1D8-1460-EDA47B0669D2}"/>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B[16]</a:t>
                </a:r>
              </a:p>
            </p:txBody>
          </p:sp>
          <p:sp>
            <p:nvSpPr>
              <p:cNvPr id="139" name="Text Box 60">
                <a:extLst>
                  <a:ext uri="{FF2B5EF4-FFF2-40B4-BE49-F238E27FC236}">
                    <a16:creationId xmlns:a16="http://schemas.microsoft.com/office/drawing/2014/main" id="{26E673EB-D6EC-2315-77D1-DB169EAE1596}"/>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A[20]</a:t>
                </a:r>
              </a:p>
            </p:txBody>
          </p:sp>
          <p:sp>
            <p:nvSpPr>
              <p:cNvPr id="140" name="Text Box 61">
                <a:extLst>
                  <a:ext uri="{FF2B5EF4-FFF2-40B4-BE49-F238E27FC236}">
                    <a16:creationId xmlns:a16="http://schemas.microsoft.com/office/drawing/2014/main" id="{55995610-307F-2751-A48A-C06C4D6234C9}"/>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B[20]</a:t>
                </a:r>
              </a:p>
            </p:txBody>
          </p:sp>
          <p:sp>
            <p:nvSpPr>
              <p:cNvPr id="141" name="Text Box 62">
                <a:extLst>
                  <a:ext uri="{FF2B5EF4-FFF2-40B4-BE49-F238E27FC236}">
                    <a16:creationId xmlns:a16="http://schemas.microsoft.com/office/drawing/2014/main" id="{E1E315E4-9408-B3EC-3980-3FA119B09428}"/>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A[24]</a:t>
                </a:r>
              </a:p>
            </p:txBody>
          </p:sp>
          <p:sp>
            <p:nvSpPr>
              <p:cNvPr id="142" name="Text Box 63">
                <a:extLst>
                  <a:ext uri="{FF2B5EF4-FFF2-40B4-BE49-F238E27FC236}">
                    <a16:creationId xmlns:a16="http://schemas.microsoft.com/office/drawing/2014/main" id="{179F7A6C-2632-6B03-3C57-944EA2A06B09}"/>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B[24]</a:t>
                </a:r>
              </a:p>
            </p:txBody>
          </p:sp>
        </p:grpSp>
        <p:grpSp>
          <p:nvGrpSpPr>
            <p:cNvPr id="39" name="Group 64">
              <a:extLst>
                <a:ext uri="{FF2B5EF4-FFF2-40B4-BE49-F238E27FC236}">
                  <a16:creationId xmlns:a16="http://schemas.microsoft.com/office/drawing/2014/main" id="{244A470D-F345-DA7E-4132-B1A30CE85780}"/>
                </a:ext>
              </a:extLst>
            </p:cNvPr>
            <p:cNvGrpSpPr>
              <a:grpSpLocks/>
            </p:cNvGrpSpPr>
            <p:nvPr/>
          </p:nvGrpSpPr>
          <p:grpSpPr bwMode="auto">
            <a:xfrm>
              <a:off x="2879" y="1882"/>
              <a:ext cx="869" cy="1968"/>
              <a:chOff x="780" y="1402"/>
              <a:chExt cx="869" cy="1968"/>
            </a:xfrm>
          </p:grpSpPr>
          <p:sp>
            <p:nvSpPr>
              <p:cNvPr id="98" name="Freeform 65">
                <a:extLst>
                  <a:ext uri="{FF2B5EF4-FFF2-40B4-BE49-F238E27FC236}">
                    <a16:creationId xmlns:a16="http://schemas.microsoft.com/office/drawing/2014/main" id="{EFE191F0-67CB-D0AC-E17C-84C6252B5995}"/>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99" name="Group 66">
                <a:extLst>
                  <a:ext uri="{FF2B5EF4-FFF2-40B4-BE49-F238E27FC236}">
                    <a16:creationId xmlns:a16="http://schemas.microsoft.com/office/drawing/2014/main" id="{E1A65831-4CBC-6290-EFC6-586B78FC4535}"/>
                  </a:ext>
                </a:extLst>
              </p:cNvPr>
              <p:cNvGrpSpPr>
                <a:grpSpLocks/>
              </p:cNvGrpSpPr>
              <p:nvPr/>
            </p:nvGrpSpPr>
            <p:grpSpPr bwMode="auto">
              <a:xfrm>
                <a:off x="960" y="2928"/>
                <a:ext cx="626" cy="48"/>
                <a:chOff x="1536" y="2256"/>
                <a:chExt cx="626" cy="48"/>
              </a:xfrm>
            </p:grpSpPr>
            <p:sp>
              <p:nvSpPr>
                <p:cNvPr id="122" name="Rectangle 67">
                  <a:extLst>
                    <a:ext uri="{FF2B5EF4-FFF2-40B4-BE49-F238E27FC236}">
                      <a16:creationId xmlns:a16="http://schemas.microsoft.com/office/drawing/2014/main" id="{04149303-30DE-4232-B8C0-19CE9E344CF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23" name="Freeform 68">
                  <a:extLst>
                    <a:ext uri="{FF2B5EF4-FFF2-40B4-BE49-F238E27FC236}">
                      <a16:creationId xmlns:a16="http://schemas.microsoft.com/office/drawing/2014/main" id="{4C53D599-416E-874F-89E4-264F8829593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4" name="Line 69">
                  <a:extLst>
                    <a:ext uri="{FF2B5EF4-FFF2-40B4-BE49-F238E27FC236}">
                      <a16:creationId xmlns:a16="http://schemas.microsoft.com/office/drawing/2014/main" id="{EB78ED1C-1633-52F1-A4B5-7EED90C2CBA9}"/>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00" name="Group 70">
                <a:extLst>
                  <a:ext uri="{FF2B5EF4-FFF2-40B4-BE49-F238E27FC236}">
                    <a16:creationId xmlns:a16="http://schemas.microsoft.com/office/drawing/2014/main" id="{8F8224D9-9CB9-8B5A-4F61-25DA98FF7DDD}"/>
                  </a:ext>
                </a:extLst>
              </p:cNvPr>
              <p:cNvGrpSpPr>
                <a:grpSpLocks/>
              </p:cNvGrpSpPr>
              <p:nvPr/>
            </p:nvGrpSpPr>
            <p:grpSpPr bwMode="auto">
              <a:xfrm>
                <a:off x="960" y="2448"/>
                <a:ext cx="626" cy="48"/>
                <a:chOff x="1536" y="2256"/>
                <a:chExt cx="626" cy="48"/>
              </a:xfrm>
            </p:grpSpPr>
            <p:sp>
              <p:nvSpPr>
                <p:cNvPr id="119" name="Rectangle 71">
                  <a:extLst>
                    <a:ext uri="{FF2B5EF4-FFF2-40B4-BE49-F238E27FC236}">
                      <a16:creationId xmlns:a16="http://schemas.microsoft.com/office/drawing/2014/main" id="{24EBD318-59BB-D9F4-6BBC-98F631233C31}"/>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20" name="Freeform 72">
                  <a:extLst>
                    <a:ext uri="{FF2B5EF4-FFF2-40B4-BE49-F238E27FC236}">
                      <a16:creationId xmlns:a16="http://schemas.microsoft.com/office/drawing/2014/main" id="{831A0AFE-FD49-8F08-F921-E2F7DD89319E}"/>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1" name="Line 73">
                  <a:extLst>
                    <a:ext uri="{FF2B5EF4-FFF2-40B4-BE49-F238E27FC236}">
                      <a16:creationId xmlns:a16="http://schemas.microsoft.com/office/drawing/2014/main" id="{85C126A4-76E7-5B3B-EB88-81B0E1E2D4E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01" name="Group 74">
                <a:extLst>
                  <a:ext uri="{FF2B5EF4-FFF2-40B4-BE49-F238E27FC236}">
                    <a16:creationId xmlns:a16="http://schemas.microsoft.com/office/drawing/2014/main" id="{12B1EF3B-8970-266F-9ED2-F08B0C14DEFD}"/>
                  </a:ext>
                </a:extLst>
              </p:cNvPr>
              <p:cNvGrpSpPr>
                <a:grpSpLocks/>
              </p:cNvGrpSpPr>
              <p:nvPr/>
            </p:nvGrpSpPr>
            <p:grpSpPr bwMode="auto">
              <a:xfrm>
                <a:off x="960" y="2688"/>
                <a:ext cx="626" cy="48"/>
                <a:chOff x="1536" y="2256"/>
                <a:chExt cx="626" cy="48"/>
              </a:xfrm>
            </p:grpSpPr>
            <p:sp>
              <p:nvSpPr>
                <p:cNvPr id="116" name="Rectangle 75">
                  <a:extLst>
                    <a:ext uri="{FF2B5EF4-FFF2-40B4-BE49-F238E27FC236}">
                      <a16:creationId xmlns:a16="http://schemas.microsoft.com/office/drawing/2014/main" id="{6396C999-52A0-D8D9-0D3F-EC4B4F6076D4}"/>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17" name="Freeform 76">
                  <a:extLst>
                    <a:ext uri="{FF2B5EF4-FFF2-40B4-BE49-F238E27FC236}">
                      <a16:creationId xmlns:a16="http://schemas.microsoft.com/office/drawing/2014/main" id="{7869DC9A-C349-0B0C-5AAB-C144C32A1C23}"/>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18" name="Line 77">
                  <a:extLst>
                    <a:ext uri="{FF2B5EF4-FFF2-40B4-BE49-F238E27FC236}">
                      <a16:creationId xmlns:a16="http://schemas.microsoft.com/office/drawing/2014/main" id="{73053DDB-2B6C-BD62-160C-51697D43CBFB}"/>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102" name="Text Box 78">
                <a:extLst>
                  <a:ext uri="{FF2B5EF4-FFF2-40B4-BE49-F238E27FC236}">
                    <a16:creationId xmlns:a16="http://schemas.microsoft.com/office/drawing/2014/main" id="{6489428E-EC0B-8284-5FE7-2E48883E9A1C}"/>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C[5]</a:t>
                </a:r>
              </a:p>
            </p:txBody>
          </p:sp>
          <p:sp>
            <p:nvSpPr>
              <p:cNvPr id="103" name="Text Box 79">
                <a:extLst>
                  <a:ext uri="{FF2B5EF4-FFF2-40B4-BE49-F238E27FC236}">
                    <a16:creationId xmlns:a16="http://schemas.microsoft.com/office/drawing/2014/main" id="{31FA84D2-4C66-E9A6-48B4-9652B4776BD0}"/>
                  </a:ext>
                </a:extLst>
              </p:cNvPr>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C[9]</a:t>
                </a:r>
              </a:p>
            </p:txBody>
          </p:sp>
          <p:sp>
            <p:nvSpPr>
              <p:cNvPr id="104" name="Text Box 80">
                <a:extLst>
                  <a:ext uri="{FF2B5EF4-FFF2-40B4-BE49-F238E27FC236}">
                    <a16:creationId xmlns:a16="http://schemas.microsoft.com/office/drawing/2014/main" id="{045FCD10-4B1B-2EC6-45AB-E0733941FAF9}"/>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C[1]</a:t>
                </a:r>
              </a:p>
            </p:txBody>
          </p:sp>
          <p:sp>
            <p:nvSpPr>
              <p:cNvPr id="105" name="Line 81">
                <a:extLst>
                  <a:ext uri="{FF2B5EF4-FFF2-40B4-BE49-F238E27FC236}">
                    <a16:creationId xmlns:a16="http://schemas.microsoft.com/office/drawing/2014/main" id="{882210A7-E6D3-4D79-769E-BFDD58F0F450}"/>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6" name="Line 82">
                <a:extLst>
                  <a:ext uri="{FF2B5EF4-FFF2-40B4-BE49-F238E27FC236}">
                    <a16:creationId xmlns:a16="http://schemas.microsoft.com/office/drawing/2014/main" id="{50FD852F-BDE8-952A-FBC7-6F27743E65CB}"/>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7" name="Line 83">
                <a:extLst>
                  <a:ext uri="{FF2B5EF4-FFF2-40B4-BE49-F238E27FC236}">
                    <a16:creationId xmlns:a16="http://schemas.microsoft.com/office/drawing/2014/main" id="{9E583660-E6C8-8B36-F497-5518539B84EB}"/>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8" name="Text Box 84">
                <a:extLst>
                  <a:ext uri="{FF2B5EF4-FFF2-40B4-BE49-F238E27FC236}">
                    <a16:creationId xmlns:a16="http://schemas.microsoft.com/office/drawing/2014/main" id="{9DFEB15C-5B5D-3D8E-B532-FFCCB1BAF40E}"/>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A[13]</a:t>
                </a:r>
              </a:p>
            </p:txBody>
          </p:sp>
          <p:sp>
            <p:nvSpPr>
              <p:cNvPr id="109" name="Text Box 85">
                <a:extLst>
                  <a:ext uri="{FF2B5EF4-FFF2-40B4-BE49-F238E27FC236}">
                    <a16:creationId xmlns:a16="http://schemas.microsoft.com/office/drawing/2014/main" id="{E8E4AE86-A8EF-C844-CCAF-D7834EC215D2}"/>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B[13]</a:t>
                </a:r>
              </a:p>
            </p:txBody>
          </p:sp>
          <p:sp>
            <p:nvSpPr>
              <p:cNvPr id="110" name="Text Box 86">
                <a:extLst>
                  <a:ext uri="{FF2B5EF4-FFF2-40B4-BE49-F238E27FC236}">
                    <a16:creationId xmlns:a16="http://schemas.microsoft.com/office/drawing/2014/main" id="{D74B266E-C0DD-005B-6DB9-1BE9218F64C0}"/>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A[17]</a:t>
                </a:r>
              </a:p>
            </p:txBody>
          </p:sp>
          <p:sp>
            <p:nvSpPr>
              <p:cNvPr id="111" name="Text Box 87">
                <a:extLst>
                  <a:ext uri="{FF2B5EF4-FFF2-40B4-BE49-F238E27FC236}">
                    <a16:creationId xmlns:a16="http://schemas.microsoft.com/office/drawing/2014/main" id="{C86C0C48-354A-8A9D-12DD-8A0D10B97DA9}"/>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B[17]</a:t>
                </a:r>
              </a:p>
            </p:txBody>
          </p:sp>
          <p:sp>
            <p:nvSpPr>
              <p:cNvPr id="112" name="Text Box 88">
                <a:extLst>
                  <a:ext uri="{FF2B5EF4-FFF2-40B4-BE49-F238E27FC236}">
                    <a16:creationId xmlns:a16="http://schemas.microsoft.com/office/drawing/2014/main" id="{65CC4D08-91B0-0B75-D7B4-491112D6695F}"/>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A[21]</a:t>
                </a:r>
              </a:p>
            </p:txBody>
          </p:sp>
          <p:sp>
            <p:nvSpPr>
              <p:cNvPr id="113" name="Text Box 89">
                <a:extLst>
                  <a:ext uri="{FF2B5EF4-FFF2-40B4-BE49-F238E27FC236}">
                    <a16:creationId xmlns:a16="http://schemas.microsoft.com/office/drawing/2014/main" id="{0364C0BA-5CFC-1D1C-85FF-10C451B96AEB}"/>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B[21]</a:t>
                </a:r>
              </a:p>
            </p:txBody>
          </p:sp>
          <p:sp>
            <p:nvSpPr>
              <p:cNvPr id="114" name="Text Box 90">
                <a:extLst>
                  <a:ext uri="{FF2B5EF4-FFF2-40B4-BE49-F238E27FC236}">
                    <a16:creationId xmlns:a16="http://schemas.microsoft.com/office/drawing/2014/main" id="{7F1112F6-0665-6705-F3C6-9752D66C502D}"/>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A[25]</a:t>
                </a:r>
              </a:p>
            </p:txBody>
          </p:sp>
          <p:sp>
            <p:nvSpPr>
              <p:cNvPr id="115" name="Text Box 91">
                <a:extLst>
                  <a:ext uri="{FF2B5EF4-FFF2-40B4-BE49-F238E27FC236}">
                    <a16:creationId xmlns:a16="http://schemas.microsoft.com/office/drawing/2014/main" id="{832C5B67-1A13-5C2A-AF3B-0A9DBF896F76}"/>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B[25]</a:t>
                </a:r>
              </a:p>
            </p:txBody>
          </p:sp>
        </p:grpSp>
        <p:grpSp>
          <p:nvGrpSpPr>
            <p:cNvPr id="40" name="Group 92">
              <a:extLst>
                <a:ext uri="{FF2B5EF4-FFF2-40B4-BE49-F238E27FC236}">
                  <a16:creationId xmlns:a16="http://schemas.microsoft.com/office/drawing/2014/main" id="{1CFF163A-F6C7-B3BC-3ED9-D78CEDBD8431}"/>
                </a:ext>
              </a:extLst>
            </p:cNvPr>
            <p:cNvGrpSpPr>
              <a:grpSpLocks/>
            </p:cNvGrpSpPr>
            <p:nvPr/>
          </p:nvGrpSpPr>
          <p:grpSpPr bwMode="auto">
            <a:xfrm>
              <a:off x="3695" y="1882"/>
              <a:ext cx="869" cy="1968"/>
              <a:chOff x="780" y="1402"/>
              <a:chExt cx="869" cy="1968"/>
            </a:xfrm>
          </p:grpSpPr>
          <p:sp>
            <p:nvSpPr>
              <p:cNvPr id="71" name="Freeform 93">
                <a:extLst>
                  <a:ext uri="{FF2B5EF4-FFF2-40B4-BE49-F238E27FC236}">
                    <a16:creationId xmlns:a16="http://schemas.microsoft.com/office/drawing/2014/main" id="{96E98F3E-2CD6-C264-DE5C-D5ADFCCE4813}"/>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72" name="Group 94">
                <a:extLst>
                  <a:ext uri="{FF2B5EF4-FFF2-40B4-BE49-F238E27FC236}">
                    <a16:creationId xmlns:a16="http://schemas.microsoft.com/office/drawing/2014/main" id="{DE1963D5-4E72-5F13-37C3-A57642AE0D94}"/>
                  </a:ext>
                </a:extLst>
              </p:cNvPr>
              <p:cNvGrpSpPr>
                <a:grpSpLocks/>
              </p:cNvGrpSpPr>
              <p:nvPr/>
            </p:nvGrpSpPr>
            <p:grpSpPr bwMode="auto">
              <a:xfrm>
                <a:off x="960" y="2928"/>
                <a:ext cx="626" cy="48"/>
                <a:chOff x="1536" y="2256"/>
                <a:chExt cx="626" cy="48"/>
              </a:xfrm>
            </p:grpSpPr>
            <p:sp>
              <p:nvSpPr>
                <p:cNvPr id="95" name="Rectangle 95">
                  <a:extLst>
                    <a:ext uri="{FF2B5EF4-FFF2-40B4-BE49-F238E27FC236}">
                      <a16:creationId xmlns:a16="http://schemas.microsoft.com/office/drawing/2014/main" id="{A7B9BA6C-76E6-CD38-E4A8-0E8B4ABA1F9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6" name="Freeform 96">
                  <a:extLst>
                    <a:ext uri="{FF2B5EF4-FFF2-40B4-BE49-F238E27FC236}">
                      <a16:creationId xmlns:a16="http://schemas.microsoft.com/office/drawing/2014/main" id="{B60CF223-F819-C242-2A7B-33903EC0C410}"/>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97" name="Line 97">
                  <a:extLst>
                    <a:ext uri="{FF2B5EF4-FFF2-40B4-BE49-F238E27FC236}">
                      <a16:creationId xmlns:a16="http://schemas.microsoft.com/office/drawing/2014/main" id="{AD75FFD3-59F0-4C77-7E17-04E6FD047CDB}"/>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73" name="Group 98">
                <a:extLst>
                  <a:ext uri="{FF2B5EF4-FFF2-40B4-BE49-F238E27FC236}">
                    <a16:creationId xmlns:a16="http://schemas.microsoft.com/office/drawing/2014/main" id="{80DC5AC2-E76E-FA6C-5484-C4E131DF64BB}"/>
                  </a:ext>
                </a:extLst>
              </p:cNvPr>
              <p:cNvGrpSpPr>
                <a:grpSpLocks/>
              </p:cNvGrpSpPr>
              <p:nvPr/>
            </p:nvGrpSpPr>
            <p:grpSpPr bwMode="auto">
              <a:xfrm>
                <a:off x="960" y="2448"/>
                <a:ext cx="626" cy="48"/>
                <a:chOff x="1536" y="2256"/>
                <a:chExt cx="626" cy="48"/>
              </a:xfrm>
            </p:grpSpPr>
            <p:sp>
              <p:nvSpPr>
                <p:cNvPr id="92" name="Rectangle 99">
                  <a:extLst>
                    <a:ext uri="{FF2B5EF4-FFF2-40B4-BE49-F238E27FC236}">
                      <a16:creationId xmlns:a16="http://schemas.microsoft.com/office/drawing/2014/main" id="{38F0DEF0-5907-70F2-49D5-D6AC39125197}"/>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3" name="Freeform 100">
                  <a:extLst>
                    <a:ext uri="{FF2B5EF4-FFF2-40B4-BE49-F238E27FC236}">
                      <a16:creationId xmlns:a16="http://schemas.microsoft.com/office/drawing/2014/main" id="{997DC14A-66A6-5916-810A-03A83ABB571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94" name="Line 101">
                  <a:extLst>
                    <a:ext uri="{FF2B5EF4-FFF2-40B4-BE49-F238E27FC236}">
                      <a16:creationId xmlns:a16="http://schemas.microsoft.com/office/drawing/2014/main" id="{4DF6D360-84B0-3FBC-2F93-CF31C2263ED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74" name="Group 102">
                <a:extLst>
                  <a:ext uri="{FF2B5EF4-FFF2-40B4-BE49-F238E27FC236}">
                    <a16:creationId xmlns:a16="http://schemas.microsoft.com/office/drawing/2014/main" id="{0BB93BEB-34AA-6F5B-1213-08BF63C8844B}"/>
                  </a:ext>
                </a:extLst>
              </p:cNvPr>
              <p:cNvGrpSpPr>
                <a:grpSpLocks/>
              </p:cNvGrpSpPr>
              <p:nvPr/>
            </p:nvGrpSpPr>
            <p:grpSpPr bwMode="auto">
              <a:xfrm>
                <a:off x="960" y="2688"/>
                <a:ext cx="626" cy="48"/>
                <a:chOff x="1536" y="2256"/>
                <a:chExt cx="626" cy="48"/>
              </a:xfrm>
            </p:grpSpPr>
            <p:sp>
              <p:nvSpPr>
                <p:cNvPr id="89" name="Rectangle 103">
                  <a:extLst>
                    <a:ext uri="{FF2B5EF4-FFF2-40B4-BE49-F238E27FC236}">
                      <a16:creationId xmlns:a16="http://schemas.microsoft.com/office/drawing/2014/main" id="{6999ACB9-C7BB-71D4-059E-ADBF6945F9D6}"/>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0" name="Freeform 104">
                  <a:extLst>
                    <a:ext uri="{FF2B5EF4-FFF2-40B4-BE49-F238E27FC236}">
                      <a16:creationId xmlns:a16="http://schemas.microsoft.com/office/drawing/2014/main" id="{DE022936-AE84-CE45-AFC0-1F581125E62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91" name="Line 105">
                  <a:extLst>
                    <a:ext uri="{FF2B5EF4-FFF2-40B4-BE49-F238E27FC236}">
                      <a16:creationId xmlns:a16="http://schemas.microsoft.com/office/drawing/2014/main" id="{BA8258F6-9965-CD92-8C1B-1C0205BC080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75" name="Text Box 106">
                <a:extLst>
                  <a:ext uri="{FF2B5EF4-FFF2-40B4-BE49-F238E27FC236}">
                    <a16:creationId xmlns:a16="http://schemas.microsoft.com/office/drawing/2014/main" id="{947503DF-FE02-3ADD-4900-50775B7F6040}"/>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C[6]</a:t>
                </a:r>
              </a:p>
            </p:txBody>
          </p:sp>
          <p:sp>
            <p:nvSpPr>
              <p:cNvPr id="76" name="Text Box 107">
                <a:extLst>
                  <a:ext uri="{FF2B5EF4-FFF2-40B4-BE49-F238E27FC236}">
                    <a16:creationId xmlns:a16="http://schemas.microsoft.com/office/drawing/2014/main" id="{C1B9D6E8-70D3-A876-3D3D-1A60E6B5242A}"/>
                  </a:ext>
                </a:extLst>
              </p:cNvPr>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C[10]</a:t>
                </a:r>
              </a:p>
            </p:txBody>
          </p:sp>
          <p:sp>
            <p:nvSpPr>
              <p:cNvPr id="77" name="Text Box 108">
                <a:extLst>
                  <a:ext uri="{FF2B5EF4-FFF2-40B4-BE49-F238E27FC236}">
                    <a16:creationId xmlns:a16="http://schemas.microsoft.com/office/drawing/2014/main" id="{71DDD991-A3E9-F2AD-BD1A-9C1A97B7D3BE}"/>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C[2]</a:t>
                </a:r>
              </a:p>
            </p:txBody>
          </p:sp>
          <p:sp>
            <p:nvSpPr>
              <p:cNvPr id="78" name="Line 109">
                <a:extLst>
                  <a:ext uri="{FF2B5EF4-FFF2-40B4-BE49-F238E27FC236}">
                    <a16:creationId xmlns:a16="http://schemas.microsoft.com/office/drawing/2014/main" id="{8764915B-9AEB-6627-731F-9A1AE8DABBC4}"/>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9" name="Line 110">
                <a:extLst>
                  <a:ext uri="{FF2B5EF4-FFF2-40B4-BE49-F238E27FC236}">
                    <a16:creationId xmlns:a16="http://schemas.microsoft.com/office/drawing/2014/main" id="{3616FE2A-1C20-5664-12B0-5A9FF17CD914}"/>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0" name="Line 111">
                <a:extLst>
                  <a:ext uri="{FF2B5EF4-FFF2-40B4-BE49-F238E27FC236}">
                    <a16:creationId xmlns:a16="http://schemas.microsoft.com/office/drawing/2014/main" id="{BE10D1D8-5996-54CE-4D6D-7FA554499346}"/>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1" name="Text Box 112">
                <a:extLst>
                  <a:ext uri="{FF2B5EF4-FFF2-40B4-BE49-F238E27FC236}">
                    <a16:creationId xmlns:a16="http://schemas.microsoft.com/office/drawing/2014/main" id="{3A58AC8E-ABDC-C0DA-FFD1-F7915FDE24D0}"/>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A[14]</a:t>
                </a:r>
              </a:p>
            </p:txBody>
          </p:sp>
          <p:sp>
            <p:nvSpPr>
              <p:cNvPr id="82" name="Text Box 113">
                <a:extLst>
                  <a:ext uri="{FF2B5EF4-FFF2-40B4-BE49-F238E27FC236}">
                    <a16:creationId xmlns:a16="http://schemas.microsoft.com/office/drawing/2014/main" id="{3F345AB9-BBD9-13B9-AF15-96D65590E848}"/>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B[14]</a:t>
                </a:r>
              </a:p>
            </p:txBody>
          </p:sp>
          <p:sp>
            <p:nvSpPr>
              <p:cNvPr id="83" name="Text Box 114">
                <a:extLst>
                  <a:ext uri="{FF2B5EF4-FFF2-40B4-BE49-F238E27FC236}">
                    <a16:creationId xmlns:a16="http://schemas.microsoft.com/office/drawing/2014/main" id="{6D4120F6-9D73-15C2-ABF6-DEC452E92A1F}"/>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A[18]</a:t>
                </a:r>
              </a:p>
            </p:txBody>
          </p:sp>
          <p:sp>
            <p:nvSpPr>
              <p:cNvPr id="84" name="Text Box 115">
                <a:extLst>
                  <a:ext uri="{FF2B5EF4-FFF2-40B4-BE49-F238E27FC236}">
                    <a16:creationId xmlns:a16="http://schemas.microsoft.com/office/drawing/2014/main" id="{75442FC0-EE6B-AB0D-B0FD-C83BEDEC025E}"/>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B[18]</a:t>
                </a:r>
              </a:p>
            </p:txBody>
          </p:sp>
          <p:sp>
            <p:nvSpPr>
              <p:cNvPr id="85" name="Text Box 116">
                <a:extLst>
                  <a:ext uri="{FF2B5EF4-FFF2-40B4-BE49-F238E27FC236}">
                    <a16:creationId xmlns:a16="http://schemas.microsoft.com/office/drawing/2014/main" id="{969B889C-4923-58F7-FA65-3C55E0C6BA55}"/>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A[22]</a:t>
                </a:r>
              </a:p>
            </p:txBody>
          </p:sp>
          <p:sp>
            <p:nvSpPr>
              <p:cNvPr id="86" name="Text Box 117">
                <a:extLst>
                  <a:ext uri="{FF2B5EF4-FFF2-40B4-BE49-F238E27FC236}">
                    <a16:creationId xmlns:a16="http://schemas.microsoft.com/office/drawing/2014/main" id="{D41CB334-536C-C4C6-802B-1BA76786316F}"/>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B[22]</a:t>
                </a:r>
              </a:p>
            </p:txBody>
          </p:sp>
          <p:sp>
            <p:nvSpPr>
              <p:cNvPr id="87" name="Text Box 118">
                <a:extLst>
                  <a:ext uri="{FF2B5EF4-FFF2-40B4-BE49-F238E27FC236}">
                    <a16:creationId xmlns:a16="http://schemas.microsoft.com/office/drawing/2014/main" id="{39D85D0E-B2F5-C763-10D5-CC9DD844F707}"/>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A[26]</a:t>
                </a:r>
              </a:p>
            </p:txBody>
          </p:sp>
          <p:sp>
            <p:nvSpPr>
              <p:cNvPr id="88" name="Text Box 119">
                <a:extLst>
                  <a:ext uri="{FF2B5EF4-FFF2-40B4-BE49-F238E27FC236}">
                    <a16:creationId xmlns:a16="http://schemas.microsoft.com/office/drawing/2014/main" id="{3E6B8943-BAAD-85BE-CAE5-1E8A2023A167}"/>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B[26]</a:t>
                </a:r>
              </a:p>
            </p:txBody>
          </p:sp>
        </p:grpSp>
        <p:grpSp>
          <p:nvGrpSpPr>
            <p:cNvPr id="41" name="Group 120">
              <a:extLst>
                <a:ext uri="{FF2B5EF4-FFF2-40B4-BE49-F238E27FC236}">
                  <a16:creationId xmlns:a16="http://schemas.microsoft.com/office/drawing/2014/main" id="{FF2EB2F6-E9E5-5528-3429-735D1D6EBF19}"/>
                </a:ext>
              </a:extLst>
            </p:cNvPr>
            <p:cNvGrpSpPr>
              <a:grpSpLocks/>
            </p:cNvGrpSpPr>
            <p:nvPr/>
          </p:nvGrpSpPr>
          <p:grpSpPr bwMode="auto">
            <a:xfrm>
              <a:off x="4511" y="1882"/>
              <a:ext cx="869" cy="1968"/>
              <a:chOff x="780" y="1402"/>
              <a:chExt cx="869" cy="1968"/>
            </a:xfrm>
          </p:grpSpPr>
          <p:sp>
            <p:nvSpPr>
              <p:cNvPr id="44" name="Freeform 121">
                <a:extLst>
                  <a:ext uri="{FF2B5EF4-FFF2-40B4-BE49-F238E27FC236}">
                    <a16:creationId xmlns:a16="http://schemas.microsoft.com/office/drawing/2014/main" id="{1386A270-A402-5C10-54AB-BC994C88CF2F}"/>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45" name="Group 122">
                <a:extLst>
                  <a:ext uri="{FF2B5EF4-FFF2-40B4-BE49-F238E27FC236}">
                    <a16:creationId xmlns:a16="http://schemas.microsoft.com/office/drawing/2014/main" id="{DFC53A6A-1F70-17CF-CF1C-141F36222955}"/>
                  </a:ext>
                </a:extLst>
              </p:cNvPr>
              <p:cNvGrpSpPr>
                <a:grpSpLocks/>
              </p:cNvGrpSpPr>
              <p:nvPr/>
            </p:nvGrpSpPr>
            <p:grpSpPr bwMode="auto">
              <a:xfrm>
                <a:off x="960" y="2928"/>
                <a:ext cx="626" cy="48"/>
                <a:chOff x="1536" y="2256"/>
                <a:chExt cx="626" cy="48"/>
              </a:xfrm>
            </p:grpSpPr>
            <p:sp>
              <p:nvSpPr>
                <p:cNvPr id="68" name="Rectangle 123">
                  <a:extLst>
                    <a:ext uri="{FF2B5EF4-FFF2-40B4-BE49-F238E27FC236}">
                      <a16:creationId xmlns:a16="http://schemas.microsoft.com/office/drawing/2014/main" id="{9AE01F3B-E42F-40F8-8519-3D7E393CF4B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9" name="Freeform 124">
                  <a:extLst>
                    <a:ext uri="{FF2B5EF4-FFF2-40B4-BE49-F238E27FC236}">
                      <a16:creationId xmlns:a16="http://schemas.microsoft.com/office/drawing/2014/main" id="{6A03D46D-8650-5F52-2B2D-3602907277F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0" name="Line 125">
                  <a:extLst>
                    <a:ext uri="{FF2B5EF4-FFF2-40B4-BE49-F238E27FC236}">
                      <a16:creationId xmlns:a16="http://schemas.microsoft.com/office/drawing/2014/main" id="{B062D5E2-6539-16DB-86C6-0BED1B55E714}"/>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46" name="Group 126">
                <a:extLst>
                  <a:ext uri="{FF2B5EF4-FFF2-40B4-BE49-F238E27FC236}">
                    <a16:creationId xmlns:a16="http://schemas.microsoft.com/office/drawing/2014/main" id="{713C94C3-4EFD-C554-6424-492B2D2E42A4}"/>
                  </a:ext>
                </a:extLst>
              </p:cNvPr>
              <p:cNvGrpSpPr>
                <a:grpSpLocks/>
              </p:cNvGrpSpPr>
              <p:nvPr/>
            </p:nvGrpSpPr>
            <p:grpSpPr bwMode="auto">
              <a:xfrm>
                <a:off x="960" y="2448"/>
                <a:ext cx="626" cy="48"/>
                <a:chOff x="1536" y="2256"/>
                <a:chExt cx="626" cy="48"/>
              </a:xfrm>
            </p:grpSpPr>
            <p:sp>
              <p:nvSpPr>
                <p:cNvPr id="65" name="Rectangle 127">
                  <a:extLst>
                    <a:ext uri="{FF2B5EF4-FFF2-40B4-BE49-F238E27FC236}">
                      <a16:creationId xmlns:a16="http://schemas.microsoft.com/office/drawing/2014/main" id="{7B41467A-9CCF-8538-C00F-DEA24B52F18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6" name="Freeform 128">
                  <a:extLst>
                    <a:ext uri="{FF2B5EF4-FFF2-40B4-BE49-F238E27FC236}">
                      <a16:creationId xmlns:a16="http://schemas.microsoft.com/office/drawing/2014/main" id="{96EEDBDD-A661-1830-8FFA-0278F7C5CAE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7" name="Line 129">
                  <a:extLst>
                    <a:ext uri="{FF2B5EF4-FFF2-40B4-BE49-F238E27FC236}">
                      <a16:creationId xmlns:a16="http://schemas.microsoft.com/office/drawing/2014/main" id="{115904E4-DA29-E2CC-0091-701E00BA775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47" name="Group 130">
                <a:extLst>
                  <a:ext uri="{FF2B5EF4-FFF2-40B4-BE49-F238E27FC236}">
                    <a16:creationId xmlns:a16="http://schemas.microsoft.com/office/drawing/2014/main" id="{F8537B97-6A1B-3CD8-66F6-A781BBD1BC9A}"/>
                  </a:ext>
                </a:extLst>
              </p:cNvPr>
              <p:cNvGrpSpPr>
                <a:grpSpLocks/>
              </p:cNvGrpSpPr>
              <p:nvPr/>
            </p:nvGrpSpPr>
            <p:grpSpPr bwMode="auto">
              <a:xfrm>
                <a:off x="960" y="2688"/>
                <a:ext cx="626" cy="48"/>
                <a:chOff x="1536" y="2256"/>
                <a:chExt cx="626" cy="48"/>
              </a:xfrm>
            </p:grpSpPr>
            <p:sp>
              <p:nvSpPr>
                <p:cNvPr id="62" name="Rectangle 131">
                  <a:extLst>
                    <a:ext uri="{FF2B5EF4-FFF2-40B4-BE49-F238E27FC236}">
                      <a16:creationId xmlns:a16="http://schemas.microsoft.com/office/drawing/2014/main" id="{3FF475E7-2DD0-33FB-1137-EFF37C6FAD23}"/>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3" name="Freeform 132">
                  <a:extLst>
                    <a:ext uri="{FF2B5EF4-FFF2-40B4-BE49-F238E27FC236}">
                      <a16:creationId xmlns:a16="http://schemas.microsoft.com/office/drawing/2014/main" id="{26D41528-E45D-EA6C-5E9E-A19D4CBD3AB1}"/>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4" name="Line 133">
                  <a:extLst>
                    <a:ext uri="{FF2B5EF4-FFF2-40B4-BE49-F238E27FC236}">
                      <a16:creationId xmlns:a16="http://schemas.microsoft.com/office/drawing/2014/main" id="{BBC454D6-7ACB-37FC-7172-0F878CE858A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48" name="Text Box 134">
                <a:extLst>
                  <a:ext uri="{FF2B5EF4-FFF2-40B4-BE49-F238E27FC236}">
                    <a16:creationId xmlns:a16="http://schemas.microsoft.com/office/drawing/2014/main" id="{211E1B52-ADC3-03E9-A4E8-20278D7CD006}"/>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C[7]</a:t>
                </a:r>
              </a:p>
            </p:txBody>
          </p:sp>
          <p:sp>
            <p:nvSpPr>
              <p:cNvPr id="49" name="Text Box 135">
                <a:extLst>
                  <a:ext uri="{FF2B5EF4-FFF2-40B4-BE49-F238E27FC236}">
                    <a16:creationId xmlns:a16="http://schemas.microsoft.com/office/drawing/2014/main" id="{4A488C48-DF92-174B-B030-91D32AF7BED6}"/>
                  </a:ext>
                </a:extLst>
              </p:cNvPr>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C[11]</a:t>
                </a:r>
              </a:p>
            </p:txBody>
          </p:sp>
          <p:sp>
            <p:nvSpPr>
              <p:cNvPr id="50" name="Text Box 136">
                <a:extLst>
                  <a:ext uri="{FF2B5EF4-FFF2-40B4-BE49-F238E27FC236}">
                    <a16:creationId xmlns:a16="http://schemas.microsoft.com/office/drawing/2014/main" id="{2F610DA7-6A8E-8684-1281-A3073AB2AF1F}"/>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C[3]</a:t>
                </a:r>
              </a:p>
            </p:txBody>
          </p:sp>
          <p:sp>
            <p:nvSpPr>
              <p:cNvPr id="51" name="Line 137">
                <a:extLst>
                  <a:ext uri="{FF2B5EF4-FFF2-40B4-BE49-F238E27FC236}">
                    <a16:creationId xmlns:a16="http://schemas.microsoft.com/office/drawing/2014/main" id="{32412443-583F-A5D2-09B1-50ACD5543BD5}"/>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2" name="Line 138">
                <a:extLst>
                  <a:ext uri="{FF2B5EF4-FFF2-40B4-BE49-F238E27FC236}">
                    <a16:creationId xmlns:a16="http://schemas.microsoft.com/office/drawing/2014/main" id="{44AAB749-18ED-8297-3737-07B39DFCE246}"/>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3" name="Line 139">
                <a:extLst>
                  <a:ext uri="{FF2B5EF4-FFF2-40B4-BE49-F238E27FC236}">
                    <a16:creationId xmlns:a16="http://schemas.microsoft.com/office/drawing/2014/main" id="{1DF762F0-8950-33E0-941D-00056BF9CA81}"/>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4" name="Text Box 140">
                <a:extLst>
                  <a:ext uri="{FF2B5EF4-FFF2-40B4-BE49-F238E27FC236}">
                    <a16:creationId xmlns:a16="http://schemas.microsoft.com/office/drawing/2014/main" id="{E733A8EF-65A8-C5E6-2627-FE96C0BA0444}"/>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A[15]</a:t>
                </a:r>
              </a:p>
            </p:txBody>
          </p:sp>
          <p:sp>
            <p:nvSpPr>
              <p:cNvPr id="55" name="Text Box 141">
                <a:extLst>
                  <a:ext uri="{FF2B5EF4-FFF2-40B4-BE49-F238E27FC236}">
                    <a16:creationId xmlns:a16="http://schemas.microsoft.com/office/drawing/2014/main" id="{C27083FB-ED85-D8EE-1300-AAA0563B36A6}"/>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B[15]</a:t>
                </a:r>
              </a:p>
            </p:txBody>
          </p:sp>
          <p:sp>
            <p:nvSpPr>
              <p:cNvPr id="56" name="Text Box 142">
                <a:extLst>
                  <a:ext uri="{FF2B5EF4-FFF2-40B4-BE49-F238E27FC236}">
                    <a16:creationId xmlns:a16="http://schemas.microsoft.com/office/drawing/2014/main" id="{D84C50C4-F262-BCD6-9A63-43003D08F876}"/>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A[19]</a:t>
                </a:r>
              </a:p>
            </p:txBody>
          </p:sp>
          <p:sp>
            <p:nvSpPr>
              <p:cNvPr id="57" name="Text Box 143">
                <a:extLst>
                  <a:ext uri="{FF2B5EF4-FFF2-40B4-BE49-F238E27FC236}">
                    <a16:creationId xmlns:a16="http://schemas.microsoft.com/office/drawing/2014/main" id="{5D4D17EC-23EB-2EFC-7A2D-2130AD8EAFD3}"/>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B[19]</a:t>
                </a:r>
              </a:p>
            </p:txBody>
          </p:sp>
          <p:sp>
            <p:nvSpPr>
              <p:cNvPr id="58" name="Text Box 144">
                <a:extLst>
                  <a:ext uri="{FF2B5EF4-FFF2-40B4-BE49-F238E27FC236}">
                    <a16:creationId xmlns:a16="http://schemas.microsoft.com/office/drawing/2014/main" id="{312AF51A-4DC7-9D0C-B7C4-5843A22B2623}"/>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A[23]</a:t>
                </a:r>
              </a:p>
            </p:txBody>
          </p:sp>
          <p:sp>
            <p:nvSpPr>
              <p:cNvPr id="59" name="Text Box 145">
                <a:extLst>
                  <a:ext uri="{FF2B5EF4-FFF2-40B4-BE49-F238E27FC236}">
                    <a16:creationId xmlns:a16="http://schemas.microsoft.com/office/drawing/2014/main" id="{DA714D5F-9F47-0523-B080-7D8CD688F2B6}"/>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B[23]</a:t>
                </a:r>
              </a:p>
            </p:txBody>
          </p:sp>
          <p:sp>
            <p:nvSpPr>
              <p:cNvPr id="60" name="Text Box 146">
                <a:extLst>
                  <a:ext uri="{FF2B5EF4-FFF2-40B4-BE49-F238E27FC236}">
                    <a16:creationId xmlns:a16="http://schemas.microsoft.com/office/drawing/2014/main" id="{C7AA54B2-5A0C-F936-8ADB-579A037CA368}"/>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A[27]</a:t>
                </a:r>
              </a:p>
            </p:txBody>
          </p:sp>
          <p:sp>
            <p:nvSpPr>
              <p:cNvPr id="61" name="Text Box 147">
                <a:extLst>
                  <a:ext uri="{FF2B5EF4-FFF2-40B4-BE49-F238E27FC236}">
                    <a16:creationId xmlns:a16="http://schemas.microsoft.com/office/drawing/2014/main" id="{28190EEB-E9F4-F419-7774-5991CA4BF0EC}"/>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B[27]</a:t>
                </a:r>
              </a:p>
            </p:txBody>
          </p:sp>
        </p:grpSp>
        <p:sp>
          <p:nvSpPr>
            <p:cNvPr id="42" name="Line 148">
              <a:extLst>
                <a:ext uri="{FF2B5EF4-FFF2-40B4-BE49-F238E27FC236}">
                  <a16:creationId xmlns:a16="http://schemas.microsoft.com/office/drawing/2014/main" id="{2D048B7C-1383-0F1E-1382-B9C8D5745416}"/>
                </a:ext>
              </a:extLst>
            </p:cNvPr>
            <p:cNvSpPr>
              <a:spLocks noChangeShapeType="1"/>
            </p:cNvSpPr>
            <p:nvPr/>
          </p:nvSpPr>
          <p:spPr bwMode="auto">
            <a:xfrm>
              <a:off x="2736" y="816"/>
              <a:ext cx="912" cy="100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3" name="Oval 149">
              <a:extLst>
                <a:ext uri="{FF2B5EF4-FFF2-40B4-BE49-F238E27FC236}">
                  <a16:creationId xmlns:a16="http://schemas.microsoft.com/office/drawing/2014/main" id="{EF68A71C-E955-DF22-F045-9B1CA49E5B0B}"/>
                </a:ext>
              </a:extLst>
            </p:cNvPr>
            <p:cNvSpPr>
              <a:spLocks noChangeArrowheads="1"/>
            </p:cNvSpPr>
            <p:nvPr/>
          </p:nvSpPr>
          <p:spPr bwMode="auto">
            <a:xfrm flipH="1">
              <a:off x="2307" y="954"/>
              <a:ext cx="1727" cy="630"/>
            </a:xfrm>
            <a:prstGeom prst="ellipse">
              <a:avLst/>
            </a:prstGeom>
            <a:solidFill>
              <a:schemeClr val="bg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i="1">
                  <a:solidFill>
                    <a:srgbClr val="000000"/>
                  </a:solidFill>
                  <a:latin typeface="Verdana" panose="020B0604030504040204" pitchFamily="34" charset="0"/>
                  <a:ea typeface="Gulim" panose="020B0600000101010101" pitchFamily="34" charset="-127"/>
                </a:rPr>
                <a:t>Execution using four pipelined functional units</a:t>
              </a:r>
            </a:p>
          </p:txBody>
        </p:sp>
      </p:grpSp>
      <p:sp>
        <p:nvSpPr>
          <p:cNvPr id="152" name="TextBox 151">
            <a:extLst>
              <a:ext uri="{FF2B5EF4-FFF2-40B4-BE49-F238E27FC236}">
                <a16:creationId xmlns:a16="http://schemas.microsoft.com/office/drawing/2014/main" id="{5E4F6BED-65C7-CEBE-563C-B3B5C9A15E87}"/>
              </a:ext>
            </a:extLst>
          </p:cNvPr>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000" dirty="0">
                <a:solidFill>
                  <a:srgbClr val="000000"/>
                </a:solidFill>
                <a:latin typeface="Arial" panose="020B0604020202020204" pitchFamily="34" charset="0"/>
              </a:rPr>
              <a:t>Slide credit: </a:t>
            </a:r>
            <a:r>
              <a:rPr kumimoji="0" lang="en-US" altLang="zh-CN" sz="1000" dirty="0" err="1">
                <a:solidFill>
                  <a:srgbClr val="000000"/>
                </a:solidFill>
                <a:latin typeface="Arial" panose="020B0604020202020204" pitchFamily="34" charset="0"/>
              </a:rPr>
              <a:t>Krste</a:t>
            </a:r>
            <a:r>
              <a:rPr kumimoji="0" lang="en-US" altLang="zh-CN" sz="1000" dirty="0">
                <a:solidFill>
                  <a:srgbClr val="000000"/>
                </a:solidFill>
                <a:latin typeface="Arial" panose="020B0604020202020204" pitchFamily="34" charset="0"/>
              </a:rPr>
              <a:t> </a:t>
            </a:r>
            <a:r>
              <a:rPr kumimoji="0" lang="en-US" altLang="zh-CN" sz="1000" dirty="0" err="1">
                <a:solidFill>
                  <a:srgbClr val="000000"/>
                </a:solidFill>
                <a:latin typeface="Arial" panose="020B0604020202020204" pitchFamily="34" charset="0"/>
              </a:rPr>
              <a:t>Asanovic</a:t>
            </a:r>
            <a:endParaRPr kumimoji="0" lang="en-US" altLang="zh-CN" sz="1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94985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9AF5D-9E1E-4B7B-31E4-248F80CE47F2}"/>
              </a:ext>
            </a:extLst>
          </p:cNvPr>
          <p:cNvSpPr>
            <a:spLocks noGrp="1"/>
          </p:cNvSpPr>
          <p:nvPr>
            <p:ph type="title" idx="4294967295"/>
          </p:nvPr>
        </p:nvSpPr>
        <p:spPr>
          <a:xfrm>
            <a:off x="564031" y="190082"/>
            <a:ext cx="4360862" cy="731044"/>
          </a:xfrm>
        </p:spPr>
        <p:txBody>
          <a:bodyPr>
            <a:normAutofit/>
          </a:bodyPr>
          <a:lstStyle/>
          <a:p>
            <a:r>
              <a:rPr lang="en-US" altLang="zh-CN" sz="4000" dirty="0"/>
              <a:t>SIMD</a:t>
            </a:r>
            <a:r>
              <a:rPr lang="zh-CN" altLang="en-US" sz="4000" dirty="0"/>
              <a:t>执行单元</a:t>
            </a:r>
          </a:p>
        </p:txBody>
      </p:sp>
      <p:sp>
        <p:nvSpPr>
          <p:cNvPr id="4" name="灯片编号占位符 3">
            <a:extLst>
              <a:ext uri="{FF2B5EF4-FFF2-40B4-BE49-F238E27FC236}">
                <a16:creationId xmlns:a16="http://schemas.microsoft.com/office/drawing/2014/main" id="{A4AF82D1-CBFB-99D1-154C-F87B84BE2AE6}"/>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76</a:t>
            </a:fld>
            <a:endParaRPr lang="zh-CN" altLang="en-US"/>
          </a:p>
        </p:txBody>
      </p:sp>
      <p:sp>
        <p:nvSpPr>
          <p:cNvPr id="5" name="Freeform 3">
            <a:extLst>
              <a:ext uri="{FF2B5EF4-FFF2-40B4-BE49-F238E27FC236}">
                <a16:creationId xmlns:a16="http://schemas.microsoft.com/office/drawing/2014/main" id="{E3551ED2-5BE1-187E-C3C4-6D081D092DC1}"/>
              </a:ext>
            </a:extLst>
          </p:cNvPr>
          <p:cNvSpPr>
            <a:spLocks/>
          </p:cNvSpPr>
          <p:nvPr/>
        </p:nvSpPr>
        <p:spPr bwMode="auto">
          <a:xfrm>
            <a:off x="3324693" y="4159625"/>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6" name="Group 4">
            <a:extLst>
              <a:ext uri="{FF2B5EF4-FFF2-40B4-BE49-F238E27FC236}">
                <a16:creationId xmlns:a16="http://schemas.microsoft.com/office/drawing/2014/main" id="{D1898505-2032-2387-B103-0872E49B8C41}"/>
              </a:ext>
            </a:extLst>
          </p:cNvPr>
          <p:cNvGrpSpPr>
            <a:grpSpLocks/>
          </p:cNvGrpSpPr>
          <p:nvPr/>
        </p:nvGrpSpPr>
        <p:grpSpPr bwMode="auto">
          <a:xfrm>
            <a:off x="3324693" y="5074025"/>
            <a:ext cx="993775" cy="76200"/>
            <a:chOff x="1536" y="2256"/>
            <a:chExt cx="626" cy="48"/>
          </a:xfrm>
        </p:grpSpPr>
        <p:sp>
          <p:nvSpPr>
            <p:cNvPr id="7" name="Rectangle 5">
              <a:extLst>
                <a:ext uri="{FF2B5EF4-FFF2-40B4-BE49-F238E27FC236}">
                  <a16:creationId xmlns:a16="http://schemas.microsoft.com/office/drawing/2014/main" id="{5E328917-896F-8737-F331-1E0B3009506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8" name="Freeform 6">
              <a:extLst>
                <a:ext uri="{FF2B5EF4-FFF2-40B4-BE49-F238E27FC236}">
                  <a16:creationId xmlns:a16="http://schemas.microsoft.com/office/drawing/2014/main" id="{11DC43D3-8B36-B0C3-A5BB-8FD1DA12CCEA}"/>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9" name="Line 7">
              <a:extLst>
                <a:ext uri="{FF2B5EF4-FFF2-40B4-BE49-F238E27FC236}">
                  <a16:creationId xmlns:a16="http://schemas.microsoft.com/office/drawing/2014/main" id="{A96BE415-4FE3-0388-6927-58789E0CA65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0" name="Group 8">
            <a:extLst>
              <a:ext uri="{FF2B5EF4-FFF2-40B4-BE49-F238E27FC236}">
                <a16:creationId xmlns:a16="http://schemas.microsoft.com/office/drawing/2014/main" id="{0D9A7A95-61E2-487C-A349-BDB5FC555A41}"/>
              </a:ext>
            </a:extLst>
          </p:cNvPr>
          <p:cNvGrpSpPr>
            <a:grpSpLocks/>
          </p:cNvGrpSpPr>
          <p:nvPr/>
        </p:nvGrpSpPr>
        <p:grpSpPr bwMode="auto">
          <a:xfrm>
            <a:off x="3324693" y="4312025"/>
            <a:ext cx="993775" cy="76200"/>
            <a:chOff x="1536" y="2256"/>
            <a:chExt cx="626" cy="48"/>
          </a:xfrm>
        </p:grpSpPr>
        <p:sp>
          <p:nvSpPr>
            <p:cNvPr id="11" name="Rectangle 9">
              <a:extLst>
                <a:ext uri="{FF2B5EF4-FFF2-40B4-BE49-F238E27FC236}">
                  <a16:creationId xmlns:a16="http://schemas.microsoft.com/office/drawing/2014/main" id="{F62E9001-3174-BCB2-8483-72F362556CA9}"/>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2" name="Freeform 10">
              <a:extLst>
                <a:ext uri="{FF2B5EF4-FFF2-40B4-BE49-F238E27FC236}">
                  <a16:creationId xmlns:a16="http://schemas.microsoft.com/office/drawing/2014/main" id="{1D0529E6-E7B1-EC70-0D96-1E96CF9BA36E}"/>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3" name="Line 11">
              <a:extLst>
                <a:ext uri="{FF2B5EF4-FFF2-40B4-BE49-F238E27FC236}">
                  <a16:creationId xmlns:a16="http://schemas.microsoft.com/office/drawing/2014/main" id="{6965A120-F56D-B0D4-AE03-43EF37E47C56}"/>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4" name="Group 12">
            <a:extLst>
              <a:ext uri="{FF2B5EF4-FFF2-40B4-BE49-F238E27FC236}">
                <a16:creationId xmlns:a16="http://schemas.microsoft.com/office/drawing/2014/main" id="{F55BACC3-08BA-89A0-366D-DECA99102489}"/>
              </a:ext>
            </a:extLst>
          </p:cNvPr>
          <p:cNvGrpSpPr>
            <a:grpSpLocks/>
          </p:cNvGrpSpPr>
          <p:nvPr/>
        </p:nvGrpSpPr>
        <p:grpSpPr bwMode="auto">
          <a:xfrm>
            <a:off x="3324693" y="4693025"/>
            <a:ext cx="993775" cy="76200"/>
            <a:chOff x="1536" y="2256"/>
            <a:chExt cx="626" cy="48"/>
          </a:xfrm>
        </p:grpSpPr>
        <p:sp>
          <p:nvSpPr>
            <p:cNvPr id="15" name="Rectangle 13">
              <a:extLst>
                <a:ext uri="{FF2B5EF4-FFF2-40B4-BE49-F238E27FC236}">
                  <a16:creationId xmlns:a16="http://schemas.microsoft.com/office/drawing/2014/main" id="{B348C42F-C634-0C91-7E36-43BF31665338}"/>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 name="Freeform 14">
              <a:extLst>
                <a:ext uri="{FF2B5EF4-FFF2-40B4-BE49-F238E27FC236}">
                  <a16:creationId xmlns:a16="http://schemas.microsoft.com/office/drawing/2014/main" id="{67F13C6A-F7AE-ACBA-528C-78AB912BA19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7" name="Line 15">
              <a:extLst>
                <a:ext uri="{FF2B5EF4-FFF2-40B4-BE49-F238E27FC236}">
                  <a16:creationId xmlns:a16="http://schemas.microsoft.com/office/drawing/2014/main" id="{DE197ADC-F293-4684-ABA1-466D132D63A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18" name="Line 16">
            <a:extLst>
              <a:ext uri="{FF2B5EF4-FFF2-40B4-BE49-F238E27FC236}">
                <a16:creationId xmlns:a16="http://schemas.microsoft.com/office/drawing/2014/main" id="{314B9F37-D44F-40F1-8807-A5E80834C7BC}"/>
              </a:ext>
            </a:extLst>
          </p:cNvPr>
          <p:cNvSpPr>
            <a:spLocks noChangeShapeType="1"/>
          </p:cNvSpPr>
          <p:nvPr/>
        </p:nvSpPr>
        <p:spPr bwMode="auto">
          <a:xfrm>
            <a:off x="4086693" y="39310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9" name="Line 17">
            <a:extLst>
              <a:ext uri="{FF2B5EF4-FFF2-40B4-BE49-F238E27FC236}">
                <a16:creationId xmlns:a16="http://schemas.microsoft.com/office/drawing/2014/main" id="{581FBF03-C097-5D43-54CB-91C7C18052D9}"/>
              </a:ext>
            </a:extLst>
          </p:cNvPr>
          <p:cNvSpPr>
            <a:spLocks noChangeShapeType="1"/>
          </p:cNvSpPr>
          <p:nvPr/>
        </p:nvSpPr>
        <p:spPr bwMode="auto">
          <a:xfrm>
            <a:off x="3477093" y="39310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20" name="Freeform 18">
            <a:extLst>
              <a:ext uri="{FF2B5EF4-FFF2-40B4-BE49-F238E27FC236}">
                <a16:creationId xmlns:a16="http://schemas.microsoft.com/office/drawing/2014/main" id="{7A44A340-C2A9-922E-2F91-550452E4CF86}"/>
              </a:ext>
            </a:extLst>
          </p:cNvPr>
          <p:cNvSpPr>
            <a:spLocks/>
          </p:cNvSpPr>
          <p:nvPr/>
        </p:nvSpPr>
        <p:spPr bwMode="auto">
          <a:xfrm flipV="1">
            <a:off x="3324693" y="1568825"/>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21" name="Group 19">
            <a:extLst>
              <a:ext uri="{FF2B5EF4-FFF2-40B4-BE49-F238E27FC236}">
                <a16:creationId xmlns:a16="http://schemas.microsoft.com/office/drawing/2014/main" id="{66928995-34CA-0655-93EE-DF6D48365C48}"/>
              </a:ext>
            </a:extLst>
          </p:cNvPr>
          <p:cNvGrpSpPr>
            <a:grpSpLocks/>
          </p:cNvGrpSpPr>
          <p:nvPr/>
        </p:nvGrpSpPr>
        <p:grpSpPr bwMode="auto">
          <a:xfrm flipV="1">
            <a:off x="3324693" y="1645025"/>
            <a:ext cx="993775" cy="76200"/>
            <a:chOff x="1536" y="2256"/>
            <a:chExt cx="626" cy="48"/>
          </a:xfrm>
        </p:grpSpPr>
        <p:sp>
          <p:nvSpPr>
            <p:cNvPr id="22" name="Rectangle 20">
              <a:extLst>
                <a:ext uri="{FF2B5EF4-FFF2-40B4-BE49-F238E27FC236}">
                  <a16:creationId xmlns:a16="http://schemas.microsoft.com/office/drawing/2014/main" id="{1A306EBF-5F81-1864-7979-6EA295B579A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3" name="Freeform 21">
              <a:extLst>
                <a:ext uri="{FF2B5EF4-FFF2-40B4-BE49-F238E27FC236}">
                  <a16:creationId xmlns:a16="http://schemas.microsoft.com/office/drawing/2014/main" id="{17BF028C-ED29-5107-5DE5-F991E31FDF8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24" name="Line 22">
              <a:extLst>
                <a:ext uri="{FF2B5EF4-FFF2-40B4-BE49-F238E27FC236}">
                  <a16:creationId xmlns:a16="http://schemas.microsoft.com/office/drawing/2014/main" id="{AE101B7B-95D4-3364-29E3-D516477C4BF0}"/>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5" name="Group 23">
            <a:extLst>
              <a:ext uri="{FF2B5EF4-FFF2-40B4-BE49-F238E27FC236}">
                <a16:creationId xmlns:a16="http://schemas.microsoft.com/office/drawing/2014/main" id="{CE9AE839-0536-04F3-B776-6DDFF8624067}"/>
              </a:ext>
            </a:extLst>
          </p:cNvPr>
          <p:cNvGrpSpPr>
            <a:grpSpLocks/>
          </p:cNvGrpSpPr>
          <p:nvPr/>
        </p:nvGrpSpPr>
        <p:grpSpPr bwMode="auto">
          <a:xfrm flipV="1">
            <a:off x="3324693" y="2407025"/>
            <a:ext cx="993775" cy="76200"/>
            <a:chOff x="1536" y="2256"/>
            <a:chExt cx="626" cy="48"/>
          </a:xfrm>
        </p:grpSpPr>
        <p:sp>
          <p:nvSpPr>
            <p:cNvPr id="26" name="Rectangle 24">
              <a:extLst>
                <a:ext uri="{FF2B5EF4-FFF2-40B4-BE49-F238E27FC236}">
                  <a16:creationId xmlns:a16="http://schemas.microsoft.com/office/drawing/2014/main" id="{32D5E5CE-645F-1082-8E63-CA7861F31ADE}"/>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7" name="Freeform 25">
              <a:extLst>
                <a:ext uri="{FF2B5EF4-FFF2-40B4-BE49-F238E27FC236}">
                  <a16:creationId xmlns:a16="http://schemas.microsoft.com/office/drawing/2014/main" id="{CD965BA2-1DCE-F0B2-FCAF-31DB5760AC2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28" name="Line 26">
              <a:extLst>
                <a:ext uri="{FF2B5EF4-FFF2-40B4-BE49-F238E27FC236}">
                  <a16:creationId xmlns:a16="http://schemas.microsoft.com/office/drawing/2014/main" id="{617C748A-A334-3362-1CF8-C9C529DCC1A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9" name="Group 27">
            <a:extLst>
              <a:ext uri="{FF2B5EF4-FFF2-40B4-BE49-F238E27FC236}">
                <a16:creationId xmlns:a16="http://schemas.microsoft.com/office/drawing/2014/main" id="{2A4A60A7-9E9A-E400-226A-BDB96C3215E9}"/>
              </a:ext>
            </a:extLst>
          </p:cNvPr>
          <p:cNvGrpSpPr>
            <a:grpSpLocks/>
          </p:cNvGrpSpPr>
          <p:nvPr/>
        </p:nvGrpSpPr>
        <p:grpSpPr bwMode="auto">
          <a:xfrm flipV="1">
            <a:off x="3324693" y="2026025"/>
            <a:ext cx="993775" cy="76200"/>
            <a:chOff x="1536" y="2256"/>
            <a:chExt cx="626" cy="48"/>
          </a:xfrm>
        </p:grpSpPr>
        <p:sp>
          <p:nvSpPr>
            <p:cNvPr id="30" name="Rectangle 28">
              <a:extLst>
                <a:ext uri="{FF2B5EF4-FFF2-40B4-BE49-F238E27FC236}">
                  <a16:creationId xmlns:a16="http://schemas.microsoft.com/office/drawing/2014/main" id="{30480B59-79F2-546E-098A-490776294D8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1" name="Freeform 29">
              <a:extLst>
                <a:ext uri="{FF2B5EF4-FFF2-40B4-BE49-F238E27FC236}">
                  <a16:creationId xmlns:a16="http://schemas.microsoft.com/office/drawing/2014/main" id="{7F40CB9B-030F-C191-633C-915921035E70}"/>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32" name="Line 30">
              <a:extLst>
                <a:ext uri="{FF2B5EF4-FFF2-40B4-BE49-F238E27FC236}">
                  <a16:creationId xmlns:a16="http://schemas.microsoft.com/office/drawing/2014/main" id="{C8E3A32E-9BEE-FCF9-6613-0173C817F71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33" name="Line 31">
            <a:extLst>
              <a:ext uri="{FF2B5EF4-FFF2-40B4-BE49-F238E27FC236}">
                <a16:creationId xmlns:a16="http://schemas.microsoft.com/office/drawing/2014/main" id="{2D45AAFE-1DE0-7674-5CE3-968825A46C46}"/>
              </a:ext>
            </a:extLst>
          </p:cNvPr>
          <p:cNvSpPr>
            <a:spLocks noChangeShapeType="1"/>
          </p:cNvSpPr>
          <p:nvPr/>
        </p:nvSpPr>
        <p:spPr bwMode="auto">
          <a:xfrm flipV="1">
            <a:off x="4086693" y="26356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34" name="Line 32">
            <a:extLst>
              <a:ext uri="{FF2B5EF4-FFF2-40B4-BE49-F238E27FC236}">
                <a16:creationId xmlns:a16="http://schemas.microsoft.com/office/drawing/2014/main" id="{F52AE007-C670-A15A-20D1-E05787AF0656}"/>
              </a:ext>
            </a:extLst>
          </p:cNvPr>
          <p:cNvSpPr>
            <a:spLocks noChangeShapeType="1"/>
          </p:cNvSpPr>
          <p:nvPr/>
        </p:nvSpPr>
        <p:spPr bwMode="auto">
          <a:xfrm flipV="1">
            <a:off x="3477093" y="26356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35" name="Rectangle 33">
            <a:extLst>
              <a:ext uri="{FF2B5EF4-FFF2-40B4-BE49-F238E27FC236}">
                <a16:creationId xmlns:a16="http://schemas.microsoft.com/office/drawing/2014/main" id="{DDA1E0A2-DB8A-20FF-C2BD-BB137E04C9F2}"/>
              </a:ext>
            </a:extLst>
          </p:cNvPr>
          <p:cNvSpPr>
            <a:spLocks noChangeArrowheads="1"/>
          </p:cNvSpPr>
          <p:nvPr/>
        </p:nvSpPr>
        <p:spPr bwMode="auto">
          <a:xfrm>
            <a:off x="3019893"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6" name="Freeform 34">
            <a:extLst>
              <a:ext uri="{FF2B5EF4-FFF2-40B4-BE49-F238E27FC236}">
                <a16:creationId xmlns:a16="http://schemas.microsoft.com/office/drawing/2014/main" id="{21847D90-89BA-550D-BD88-2231D284111C}"/>
              </a:ext>
            </a:extLst>
          </p:cNvPr>
          <p:cNvSpPr>
            <a:spLocks/>
          </p:cNvSpPr>
          <p:nvPr/>
        </p:nvSpPr>
        <p:spPr bwMode="auto">
          <a:xfrm>
            <a:off x="3781893" y="3931025"/>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37" name="Freeform 35">
            <a:extLst>
              <a:ext uri="{FF2B5EF4-FFF2-40B4-BE49-F238E27FC236}">
                <a16:creationId xmlns:a16="http://schemas.microsoft.com/office/drawing/2014/main" id="{71FC08A1-AAE7-75EE-5B40-FBB49B01A636}"/>
              </a:ext>
            </a:extLst>
          </p:cNvPr>
          <p:cNvSpPr>
            <a:spLocks/>
          </p:cNvSpPr>
          <p:nvPr/>
        </p:nvSpPr>
        <p:spPr bwMode="auto">
          <a:xfrm flipV="1">
            <a:off x="3781893" y="1416425"/>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38" name="Line 36">
            <a:extLst>
              <a:ext uri="{FF2B5EF4-FFF2-40B4-BE49-F238E27FC236}">
                <a16:creationId xmlns:a16="http://schemas.microsoft.com/office/drawing/2014/main" id="{DCFC8FB8-E747-98E9-2C6D-206EB7B70F11}"/>
              </a:ext>
            </a:extLst>
          </p:cNvPr>
          <p:cNvSpPr>
            <a:spLocks noChangeShapeType="1"/>
          </p:cNvSpPr>
          <p:nvPr/>
        </p:nvSpPr>
        <p:spPr bwMode="auto">
          <a:xfrm flipV="1">
            <a:off x="3096093" y="3931025"/>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39" name="Line 37">
            <a:extLst>
              <a:ext uri="{FF2B5EF4-FFF2-40B4-BE49-F238E27FC236}">
                <a16:creationId xmlns:a16="http://schemas.microsoft.com/office/drawing/2014/main" id="{EF49A3F3-A082-844A-1023-D228720D2B07}"/>
              </a:ext>
            </a:extLst>
          </p:cNvPr>
          <p:cNvSpPr>
            <a:spLocks noChangeShapeType="1"/>
          </p:cNvSpPr>
          <p:nvPr/>
        </p:nvSpPr>
        <p:spPr bwMode="auto">
          <a:xfrm>
            <a:off x="3248493" y="3931025"/>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0" name="Freeform 38">
            <a:extLst>
              <a:ext uri="{FF2B5EF4-FFF2-40B4-BE49-F238E27FC236}">
                <a16:creationId xmlns:a16="http://schemas.microsoft.com/office/drawing/2014/main" id="{536DB158-0F6F-00B3-1DA7-5A61472ADEE6}"/>
              </a:ext>
            </a:extLst>
          </p:cNvPr>
          <p:cNvSpPr>
            <a:spLocks/>
          </p:cNvSpPr>
          <p:nvPr/>
        </p:nvSpPr>
        <p:spPr bwMode="auto">
          <a:xfrm>
            <a:off x="5229693" y="4159625"/>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41" name="Group 39">
            <a:extLst>
              <a:ext uri="{FF2B5EF4-FFF2-40B4-BE49-F238E27FC236}">
                <a16:creationId xmlns:a16="http://schemas.microsoft.com/office/drawing/2014/main" id="{F3FE8477-E2DB-0891-FF1E-947088B26285}"/>
              </a:ext>
            </a:extLst>
          </p:cNvPr>
          <p:cNvGrpSpPr>
            <a:grpSpLocks/>
          </p:cNvGrpSpPr>
          <p:nvPr/>
        </p:nvGrpSpPr>
        <p:grpSpPr bwMode="auto">
          <a:xfrm>
            <a:off x="5229693" y="5074025"/>
            <a:ext cx="993775" cy="76200"/>
            <a:chOff x="1536" y="2256"/>
            <a:chExt cx="626" cy="48"/>
          </a:xfrm>
        </p:grpSpPr>
        <p:sp>
          <p:nvSpPr>
            <p:cNvPr id="42" name="Rectangle 40">
              <a:extLst>
                <a:ext uri="{FF2B5EF4-FFF2-40B4-BE49-F238E27FC236}">
                  <a16:creationId xmlns:a16="http://schemas.microsoft.com/office/drawing/2014/main" id="{6EF5FCBF-7232-21FF-4EE8-4EA987D4F10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3" name="Freeform 41">
              <a:extLst>
                <a:ext uri="{FF2B5EF4-FFF2-40B4-BE49-F238E27FC236}">
                  <a16:creationId xmlns:a16="http://schemas.microsoft.com/office/drawing/2014/main" id="{AFD1D200-4A3C-8D17-D8A3-D2D39FB461A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4" name="Line 42">
              <a:extLst>
                <a:ext uri="{FF2B5EF4-FFF2-40B4-BE49-F238E27FC236}">
                  <a16:creationId xmlns:a16="http://schemas.microsoft.com/office/drawing/2014/main" id="{CBD1216B-95B0-30DB-3ADA-639685001F0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45" name="Group 43">
            <a:extLst>
              <a:ext uri="{FF2B5EF4-FFF2-40B4-BE49-F238E27FC236}">
                <a16:creationId xmlns:a16="http://schemas.microsoft.com/office/drawing/2014/main" id="{4D9B3D33-6BE3-3EA0-AEB1-E8CB1432E0EF}"/>
              </a:ext>
            </a:extLst>
          </p:cNvPr>
          <p:cNvGrpSpPr>
            <a:grpSpLocks/>
          </p:cNvGrpSpPr>
          <p:nvPr/>
        </p:nvGrpSpPr>
        <p:grpSpPr bwMode="auto">
          <a:xfrm>
            <a:off x="5229693" y="4312025"/>
            <a:ext cx="993775" cy="76200"/>
            <a:chOff x="1536" y="2256"/>
            <a:chExt cx="626" cy="48"/>
          </a:xfrm>
        </p:grpSpPr>
        <p:sp>
          <p:nvSpPr>
            <p:cNvPr id="46" name="Rectangle 44">
              <a:extLst>
                <a:ext uri="{FF2B5EF4-FFF2-40B4-BE49-F238E27FC236}">
                  <a16:creationId xmlns:a16="http://schemas.microsoft.com/office/drawing/2014/main" id="{77747175-68D5-2B67-290A-546391964C30}"/>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7" name="Freeform 45">
              <a:extLst>
                <a:ext uri="{FF2B5EF4-FFF2-40B4-BE49-F238E27FC236}">
                  <a16:creationId xmlns:a16="http://schemas.microsoft.com/office/drawing/2014/main" id="{DFB5BB7F-A5DA-8CDE-6398-CA708D76D8DA}"/>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48" name="Line 46">
              <a:extLst>
                <a:ext uri="{FF2B5EF4-FFF2-40B4-BE49-F238E27FC236}">
                  <a16:creationId xmlns:a16="http://schemas.microsoft.com/office/drawing/2014/main" id="{9F44CD22-E0B7-142E-B6DA-A3087B744F4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49" name="Group 47">
            <a:extLst>
              <a:ext uri="{FF2B5EF4-FFF2-40B4-BE49-F238E27FC236}">
                <a16:creationId xmlns:a16="http://schemas.microsoft.com/office/drawing/2014/main" id="{5569E2F5-F2A1-42C7-177B-94D01C2A3EC8}"/>
              </a:ext>
            </a:extLst>
          </p:cNvPr>
          <p:cNvGrpSpPr>
            <a:grpSpLocks/>
          </p:cNvGrpSpPr>
          <p:nvPr/>
        </p:nvGrpSpPr>
        <p:grpSpPr bwMode="auto">
          <a:xfrm>
            <a:off x="5229693" y="4693025"/>
            <a:ext cx="993775" cy="76200"/>
            <a:chOff x="1536" y="2256"/>
            <a:chExt cx="626" cy="48"/>
          </a:xfrm>
        </p:grpSpPr>
        <p:sp>
          <p:nvSpPr>
            <p:cNvPr id="50" name="Rectangle 48">
              <a:extLst>
                <a:ext uri="{FF2B5EF4-FFF2-40B4-BE49-F238E27FC236}">
                  <a16:creationId xmlns:a16="http://schemas.microsoft.com/office/drawing/2014/main" id="{7981CD2F-D883-CC6B-21C9-43C20F5B62E2}"/>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1" name="Freeform 49">
              <a:extLst>
                <a:ext uri="{FF2B5EF4-FFF2-40B4-BE49-F238E27FC236}">
                  <a16:creationId xmlns:a16="http://schemas.microsoft.com/office/drawing/2014/main" id="{E7463E5A-1938-655E-9ED9-EE46ADA1F20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2" name="Line 50">
              <a:extLst>
                <a:ext uri="{FF2B5EF4-FFF2-40B4-BE49-F238E27FC236}">
                  <a16:creationId xmlns:a16="http://schemas.microsoft.com/office/drawing/2014/main" id="{50644254-A996-4B4C-DDB3-3A9ADC53BDD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53" name="Line 51">
            <a:extLst>
              <a:ext uri="{FF2B5EF4-FFF2-40B4-BE49-F238E27FC236}">
                <a16:creationId xmlns:a16="http://schemas.microsoft.com/office/drawing/2014/main" id="{92B0EDE2-ED26-AA0F-C261-5AD8606F9C06}"/>
              </a:ext>
            </a:extLst>
          </p:cNvPr>
          <p:cNvSpPr>
            <a:spLocks noChangeShapeType="1"/>
          </p:cNvSpPr>
          <p:nvPr/>
        </p:nvSpPr>
        <p:spPr bwMode="auto">
          <a:xfrm>
            <a:off x="5991693" y="39310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4" name="Line 52">
            <a:extLst>
              <a:ext uri="{FF2B5EF4-FFF2-40B4-BE49-F238E27FC236}">
                <a16:creationId xmlns:a16="http://schemas.microsoft.com/office/drawing/2014/main" id="{54B5C889-4D11-1343-75ED-808148DD6C3E}"/>
              </a:ext>
            </a:extLst>
          </p:cNvPr>
          <p:cNvSpPr>
            <a:spLocks noChangeShapeType="1"/>
          </p:cNvSpPr>
          <p:nvPr/>
        </p:nvSpPr>
        <p:spPr bwMode="auto">
          <a:xfrm>
            <a:off x="5382093" y="39310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5" name="Freeform 53">
            <a:extLst>
              <a:ext uri="{FF2B5EF4-FFF2-40B4-BE49-F238E27FC236}">
                <a16:creationId xmlns:a16="http://schemas.microsoft.com/office/drawing/2014/main" id="{0216894E-0AC2-99AE-89DC-FA11C39D9FAD}"/>
              </a:ext>
            </a:extLst>
          </p:cNvPr>
          <p:cNvSpPr>
            <a:spLocks/>
          </p:cNvSpPr>
          <p:nvPr/>
        </p:nvSpPr>
        <p:spPr bwMode="auto">
          <a:xfrm flipV="1">
            <a:off x="5229693" y="1568825"/>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56" name="Group 54">
            <a:extLst>
              <a:ext uri="{FF2B5EF4-FFF2-40B4-BE49-F238E27FC236}">
                <a16:creationId xmlns:a16="http://schemas.microsoft.com/office/drawing/2014/main" id="{4516F288-189E-E494-1ADA-99C3D334BBD2}"/>
              </a:ext>
            </a:extLst>
          </p:cNvPr>
          <p:cNvGrpSpPr>
            <a:grpSpLocks/>
          </p:cNvGrpSpPr>
          <p:nvPr/>
        </p:nvGrpSpPr>
        <p:grpSpPr bwMode="auto">
          <a:xfrm flipV="1">
            <a:off x="5229693" y="1645025"/>
            <a:ext cx="993775" cy="76200"/>
            <a:chOff x="1536" y="2256"/>
            <a:chExt cx="626" cy="48"/>
          </a:xfrm>
        </p:grpSpPr>
        <p:sp>
          <p:nvSpPr>
            <p:cNvPr id="57" name="Rectangle 55">
              <a:extLst>
                <a:ext uri="{FF2B5EF4-FFF2-40B4-BE49-F238E27FC236}">
                  <a16:creationId xmlns:a16="http://schemas.microsoft.com/office/drawing/2014/main" id="{BFB37D63-319F-A02A-5BE6-C380DBC22D02}"/>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8" name="Freeform 56">
              <a:extLst>
                <a:ext uri="{FF2B5EF4-FFF2-40B4-BE49-F238E27FC236}">
                  <a16:creationId xmlns:a16="http://schemas.microsoft.com/office/drawing/2014/main" id="{13EE159E-89DB-E000-02C4-B8E6F7623F6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59" name="Line 57">
              <a:extLst>
                <a:ext uri="{FF2B5EF4-FFF2-40B4-BE49-F238E27FC236}">
                  <a16:creationId xmlns:a16="http://schemas.microsoft.com/office/drawing/2014/main" id="{6A332A4B-4195-C4D1-5EE3-F391AD91C34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60" name="Group 58">
            <a:extLst>
              <a:ext uri="{FF2B5EF4-FFF2-40B4-BE49-F238E27FC236}">
                <a16:creationId xmlns:a16="http://schemas.microsoft.com/office/drawing/2014/main" id="{B7EEFD51-83B0-0E01-9979-32F44FA88D05}"/>
              </a:ext>
            </a:extLst>
          </p:cNvPr>
          <p:cNvGrpSpPr>
            <a:grpSpLocks/>
          </p:cNvGrpSpPr>
          <p:nvPr/>
        </p:nvGrpSpPr>
        <p:grpSpPr bwMode="auto">
          <a:xfrm flipV="1">
            <a:off x="5229693" y="2407025"/>
            <a:ext cx="993775" cy="76200"/>
            <a:chOff x="1536" y="2256"/>
            <a:chExt cx="626" cy="48"/>
          </a:xfrm>
        </p:grpSpPr>
        <p:sp>
          <p:nvSpPr>
            <p:cNvPr id="61" name="Rectangle 59">
              <a:extLst>
                <a:ext uri="{FF2B5EF4-FFF2-40B4-BE49-F238E27FC236}">
                  <a16:creationId xmlns:a16="http://schemas.microsoft.com/office/drawing/2014/main" id="{4FE114E3-D260-8C86-FB8F-5E6A46DFCD64}"/>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2" name="Freeform 60">
              <a:extLst>
                <a:ext uri="{FF2B5EF4-FFF2-40B4-BE49-F238E27FC236}">
                  <a16:creationId xmlns:a16="http://schemas.microsoft.com/office/drawing/2014/main" id="{11CB46B4-5F32-69C3-990B-6F4EF7AC632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3" name="Line 61">
              <a:extLst>
                <a:ext uri="{FF2B5EF4-FFF2-40B4-BE49-F238E27FC236}">
                  <a16:creationId xmlns:a16="http://schemas.microsoft.com/office/drawing/2014/main" id="{634F3DE7-4744-3C26-A91F-8A991F20F3A7}"/>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64" name="Group 62">
            <a:extLst>
              <a:ext uri="{FF2B5EF4-FFF2-40B4-BE49-F238E27FC236}">
                <a16:creationId xmlns:a16="http://schemas.microsoft.com/office/drawing/2014/main" id="{4A3603A4-E7C6-B362-2D87-DCC98F088E88}"/>
              </a:ext>
            </a:extLst>
          </p:cNvPr>
          <p:cNvGrpSpPr>
            <a:grpSpLocks/>
          </p:cNvGrpSpPr>
          <p:nvPr/>
        </p:nvGrpSpPr>
        <p:grpSpPr bwMode="auto">
          <a:xfrm flipV="1">
            <a:off x="5229693" y="2026025"/>
            <a:ext cx="993775" cy="76200"/>
            <a:chOff x="1536" y="2256"/>
            <a:chExt cx="626" cy="48"/>
          </a:xfrm>
        </p:grpSpPr>
        <p:sp>
          <p:nvSpPr>
            <p:cNvPr id="65" name="Rectangle 63">
              <a:extLst>
                <a:ext uri="{FF2B5EF4-FFF2-40B4-BE49-F238E27FC236}">
                  <a16:creationId xmlns:a16="http://schemas.microsoft.com/office/drawing/2014/main" id="{5BEF2D0C-AA53-201A-30FC-365FCD73DEE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6" name="Freeform 64">
              <a:extLst>
                <a:ext uri="{FF2B5EF4-FFF2-40B4-BE49-F238E27FC236}">
                  <a16:creationId xmlns:a16="http://schemas.microsoft.com/office/drawing/2014/main" id="{5A74FD88-9C30-5260-5560-E058E3A1DCF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7" name="Line 65">
              <a:extLst>
                <a:ext uri="{FF2B5EF4-FFF2-40B4-BE49-F238E27FC236}">
                  <a16:creationId xmlns:a16="http://schemas.microsoft.com/office/drawing/2014/main" id="{0D16FA08-8804-9EDE-4D02-77F4EF1797B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68" name="Line 66">
            <a:extLst>
              <a:ext uri="{FF2B5EF4-FFF2-40B4-BE49-F238E27FC236}">
                <a16:creationId xmlns:a16="http://schemas.microsoft.com/office/drawing/2014/main" id="{8953A90E-4620-E832-9A81-1C2D6C62E8DC}"/>
              </a:ext>
            </a:extLst>
          </p:cNvPr>
          <p:cNvSpPr>
            <a:spLocks noChangeShapeType="1"/>
          </p:cNvSpPr>
          <p:nvPr/>
        </p:nvSpPr>
        <p:spPr bwMode="auto">
          <a:xfrm flipV="1">
            <a:off x="5991693" y="26356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9" name="Line 67">
            <a:extLst>
              <a:ext uri="{FF2B5EF4-FFF2-40B4-BE49-F238E27FC236}">
                <a16:creationId xmlns:a16="http://schemas.microsoft.com/office/drawing/2014/main" id="{DAA1F8E3-E993-A219-79E6-7B9703297F2A}"/>
              </a:ext>
            </a:extLst>
          </p:cNvPr>
          <p:cNvSpPr>
            <a:spLocks noChangeShapeType="1"/>
          </p:cNvSpPr>
          <p:nvPr/>
        </p:nvSpPr>
        <p:spPr bwMode="auto">
          <a:xfrm flipV="1">
            <a:off x="5382093" y="26356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0" name="Rectangle 68">
            <a:extLst>
              <a:ext uri="{FF2B5EF4-FFF2-40B4-BE49-F238E27FC236}">
                <a16:creationId xmlns:a16="http://schemas.microsoft.com/office/drawing/2014/main" id="{FF1797E1-303D-5C0A-376E-473472CBC442}"/>
              </a:ext>
            </a:extLst>
          </p:cNvPr>
          <p:cNvSpPr>
            <a:spLocks noChangeArrowheads="1"/>
          </p:cNvSpPr>
          <p:nvPr/>
        </p:nvSpPr>
        <p:spPr bwMode="auto">
          <a:xfrm>
            <a:off x="4924893"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1" name="Freeform 69">
            <a:extLst>
              <a:ext uri="{FF2B5EF4-FFF2-40B4-BE49-F238E27FC236}">
                <a16:creationId xmlns:a16="http://schemas.microsoft.com/office/drawing/2014/main" id="{6779379A-2E06-AB91-8136-38BF9F833BDE}"/>
              </a:ext>
            </a:extLst>
          </p:cNvPr>
          <p:cNvSpPr>
            <a:spLocks/>
          </p:cNvSpPr>
          <p:nvPr/>
        </p:nvSpPr>
        <p:spPr bwMode="auto">
          <a:xfrm>
            <a:off x="5686893" y="3931025"/>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2" name="Freeform 70">
            <a:extLst>
              <a:ext uri="{FF2B5EF4-FFF2-40B4-BE49-F238E27FC236}">
                <a16:creationId xmlns:a16="http://schemas.microsoft.com/office/drawing/2014/main" id="{2DD932D5-BB10-E2F1-56F1-E1F50B2B4BB2}"/>
              </a:ext>
            </a:extLst>
          </p:cNvPr>
          <p:cNvSpPr>
            <a:spLocks/>
          </p:cNvSpPr>
          <p:nvPr/>
        </p:nvSpPr>
        <p:spPr bwMode="auto">
          <a:xfrm flipV="1">
            <a:off x="5686893" y="1416425"/>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3" name="Line 71">
            <a:extLst>
              <a:ext uri="{FF2B5EF4-FFF2-40B4-BE49-F238E27FC236}">
                <a16:creationId xmlns:a16="http://schemas.microsoft.com/office/drawing/2014/main" id="{95F4623F-4DFD-9058-6839-216AFD04B168}"/>
              </a:ext>
            </a:extLst>
          </p:cNvPr>
          <p:cNvSpPr>
            <a:spLocks noChangeShapeType="1"/>
          </p:cNvSpPr>
          <p:nvPr/>
        </p:nvSpPr>
        <p:spPr bwMode="auto">
          <a:xfrm flipV="1">
            <a:off x="5001093" y="3931025"/>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4" name="Line 72">
            <a:extLst>
              <a:ext uri="{FF2B5EF4-FFF2-40B4-BE49-F238E27FC236}">
                <a16:creationId xmlns:a16="http://schemas.microsoft.com/office/drawing/2014/main" id="{76AB2B87-0A7C-8CF2-A6C3-976033727352}"/>
              </a:ext>
            </a:extLst>
          </p:cNvPr>
          <p:cNvSpPr>
            <a:spLocks noChangeShapeType="1"/>
          </p:cNvSpPr>
          <p:nvPr/>
        </p:nvSpPr>
        <p:spPr bwMode="auto">
          <a:xfrm>
            <a:off x="5153493" y="3931025"/>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5" name="Freeform 73">
            <a:extLst>
              <a:ext uri="{FF2B5EF4-FFF2-40B4-BE49-F238E27FC236}">
                <a16:creationId xmlns:a16="http://schemas.microsoft.com/office/drawing/2014/main" id="{79CB794C-9D68-6D6A-66AA-3C0418F9F88D}"/>
              </a:ext>
            </a:extLst>
          </p:cNvPr>
          <p:cNvSpPr>
            <a:spLocks/>
          </p:cNvSpPr>
          <p:nvPr/>
        </p:nvSpPr>
        <p:spPr bwMode="auto">
          <a:xfrm>
            <a:off x="7134693" y="4159625"/>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76" name="Group 74">
            <a:extLst>
              <a:ext uri="{FF2B5EF4-FFF2-40B4-BE49-F238E27FC236}">
                <a16:creationId xmlns:a16="http://schemas.microsoft.com/office/drawing/2014/main" id="{C50433D7-C4DB-3494-2765-EA9CDF1C64FD}"/>
              </a:ext>
            </a:extLst>
          </p:cNvPr>
          <p:cNvGrpSpPr>
            <a:grpSpLocks/>
          </p:cNvGrpSpPr>
          <p:nvPr/>
        </p:nvGrpSpPr>
        <p:grpSpPr bwMode="auto">
          <a:xfrm>
            <a:off x="7134693" y="5074025"/>
            <a:ext cx="993775" cy="76200"/>
            <a:chOff x="1536" y="2256"/>
            <a:chExt cx="626" cy="48"/>
          </a:xfrm>
        </p:grpSpPr>
        <p:sp>
          <p:nvSpPr>
            <p:cNvPr id="77" name="Rectangle 75">
              <a:extLst>
                <a:ext uri="{FF2B5EF4-FFF2-40B4-BE49-F238E27FC236}">
                  <a16:creationId xmlns:a16="http://schemas.microsoft.com/office/drawing/2014/main" id="{53B9B15A-F90F-C5C3-4853-B55C9CE8699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8" name="Freeform 76">
              <a:extLst>
                <a:ext uri="{FF2B5EF4-FFF2-40B4-BE49-F238E27FC236}">
                  <a16:creationId xmlns:a16="http://schemas.microsoft.com/office/drawing/2014/main" id="{5376D08F-22D7-3B76-C4C8-1F0A601F2618}"/>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9" name="Line 77">
              <a:extLst>
                <a:ext uri="{FF2B5EF4-FFF2-40B4-BE49-F238E27FC236}">
                  <a16:creationId xmlns:a16="http://schemas.microsoft.com/office/drawing/2014/main" id="{35E2EBEF-79DA-C744-ACCC-881A709D2D7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80" name="Group 78">
            <a:extLst>
              <a:ext uri="{FF2B5EF4-FFF2-40B4-BE49-F238E27FC236}">
                <a16:creationId xmlns:a16="http://schemas.microsoft.com/office/drawing/2014/main" id="{E61EB882-FB46-91FE-20B0-8E0F726C111F}"/>
              </a:ext>
            </a:extLst>
          </p:cNvPr>
          <p:cNvGrpSpPr>
            <a:grpSpLocks/>
          </p:cNvGrpSpPr>
          <p:nvPr/>
        </p:nvGrpSpPr>
        <p:grpSpPr bwMode="auto">
          <a:xfrm>
            <a:off x="7134693" y="4312025"/>
            <a:ext cx="993775" cy="76200"/>
            <a:chOff x="1536" y="2256"/>
            <a:chExt cx="626" cy="48"/>
          </a:xfrm>
        </p:grpSpPr>
        <p:sp>
          <p:nvSpPr>
            <p:cNvPr id="81" name="Rectangle 79">
              <a:extLst>
                <a:ext uri="{FF2B5EF4-FFF2-40B4-BE49-F238E27FC236}">
                  <a16:creationId xmlns:a16="http://schemas.microsoft.com/office/drawing/2014/main" id="{BF7E55F4-48B1-8CE7-6F63-1433EA7A3A1E}"/>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82" name="Freeform 80">
              <a:extLst>
                <a:ext uri="{FF2B5EF4-FFF2-40B4-BE49-F238E27FC236}">
                  <a16:creationId xmlns:a16="http://schemas.microsoft.com/office/drawing/2014/main" id="{5696D3B7-E726-FA06-D499-F73F4189A15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3" name="Line 81">
              <a:extLst>
                <a:ext uri="{FF2B5EF4-FFF2-40B4-BE49-F238E27FC236}">
                  <a16:creationId xmlns:a16="http://schemas.microsoft.com/office/drawing/2014/main" id="{B92A4C5E-B52A-B195-001A-D47579047870}"/>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84" name="Group 82">
            <a:extLst>
              <a:ext uri="{FF2B5EF4-FFF2-40B4-BE49-F238E27FC236}">
                <a16:creationId xmlns:a16="http://schemas.microsoft.com/office/drawing/2014/main" id="{D69B6A93-DF74-3DCC-67B6-2ACE9B19B662}"/>
              </a:ext>
            </a:extLst>
          </p:cNvPr>
          <p:cNvGrpSpPr>
            <a:grpSpLocks/>
          </p:cNvGrpSpPr>
          <p:nvPr/>
        </p:nvGrpSpPr>
        <p:grpSpPr bwMode="auto">
          <a:xfrm>
            <a:off x="7134693" y="4693025"/>
            <a:ext cx="993775" cy="76200"/>
            <a:chOff x="1536" y="2256"/>
            <a:chExt cx="626" cy="48"/>
          </a:xfrm>
        </p:grpSpPr>
        <p:sp>
          <p:nvSpPr>
            <p:cNvPr id="85" name="Rectangle 83">
              <a:extLst>
                <a:ext uri="{FF2B5EF4-FFF2-40B4-BE49-F238E27FC236}">
                  <a16:creationId xmlns:a16="http://schemas.microsoft.com/office/drawing/2014/main" id="{5DAA8BDF-1854-0075-7A67-AD2E264B9FFB}"/>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86" name="Freeform 84">
              <a:extLst>
                <a:ext uri="{FF2B5EF4-FFF2-40B4-BE49-F238E27FC236}">
                  <a16:creationId xmlns:a16="http://schemas.microsoft.com/office/drawing/2014/main" id="{F2E8D3CE-8C54-E75F-ACE8-E464C9500566}"/>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7" name="Line 85">
              <a:extLst>
                <a:ext uri="{FF2B5EF4-FFF2-40B4-BE49-F238E27FC236}">
                  <a16:creationId xmlns:a16="http://schemas.microsoft.com/office/drawing/2014/main" id="{1DA681C6-227D-26A0-6D40-2E33D33BAC98}"/>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88" name="Line 86">
            <a:extLst>
              <a:ext uri="{FF2B5EF4-FFF2-40B4-BE49-F238E27FC236}">
                <a16:creationId xmlns:a16="http://schemas.microsoft.com/office/drawing/2014/main" id="{FF475625-FB83-0E0B-E6CB-645ACB6E4329}"/>
              </a:ext>
            </a:extLst>
          </p:cNvPr>
          <p:cNvSpPr>
            <a:spLocks noChangeShapeType="1"/>
          </p:cNvSpPr>
          <p:nvPr/>
        </p:nvSpPr>
        <p:spPr bwMode="auto">
          <a:xfrm>
            <a:off x="7896693" y="39310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9" name="Line 87">
            <a:extLst>
              <a:ext uri="{FF2B5EF4-FFF2-40B4-BE49-F238E27FC236}">
                <a16:creationId xmlns:a16="http://schemas.microsoft.com/office/drawing/2014/main" id="{39C5DA56-991F-1228-8C03-99CECC544F4C}"/>
              </a:ext>
            </a:extLst>
          </p:cNvPr>
          <p:cNvSpPr>
            <a:spLocks noChangeShapeType="1"/>
          </p:cNvSpPr>
          <p:nvPr/>
        </p:nvSpPr>
        <p:spPr bwMode="auto">
          <a:xfrm>
            <a:off x="7287093" y="39310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90" name="Freeform 88">
            <a:extLst>
              <a:ext uri="{FF2B5EF4-FFF2-40B4-BE49-F238E27FC236}">
                <a16:creationId xmlns:a16="http://schemas.microsoft.com/office/drawing/2014/main" id="{E5535DC3-2BC2-2808-1E4A-84D129BCD7D1}"/>
              </a:ext>
            </a:extLst>
          </p:cNvPr>
          <p:cNvSpPr>
            <a:spLocks/>
          </p:cNvSpPr>
          <p:nvPr/>
        </p:nvSpPr>
        <p:spPr bwMode="auto">
          <a:xfrm flipV="1">
            <a:off x="7134693" y="1568825"/>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91" name="Group 89">
            <a:extLst>
              <a:ext uri="{FF2B5EF4-FFF2-40B4-BE49-F238E27FC236}">
                <a16:creationId xmlns:a16="http://schemas.microsoft.com/office/drawing/2014/main" id="{1D9C8ABF-F492-8B1D-8C0F-D58DF8B241AF}"/>
              </a:ext>
            </a:extLst>
          </p:cNvPr>
          <p:cNvGrpSpPr>
            <a:grpSpLocks/>
          </p:cNvGrpSpPr>
          <p:nvPr/>
        </p:nvGrpSpPr>
        <p:grpSpPr bwMode="auto">
          <a:xfrm flipV="1">
            <a:off x="7134693" y="1645025"/>
            <a:ext cx="993775" cy="76200"/>
            <a:chOff x="1536" y="2256"/>
            <a:chExt cx="626" cy="48"/>
          </a:xfrm>
        </p:grpSpPr>
        <p:sp>
          <p:nvSpPr>
            <p:cNvPr id="92" name="Rectangle 90">
              <a:extLst>
                <a:ext uri="{FF2B5EF4-FFF2-40B4-BE49-F238E27FC236}">
                  <a16:creationId xmlns:a16="http://schemas.microsoft.com/office/drawing/2014/main" id="{E66F79D7-68D9-59B1-9DFD-2FA7DB8D354B}"/>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3" name="Freeform 91">
              <a:extLst>
                <a:ext uri="{FF2B5EF4-FFF2-40B4-BE49-F238E27FC236}">
                  <a16:creationId xmlns:a16="http://schemas.microsoft.com/office/drawing/2014/main" id="{A8D15DE9-DE6E-B95F-4BE1-3B7D15A09D0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94" name="Line 92">
              <a:extLst>
                <a:ext uri="{FF2B5EF4-FFF2-40B4-BE49-F238E27FC236}">
                  <a16:creationId xmlns:a16="http://schemas.microsoft.com/office/drawing/2014/main" id="{EA031160-DFBF-F8EA-7469-F2ED126792B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95" name="Group 93">
            <a:extLst>
              <a:ext uri="{FF2B5EF4-FFF2-40B4-BE49-F238E27FC236}">
                <a16:creationId xmlns:a16="http://schemas.microsoft.com/office/drawing/2014/main" id="{8572A746-5F36-43AD-2532-CD3C6E18425D}"/>
              </a:ext>
            </a:extLst>
          </p:cNvPr>
          <p:cNvGrpSpPr>
            <a:grpSpLocks/>
          </p:cNvGrpSpPr>
          <p:nvPr/>
        </p:nvGrpSpPr>
        <p:grpSpPr bwMode="auto">
          <a:xfrm flipV="1">
            <a:off x="7134693" y="2407025"/>
            <a:ext cx="993775" cy="76200"/>
            <a:chOff x="1536" y="2256"/>
            <a:chExt cx="626" cy="48"/>
          </a:xfrm>
        </p:grpSpPr>
        <p:sp>
          <p:nvSpPr>
            <p:cNvPr id="96" name="Rectangle 94">
              <a:extLst>
                <a:ext uri="{FF2B5EF4-FFF2-40B4-BE49-F238E27FC236}">
                  <a16:creationId xmlns:a16="http://schemas.microsoft.com/office/drawing/2014/main" id="{C5DA2EF3-27FF-FD23-0D2F-929DB5708B00}"/>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7" name="Freeform 95">
              <a:extLst>
                <a:ext uri="{FF2B5EF4-FFF2-40B4-BE49-F238E27FC236}">
                  <a16:creationId xmlns:a16="http://schemas.microsoft.com/office/drawing/2014/main" id="{082056B6-0982-448A-B273-87248DEC931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98" name="Line 96">
              <a:extLst>
                <a:ext uri="{FF2B5EF4-FFF2-40B4-BE49-F238E27FC236}">
                  <a16:creationId xmlns:a16="http://schemas.microsoft.com/office/drawing/2014/main" id="{B41B2CD4-B094-1C8D-0C3E-E9C03545E3B0}"/>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99" name="Group 97">
            <a:extLst>
              <a:ext uri="{FF2B5EF4-FFF2-40B4-BE49-F238E27FC236}">
                <a16:creationId xmlns:a16="http://schemas.microsoft.com/office/drawing/2014/main" id="{A81A161A-00E9-1F0E-6318-634689020686}"/>
              </a:ext>
            </a:extLst>
          </p:cNvPr>
          <p:cNvGrpSpPr>
            <a:grpSpLocks/>
          </p:cNvGrpSpPr>
          <p:nvPr/>
        </p:nvGrpSpPr>
        <p:grpSpPr bwMode="auto">
          <a:xfrm flipV="1">
            <a:off x="7134693" y="2026025"/>
            <a:ext cx="993775" cy="76200"/>
            <a:chOff x="1536" y="2256"/>
            <a:chExt cx="626" cy="48"/>
          </a:xfrm>
        </p:grpSpPr>
        <p:sp>
          <p:nvSpPr>
            <p:cNvPr id="100" name="Rectangle 98">
              <a:extLst>
                <a:ext uri="{FF2B5EF4-FFF2-40B4-BE49-F238E27FC236}">
                  <a16:creationId xmlns:a16="http://schemas.microsoft.com/office/drawing/2014/main" id="{E5265480-6B5F-A045-8E79-714F9F359AC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01" name="Freeform 99">
              <a:extLst>
                <a:ext uri="{FF2B5EF4-FFF2-40B4-BE49-F238E27FC236}">
                  <a16:creationId xmlns:a16="http://schemas.microsoft.com/office/drawing/2014/main" id="{2174EB17-6410-6425-5D26-51BB4285BC6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2" name="Line 100">
              <a:extLst>
                <a:ext uri="{FF2B5EF4-FFF2-40B4-BE49-F238E27FC236}">
                  <a16:creationId xmlns:a16="http://schemas.microsoft.com/office/drawing/2014/main" id="{1AC0DA04-61C5-BE0C-41C7-312D2AD44816}"/>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103" name="Line 101">
            <a:extLst>
              <a:ext uri="{FF2B5EF4-FFF2-40B4-BE49-F238E27FC236}">
                <a16:creationId xmlns:a16="http://schemas.microsoft.com/office/drawing/2014/main" id="{C736E108-E329-0541-A713-F56CA49FC57E}"/>
              </a:ext>
            </a:extLst>
          </p:cNvPr>
          <p:cNvSpPr>
            <a:spLocks noChangeShapeType="1"/>
          </p:cNvSpPr>
          <p:nvPr/>
        </p:nvSpPr>
        <p:spPr bwMode="auto">
          <a:xfrm flipV="1">
            <a:off x="7896693" y="26356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4" name="Line 102">
            <a:extLst>
              <a:ext uri="{FF2B5EF4-FFF2-40B4-BE49-F238E27FC236}">
                <a16:creationId xmlns:a16="http://schemas.microsoft.com/office/drawing/2014/main" id="{13D2808A-CB5F-3847-D103-09DEC2CF175E}"/>
              </a:ext>
            </a:extLst>
          </p:cNvPr>
          <p:cNvSpPr>
            <a:spLocks noChangeShapeType="1"/>
          </p:cNvSpPr>
          <p:nvPr/>
        </p:nvSpPr>
        <p:spPr bwMode="auto">
          <a:xfrm flipV="1">
            <a:off x="7287093" y="26356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5" name="Rectangle 103">
            <a:extLst>
              <a:ext uri="{FF2B5EF4-FFF2-40B4-BE49-F238E27FC236}">
                <a16:creationId xmlns:a16="http://schemas.microsoft.com/office/drawing/2014/main" id="{65EC6A64-2CC2-0FD0-26BC-AF50F92066E8}"/>
              </a:ext>
            </a:extLst>
          </p:cNvPr>
          <p:cNvSpPr>
            <a:spLocks noChangeArrowheads="1"/>
          </p:cNvSpPr>
          <p:nvPr/>
        </p:nvSpPr>
        <p:spPr bwMode="auto">
          <a:xfrm>
            <a:off x="6829893"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06" name="Freeform 104">
            <a:extLst>
              <a:ext uri="{FF2B5EF4-FFF2-40B4-BE49-F238E27FC236}">
                <a16:creationId xmlns:a16="http://schemas.microsoft.com/office/drawing/2014/main" id="{03E08301-556F-96D7-5E95-BC05EA966F48}"/>
              </a:ext>
            </a:extLst>
          </p:cNvPr>
          <p:cNvSpPr>
            <a:spLocks/>
          </p:cNvSpPr>
          <p:nvPr/>
        </p:nvSpPr>
        <p:spPr bwMode="auto">
          <a:xfrm>
            <a:off x="7591893" y="3931025"/>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7" name="Freeform 105">
            <a:extLst>
              <a:ext uri="{FF2B5EF4-FFF2-40B4-BE49-F238E27FC236}">
                <a16:creationId xmlns:a16="http://schemas.microsoft.com/office/drawing/2014/main" id="{894FDC0F-2A14-70BC-2771-321C0561F483}"/>
              </a:ext>
            </a:extLst>
          </p:cNvPr>
          <p:cNvSpPr>
            <a:spLocks/>
          </p:cNvSpPr>
          <p:nvPr/>
        </p:nvSpPr>
        <p:spPr bwMode="auto">
          <a:xfrm flipV="1">
            <a:off x="7591893" y="1416425"/>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8" name="Line 106">
            <a:extLst>
              <a:ext uri="{FF2B5EF4-FFF2-40B4-BE49-F238E27FC236}">
                <a16:creationId xmlns:a16="http://schemas.microsoft.com/office/drawing/2014/main" id="{C6ABC345-85B2-3B56-D076-74B15FF3AD51}"/>
              </a:ext>
            </a:extLst>
          </p:cNvPr>
          <p:cNvSpPr>
            <a:spLocks noChangeShapeType="1"/>
          </p:cNvSpPr>
          <p:nvPr/>
        </p:nvSpPr>
        <p:spPr bwMode="auto">
          <a:xfrm flipV="1">
            <a:off x="6906093" y="3931025"/>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09" name="Line 107">
            <a:extLst>
              <a:ext uri="{FF2B5EF4-FFF2-40B4-BE49-F238E27FC236}">
                <a16:creationId xmlns:a16="http://schemas.microsoft.com/office/drawing/2014/main" id="{73521D3E-1CDF-6E76-388B-8120555E523E}"/>
              </a:ext>
            </a:extLst>
          </p:cNvPr>
          <p:cNvSpPr>
            <a:spLocks noChangeShapeType="1"/>
          </p:cNvSpPr>
          <p:nvPr/>
        </p:nvSpPr>
        <p:spPr bwMode="auto">
          <a:xfrm>
            <a:off x="7058493" y="3931025"/>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10" name="Freeform 108">
            <a:extLst>
              <a:ext uri="{FF2B5EF4-FFF2-40B4-BE49-F238E27FC236}">
                <a16:creationId xmlns:a16="http://schemas.microsoft.com/office/drawing/2014/main" id="{CC8D4C83-765D-2C17-37A8-C1D0F7EB243D}"/>
              </a:ext>
            </a:extLst>
          </p:cNvPr>
          <p:cNvSpPr>
            <a:spLocks/>
          </p:cNvSpPr>
          <p:nvPr/>
        </p:nvSpPr>
        <p:spPr bwMode="auto">
          <a:xfrm>
            <a:off x="9039693" y="4159625"/>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111" name="Group 109">
            <a:extLst>
              <a:ext uri="{FF2B5EF4-FFF2-40B4-BE49-F238E27FC236}">
                <a16:creationId xmlns:a16="http://schemas.microsoft.com/office/drawing/2014/main" id="{0CC35271-EDD7-8F20-63D3-9C12CD6067CA}"/>
              </a:ext>
            </a:extLst>
          </p:cNvPr>
          <p:cNvGrpSpPr>
            <a:grpSpLocks/>
          </p:cNvGrpSpPr>
          <p:nvPr/>
        </p:nvGrpSpPr>
        <p:grpSpPr bwMode="auto">
          <a:xfrm>
            <a:off x="9039693" y="5074025"/>
            <a:ext cx="993775" cy="76200"/>
            <a:chOff x="1536" y="2256"/>
            <a:chExt cx="626" cy="48"/>
          </a:xfrm>
        </p:grpSpPr>
        <p:sp>
          <p:nvSpPr>
            <p:cNvPr id="112" name="Rectangle 110">
              <a:extLst>
                <a:ext uri="{FF2B5EF4-FFF2-40B4-BE49-F238E27FC236}">
                  <a16:creationId xmlns:a16="http://schemas.microsoft.com/office/drawing/2014/main" id="{A1858B4D-0BBB-FF57-3243-475E5B6CE9AA}"/>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13" name="Freeform 111">
              <a:extLst>
                <a:ext uri="{FF2B5EF4-FFF2-40B4-BE49-F238E27FC236}">
                  <a16:creationId xmlns:a16="http://schemas.microsoft.com/office/drawing/2014/main" id="{842EE380-DACB-A903-DFB1-4C86F40AFD87}"/>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14" name="Line 112">
              <a:extLst>
                <a:ext uri="{FF2B5EF4-FFF2-40B4-BE49-F238E27FC236}">
                  <a16:creationId xmlns:a16="http://schemas.microsoft.com/office/drawing/2014/main" id="{F251706C-B378-BE9B-0E24-95EF84B11B3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15" name="Group 113">
            <a:extLst>
              <a:ext uri="{FF2B5EF4-FFF2-40B4-BE49-F238E27FC236}">
                <a16:creationId xmlns:a16="http://schemas.microsoft.com/office/drawing/2014/main" id="{C0EBA770-9C65-D6B3-049A-64A6E00680AB}"/>
              </a:ext>
            </a:extLst>
          </p:cNvPr>
          <p:cNvGrpSpPr>
            <a:grpSpLocks/>
          </p:cNvGrpSpPr>
          <p:nvPr/>
        </p:nvGrpSpPr>
        <p:grpSpPr bwMode="auto">
          <a:xfrm>
            <a:off x="9039693" y="4312025"/>
            <a:ext cx="993775" cy="76200"/>
            <a:chOff x="1536" y="2256"/>
            <a:chExt cx="626" cy="48"/>
          </a:xfrm>
        </p:grpSpPr>
        <p:sp>
          <p:nvSpPr>
            <p:cNvPr id="116" name="Rectangle 114">
              <a:extLst>
                <a:ext uri="{FF2B5EF4-FFF2-40B4-BE49-F238E27FC236}">
                  <a16:creationId xmlns:a16="http://schemas.microsoft.com/office/drawing/2014/main" id="{B661576A-89D5-CD81-3FA6-5918FE151FE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17" name="Freeform 115">
              <a:extLst>
                <a:ext uri="{FF2B5EF4-FFF2-40B4-BE49-F238E27FC236}">
                  <a16:creationId xmlns:a16="http://schemas.microsoft.com/office/drawing/2014/main" id="{F71AD63F-5398-FAD8-7488-6D367BF2169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18" name="Line 116">
              <a:extLst>
                <a:ext uri="{FF2B5EF4-FFF2-40B4-BE49-F238E27FC236}">
                  <a16:creationId xmlns:a16="http://schemas.microsoft.com/office/drawing/2014/main" id="{DAF42482-C756-38AB-1D28-86BA8BE2E1B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19" name="Group 117">
            <a:extLst>
              <a:ext uri="{FF2B5EF4-FFF2-40B4-BE49-F238E27FC236}">
                <a16:creationId xmlns:a16="http://schemas.microsoft.com/office/drawing/2014/main" id="{60D84A82-C00D-4EFB-EDAA-1829662EE62F}"/>
              </a:ext>
            </a:extLst>
          </p:cNvPr>
          <p:cNvGrpSpPr>
            <a:grpSpLocks/>
          </p:cNvGrpSpPr>
          <p:nvPr/>
        </p:nvGrpSpPr>
        <p:grpSpPr bwMode="auto">
          <a:xfrm>
            <a:off x="9039693" y="4693025"/>
            <a:ext cx="993775" cy="76200"/>
            <a:chOff x="1536" y="2256"/>
            <a:chExt cx="626" cy="48"/>
          </a:xfrm>
        </p:grpSpPr>
        <p:sp>
          <p:nvSpPr>
            <p:cNvPr id="120" name="Rectangle 118">
              <a:extLst>
                <a:ext uri="{FF2B5EF4-FFF2-40B4-BE49-F238E27FC236}">
                  <a16:creationId xmlns:a16="http://schemas.microsoft.com/office/drawing/2014/main" id="{391364AD-73C4-4DE1-C61E-99BD4E1EB4C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21" name="Freeform 119">
              <a:extLst>
                <a:ext uri="{FF2B5EF4-FFF2-40B4-BE49-F238E27FC236}">
                  <a16:creationId xmlns:a16="http://schemas.microsoft.com/office/drawing/2014/main" id="{84E225AD-7925-D17F-1BF7-8FFAE4D88300}"/>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2" name="Line 120">
              <a:extLst>
                <a:ext uri="{FF2B5EF4-FFF2-40B4-BE49-F238E27FC236}">
                  <a16:creationId xmlns:a16="http://schemas.microsoft.com/office/drawing/2014/main" id="{F6BB780A-5C07-F235-5A16-873782CF8054}"/>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123" name="Line 121">
            <a:extLst>
              <a:ext uri="{FF2B5EF4-FFF2-40B4-BE49-F238E27FC236}">
                <a16:creationId xmlns:a16="http://schemas.microsoft.com/office/drawing/2014/main" id="{0934F893-53AE-51F3-0EAD-7CD5360D9E7E}"/>
              </a:ext>
            </a:extLst>
          </p:cNvPr>
          <p:cNvSpPr>
            <a:spLocks noChangeShapeType="1"/>
          </p:cNvSpPr>
          <p:nvPr/>
        </p:nvSpPr>
        <p:spPr bwMode="auto">
          <a:xfrm>
            <a:off x="9801693" y="39310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4" name="Line 122">
            <a:extLst>
              <a:ext uri="{FF2B5EF4-FFF2-40B4-BE49-F238E27FC236}">
                <a16:creationId xmlns:a16="http://schemas.microsoft.com/office/drawing/2014/main" id="{AD5CF819-07CF-B83C-32C6-228AED433BB8}"/>
              </a:ext>
            </a:extLst>
          </p:cNvPr>
          <p:cNvSpPr>
            <a:spLocks noChangeShapeType="1"/>
          </p:cNvSpPr>
          <p:nvPr/>
        </p:nvSpPr>
        <p:spPr bwMode="auto">
          <a:xfrm>
            <a:off x="9192093" y="39310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5" name="Freeform 123">
            <a:extLst>
              <a:ext uri="{FF2B5EF4-FFF2-40B4-BE49-F238E27FC236}">
                <a16:creationId xmlns:a16="http://schemas.microsoft.com/office/drawing/2014/main" id="{237FC342-E311-B477-CE58-564B20759895}"/>
              </a:ext>
            </a:extLst>
          </p:cNvPr>
          <p:cNvSpPr>
            <a:spLocks/>
          </p:cNvSpPr>
          <p:nvPr/>
        </p:nvSpPr>
        <p:spPr bwMode="auto">
          <a:xfrm flipV="1">
            <a:off x="9039693" y="1568825"/>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126" name="Group 124">
            <a:extLst>
              <a:ext uri="{FF2B5EF4-FFF2-40B4-BE49-F238E27FC236}">
                <a16:creationId xmlns:a16="http://schemas.microsoft.com/office/drawing/2014/main" id="{E2923FAF-A8E1-D788-B189-3B27607EEE66}"/>
              </a:ext>
            </a:extLst>
          </p:cNvPr>
          <p:cNvGrpSpPr>
            <a:grpSpLocks/>
          </p:cNvGrpSpPr>
          <p:nvPr/>
        </p:nvGrpSpPr>
        <p:grpSpPr bwMode="auto">
          <a:xfrm flipV="1">
            <a:off x="9039693" y="1645025"/>
            <a:ext cx="993775" cy="76200"/>
            <a:chOff x="1536" y="2256"/>
            <a:chExt cx="626" cy="48"/>
          </a:xfrm>
        </p:grpSpPr>
        <p:sp>
          <p:nvSpPr>
            <p:cNvPr id="127" name="Rectangle 125">
              <a:extLst>
                <a:ext uri="{FF2B5EF4-FFF2-40B4-BE49-F238E27FC236}">
                  <a16:creationId xmlns:a16="http://schemas.microsoft.com/office/drawing/2014/main" id="{724AF8E7-9094-E300-AE09-AB6ACCE1772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28" name="Freeform 126">
              <a:extLst>
                <a:ext uri="{FF2B5EF4-FFF2-40B4-BE49-F238E27FC236}">
                  <a16:creationId xmlns:a16="http://schemas.microsoft.com/office/drawing/2014/main" id="{1E6C6785-8F17-83C3-0660-EB1D67615C3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29" name="Line 127">
              <a:extLst>
                <a:ext uri="{FF2B5EF4-FFF2-40B4-BE49-F238E27FC236}">
                  <a16:creationId xmlns:a16="http://schemas.microsoft.com/office/drawing/2014/main" id="{D68E8228-A8BB-D6B5-E3AA-D66CADAB206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30" name="Group 128">
            <a:extLst>
              <a:ext uri="{FF2B5EF4-FFF2-40B4-BE49-F238E27FC236}">
                <a16:creationId xmlns:a16="http://schemas.microsoft.com/office/drawing/2014/main" id="{1EC734B2-BA28-CC07-A0A4-7F2223D841AF}"/>
              </a:ext>
            </a:extLst>
          </p:cNvPr>
          <p:cNvGrpSpPr>
            <a:grpSpLocks/>
          </p:cNvGrpSpPr>
          <p:nvPr/>
        </p:nvGrpSpPr>
        <p:grpSpPr bwMode="auto">
          <a:xfrm flipV="1">
            <a:off x="9039693" y="2407025"/>
            <a:ext cx="993775" cy="76200"/>
            <a:chOff x="1536" y="2256"/>
            <a:chExt cx="626" cy="48"/>
          </a:xfrm>
        </p:grpSpPr>
        <p:sp>
          <p:nvSpPr>
            <p:cNvPr id="131" name="Rectangle 129">
              <a:extLst>
                <a:ext uri="{FF2B5EF4-FFF2-40B4-BE49-F238E27FC236}">
                  <a16:creationId xmlns:a16="http://schemas.microsoft.com/office/drawing/2014/main" id="{AC5B5A7D-E7E3-8F23-240D-AA5E287B99B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32" name="Freeform 130">
              <a:extLst>
                <a:ext uri="{FF2B5EF4-FFF2-40B4-BE49-F238E27FC236}">
                  <a16:creationId xmlns:a16="http://schemas.microsoft.com/office/drawing/2014/main" id="{41423F47-3424-9E2D-65F2-4090AB5A8B33}"/>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33" name="Line 131">
              <a:extLst>
                <a:ext uri="{FF2B5EF4-FFF2-40B4-BE49-F238E27FC236}">
                  <a16:creationId xmlns:a16="http://schemas.microsoft.com/office/drawing/2014/main" id="{07A9D042-128F-888F-0B17-1BFB9EFBD93B}"/>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134" name="Group 132">
            <a:extLst>
              <a:ext uri="{FF2B5EF4-FFF2-40B4-BE49-F238E27FC236}">
                <a16:creationId xmlns:a16="http://schemas.microsoft.com/office/drawing/2014/main" id="{AB3CC1DA-09EE-0278-664F-2768C3BB5E68}"/>
              </a:ext>
            </a:extLst>
          </p:cNvPr>
          <p:cNvGrpSpPr>
            <a:grpSpLocks/>
          </p:cNvGrpSpPr>
          <p:nvPr/>
        </p:nvGrpSpPr>
        <p:grpSpPr bwMode="auto">
          <a:xfrm flipV="1">
            <a:off x="9039693" y="2026025"/>
            <a:ext cx="993775" cy="76200"/>
            <a:chOff x="1536" y="2256"/>
            <a:chExt cx="626" cy="48"/>
          </a:xfrm>
        </p:grpSpPr>
        <p:sp>
          <p:nvSpPr>
            <p:cNvPr id="135" name="Rectangle 133">
              <a:extLst>
                <a:ext uri="{FF2B5EF4-FFF2-40B4-BE49-F238E27FC236}">
                  <a16:creationId xmlns:a16="http://schemas.microsoft.com/office/drawing/2014/main" id="{85C6D4EB-2028-D475-483F-33C9731B1AF6}"/>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36" name="Freeform 134">
              <a:extLst>
                <a:ext uri="{FF2B5EF4-FFF2-40B4-BE49-F238E27FC236}">
                  <a16:creationId xmlns:a16="http://schemas.microsoft.com/office/drawing/2014/main" id="{87BE83AB-D3CD-966A-27EB-4EDFC1D9701E}"/>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37" name="Line 135">
              <a:extLst>
                <a:ext uri="{FF2B5EF4-FFF2-40B4-BE49-F238E27FC236}">
                  <a16:creationId xmlns:a16="http://schemas.microsoft.com/office/drawing/2014/main" id="{B968C283-4173-FFDB-5D59-27FAEC893F9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138" name="Line 136">
            <a:extLst>
              <a:ext uri="{FF2B5EF4-FFF2-40B4-BE49-F238E27FC236}">
                <a16:creationId xmlns:a16="http://schemas.microsoft.com/office/drawing/2014/main" id="{3F28E8A3-AEE2-212A-8ECF-F532CA2DA54D}"/>
              </a:ext>
            </a:extLst>
          </p:cNvPr>
          <p:cNvSpPr>
            <a:spLocks noChangeShapeType="1"/>
          </p:cNvSpPr>
          <p:nvPr/>
        </p:nvSpPr>
        <p:spPr bwMode="auto">
          <a:xfrm flipV="1">
            <a:off x="9801693" y="26356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39" name="Line 137">
            <a:extLst>
              <a:ext uri="{FF2B5EF4-FFF2-40B4-BE49-F238E27FC236}">
                <a16:creationId xmlns:a16="http://schemas.microsoft.com/office/drawing/2014/main" id="{87D1A290-16AD-4374-2012-666B5366AAB0}"/>
              </a:ext>
            </a:extLst>
          </p:cNvPr>
          <p:cNvSpPr>
            <a:spLocks noChangeShapeType="1"/>
          </p:cNvSpPr>
          <p:nvPr/>
        </p:nvSpPr>
        <p:spPr bwMode="auto">
          <a:xfrm flipV="1">
            <a:off x="9192093" y="2635625"/>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40" name="Rectangle 138">
            <a:extLst>
              <a:ext uri="{FF2B5EF4-FFF2-40B4-BE49-F238E27FC236}">
                <a16:creationId xmlns:a16="http://schemas.microsoft.com/office/drawing/2014/main" id="{9D2A6B58-DBE8-8255-0BD6-84927D75F965}"/>
              </a:ext>
            </a:extLst>
          </p:cNvPr>
          <p:cNvSpPr>
            <a:spLocks noChangeArrowheads="1"/>
          </p:cNvSpPr>
          <p:nvPr/>
        </p:nvSpPr>
        <p:spPr bwMode="auto">
          <a:xfrm>
            <a:off x="8734893"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41" name="Freeform 139">
            <a:extLst>
              <a:ext uri="{FF2B5EF4-FFF2-40B4-BE49-F238E27FC236}">
                <a16:creationId xmlns:a16="http://schemas.microsoft.com/office/drawing/2014/main" id="{C2E2443A-8FAE-C7C3-7A3C-E2F4578AEFBA}"/>
              </a:ext>
            </a:extLst>
          </p:cNvPr>
          <p:cNvSpPr>
            <a:spLocks/>
          </p:cNvSpPr>
          <p:nvPr/>
        </p:nvSpPr>
        <p:spPr bwMode="auto">
          <a:xfrm>
            <a:off x="9496893" y="3931025"/>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42" name="Freeform 140">
            <a:extLst>
              <a:ext uri="{FF2B5EF4-FFF2-40B4-BE49-F238E27FC236}">
                <a16:creationId xmlns:a16="http://schemas.microsoft.com/office/drawing/2014/main" id="{DDF520A2-E93B-44F0-6CC3-12518752360C}"/>
              </a:ext>
            </a:extLst>
          </p:cNvPr>
          <p:cNvSpPr>
            <a:spLocks/>
          </p:cNvSpPr>
          <p:nvPr/>
        </p:nvSpPr>
        <p:spPr bwMode="auto">
          <a:xfrm flipV="1">
            <a:off x="9496893" y="1416425"/>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43" name="Line 141">
            <a:extLst>
              <a:ext uri="{FF2B5EF4-FFF2-40B4-BE49-F238E27FC236}">
                <a16:creationId xmlns:a16="http://schemas.microsoft.com/office/drawing/2014/main" id="{53888629-BF95-E81B-719C-A146879CCC5E}"/>
              </a:ext>
            </a:extLst>
          </p:cNvPr>
          <p:cNvSpPr>
            <a:spLocks noChangeShapeType="1"/>
          </p:cNvSpPr>
          <p:nvPr/>
        </p:nvSpPr>
        <p:spPr bwMode="auto">
          <a:xfrm flipV="1">
            <a:off x="8811093" y="3931025"/>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44" name="Line 142">
            <a:extLst>
              <a:ext uri="{FF2B5EF4-FFF2-40B4-BE49-F238E27FC236}">
                <a16:creationId xmlns:a16="http://schemas.microsoft.com/office/drawing/2014/main" id="{9967AEBE-E5F6-D607-4182-8E3A4CA11A0E}"/>
              </a:ext>
            </a:extLst>
          </p:cNvPr>
          <p:cNvSpPr>
            <a:spLocks noChangeShapeType="1"/>
          </p:cNvSpPr>
          <p:nvPr/>
        </p:nvSpPr>
        <p:spPr bwMode="auto">
          <a:xfrm>
            <a:off x="8963493" y="3931025"/>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nvGrpSpPr>
          <p:cNvPr id="145" name="Group 143">
            <a:extLst>
              <a:ext uri="{FF2B5EF4-FFF2-40B4-BE49-F238E27FC236}">
                <a16:creationId xmlns:a16="http://schemas.microsoft.com/office/drawing/2014/main" id="{38A2F959-EC44-B509-0FEA-58C6913D13D7}"/>
              </a:ext>
            </a:extLst>
          </p:cNvPr>
          <p:cNvGrpSpPr>
            <a:grpSpLocks/>
          </p:cNvGrpSpPr>
          <p:nvPr/>
        </p:nvGrpSpPr>
        <p:grpSpPr bwMode="auto">
          <a:xfrm>
            <a:off x="1802280" y="1187825"/>
            <a:ext cx="2894013" cy="4495800"/>
            <a:chOff x="193" y="816"/>
            <a:chExt cx="1823" cy="2832"/>
          </a:xfrm>
        </p:grpSpPr>
        <p:sp>
          <p:nvSpPr>
            <p:cNvPr id="146" name="AutoShape 144">
              <a:extLst>
                <a:ext uri="{FF2B5EF4-FFF2-40B4-BE49-F238E27FC236}">
                  <a16:creationId xmlns:a16="http://schemas.microsoft.com/office/drawing/2014/main" id="{AFAC811D-A7BB-221F-AC0F-D5AD2130771B}"/>
                </a:ext>
              </a:extLst>
            </p:cNvPr>
            <p:cNvSpPr>
              <a:spLocks noChangeArrowheads="1"/>
            </p:cNvSpPr>
            <p:nvPr/>
          </p:nvSpPr>
          <p:spPr bwMode="auto">
            <a:xfrm>
              <a:off x="864" y="816"/>
              <a:ext cx="1152" cy="2736"/>
            </a:xfrm>
            <a:prstGeom prst="roundRect">
              <a:avLst>
                <a:gd name="adj" fmla="val 16667"/>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47" name="Line 145">
              <a:extLst>
                <a:ext uri="{FF2B5EF4-FFF2-40B4-BE49-F238E27FC236}">
                  <a16:creationId xmlns:a16="http://schemas.microsoft.com/office/drawing/2014/main" id="{4B4AC150-9D2A-267D-4F7D-0F5BEFCC0478}"/>
                </a:ext>
              </a:extLst>
            </p:cNvPr>
            <p:cNvSpPr>
              <a:spLocks noChangeShapeType="1"/>
            </p:cNvSpPr>
            <p:nvPr/>
          </p:nvSpPr>
          <p:spPr bwMode="auto">
            <a:xfrm flipH="1">
              <a:off x="576" y="3312"/>
              <a:ext cx="286" cy="15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48" name="Text Box 146">
              <a:extLst>
                <a:ext uri="{FF2B5EF4-FFF2-40B4-BE49-F238E27FC236}">
                  <a16:creationId xmlns:a16="http://schemas.microsoft.com/office/drawing/2014/main" id="{26FE009C-175B-400B-1644-C97B7B82281F}"/>
                </a:ext>
              </a:extLst>
            </p:cNvPr>
            <p:cNvSpPr txBox="1">
              <a:spLocks noChangeArrowheads="1"/>
            </p:cNvSpPr>
            <p:nvPr/>
          </p:nvSpPr>
          <p:spPr bwMode="auto">
            <a:xfrm>
              <a:off x="193" y="3417"/>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i="1">
                  <a:solidFill>
                    <a:srgbClr val="996600"/>
                  </a:solidFill>
                  <a:latin typeface="Verdana" panose="020B0604030504040204" pitchFamily="34" charset="0"/>
                  <a:ea typeface="Gulim" panose="020B0600000101010101" pitchFamily="34" charset="-127"/>
                </a:rPr>
                <a:t>Lane</a:t>
              </a:r>
            </a:p>
          </p:txBody>
        </p:sp>
      </p:grpSp>
      <p:grpSp>
        <p:nvGrpSpPr>
          <p:cNvPr id="149" name="Group 147">
            <a:extLst>
              <a:ext uri="{FF2B5EF4-FFF2-40B4-BE49-F238E27FC236}">
                <a16:creationId xmlns:a16="http://schemas.microsoft.com/office/drawing/2014/main" id="{6D6250FC-44BE-71E3-796D-3B9759BADE40}"/>
              </a:ext>
            </a:extLst>
          </p:cNvPr>
          <p:cNvGrpSpPr>
            <a:grpSpLocks/>
          </p:cNvGrpSpPr>
          <p:nvPr/>
        </p:nvGrpSpPr>
        <p:grpSpPr bwMode="auto">
          <a:xfrm>
            <a:off x="3019893" y="895725"/>
            <a:ext cx="7391400" cy="1816099"/>
            <a:chOff x="960" y="632"/>
            <a:chExt cx="4656" cy="1144"/>
          </a:xfrm>
        </p:grpSpPr>
        <p:sp>
          <p:nvSpPr>
            <p:cNvPr id="150" name="AutoShape 148">
              <a:extLst>
                <a:ext uri="{FF2B5EF4-FFF2-40B4-BE49-F238E27FC236}">
                  <a16:creationId xmlns:a16="http://schemas.microsoft.com/office/drawing/2014/main" id="{1003A9A3-CE35-F5E2-33A4-8E702B743472}"/>
                </a:ext>
              </a:extLst>
            </p:cNvPr>
            <p:cNvSpPr>
              <a:spLocks noChangeArrowheads="1"/>
            </p:cNvSpPr>
            <p:nvPr/>
          </p:nvSpPr>
          <p:spPr bwMode="auto">
            <a:xfrm>
              <a:off x="960" y="912"/>
              <a:ext cx="4656" cy="864"/>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51" name="Line 149">
              <a:extLst>
                <a:ext uri="{FF2B5EF4-FFF2-40B4-BE49-F238E27FC236}">
                  <a16:creationId xmlns:a16="http://schemas.microsoft.com/office/drawing/2014/main" id="{BC8680B7-79FC-A240-09CC-D1BA47E2F448}"/>
                </a:ext>
              </a:extLst>
            </p:cNvPr>
            <p:cNvSpPr>
              <a:spLocks noChangeShapeType="1"/>
            </p:cNvSpPr>
            <p:nvPr/>
          </p:nvSpPr>
          <p:spPr bwMode="auto">
            <a:xfrm flipV="1">
              <a:off x="3504" y="768"/>
              <a:ext cx="24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52" name="Text Box 150">
              <a:extLst>
                <a:ext uri="{FF2B5EF4-FFF2-40B4-BE49-F238E27FC236}">
                  <a16:creationId xmlns:a16="http://schemas.microsoft.com/office/drawing/2014/main" id="{84C72785-87B7-83A5-9EAC-A0A541F4EF06}"/>
                </a:ext>
              </a:extLst>
            </p:cNvPr>
            <p:cNvSpPr txBox="1">
              <a:spLocks noChangeArrowheads="1"/>
            </p:cNvSpPr>
            <p:nvPr/>
          </p:nvSpPr>
          <p:spPr bwMode="auto">
            <a:xfrm>
              <a:off x="3736" y="632"/>
              <a:ext cx="1212" cy="23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i="1" dirty="0">
                  <a:solidFill>
                    <a:srgbClr val="FF0000"/>
                  </a:solidFill>
                  <a:latin typeface="Verdana" panose="020B0604030504040204" pitchFamily="34" charset="0"/>
                  <a:ea typeface="Gulim" panose="020B0600000101010101" pitchFamily="34" charset="-127"/>
                </a:rPr>
                <a:t>Functional Unit</a:t>
              </a:r>
            </a:p>
          </p:txBody>
        </p:sp>
      </p:grpSp>
      <p:sp>
        <p:nvSpPr>
          <p:cNvPr id="153" name="Text Box 151">
            <a:extLst>
              <a:ext uri="{FF2B5EF4-FFF2-40B4-BE49-F238E27FC236}">
                <a16:creationId xmlns:a16="http://schemas.microsoft.com/office/drawing/2014/main" id="{6E7645BB-8745-9FC0-D0E0-9825BB357910}"/>
              </a:ext>
            </a:extLst>
          </p:cNvPr>
          <p:cNvSpPr txBox="1">
            <a:spLocks noChangeArrowheads="1"/>
          </p:cNvSpPr>
          <p:nvPr/>
        </p:nvSpPr>
        <p:spPr bwMode="auto">
          <a:xfrm>
            <a:off x="1819742" y="2254625"/>
            <a:ext cx="11985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en-US" altLang="ko-KR" sz="1600" i="1" dirty="0">
              <a:solidFill>
                <a:srgbClr val="0000FF"/>
              </a:solidFill>
              <a:latin typeface="Verdana" panose="020B0604030504040204" pitchFamily="34" charset="0"/>
              <a:ea typeface="Gulim" panose="020B0600000101010101" pitchFamily="34" charset="-127"/>
            </a:endParaRPr>
          </a:p>
          <a:p>
            <a:pPr eaLnBrk="1" hangingPunct="1">
              <a:spcBef>
                <a:spcPct val="0"/>
              </a:spcBef>
              <a:buClrTx/>
              <a:buSzTx/>
              <a:buFontTx/>
              <a:buNone/>
            </a:pPr>
            <a:r>
              <a:rPr kumimoji="0" lang="en-US" altLang="ko-KR" sz="1600" i="1" dirty="0">
                <a:solidFill>
                  <a:srgbClr val="0000FF"/>
                </a:solidFill>
                <a:latin typeface="Verdana" panose="020B0604030504040204" pitchFamily="34" charset="0"/>
                <a:ea typeface="Gulim" panose="020B0600000101010101" pitchFamily="34" charset="-127"/>
              </a:rPr>
              <a:t>Registers</a:t>
            </a:r>
          </a:p>
          <a:p>
            <a:pPr eaLnBrk="1" hangingPunct="1">
              <a:spcBef>
                <a:spcPct val="0"/>
              </a:spcBef>
              <a:buClrTx/>
              <a:buSzTx/>
              <a:buFontTx/>
              <a:buNone/>
            </a:pPr>
            <a:r>
              <a:rPr kumimoji="0" lang="en-US" altLang="ko-KR" sz="1600" i="1" dirty="0">
                <a:solidFill>
                  <a:srgbClr val="0000FF"/>
                </a:solidFill>
                <a:latin typeface="Verdana" panose="020B0604030504040204" pitchFamily="34" charset="0"/>
                <a:ea typeface="Gulim" panose="020B0600000101010101" pitchFamily="34" charset="-127"/>
              </a:rPr>
              <a:t>for each </a:t>
            </a:r>
          </a:p>
          <a:p>
            <a:pPr eaLnBrk="1" hangingPunct="1">
              <a:spcBef>
                <a:spcPct val="0"/>
              </a:spcBef>
              <a:buClrTx/>
              <a:buSzTx/>
              <a:buFontTx/>
              <a:buNone/>
            </a:pPr>
            <a:r>
              <a:rPr kumimoji="0" lang="en-US" altLang="ko-KR" sz="1600" i="1" dirty="0">
                <a:solidFill>
                  <a:srgbClr val="0000FF"/>
                </a:solidFill>
                <a:latin typeface="Verdana" panose="020B0604030504040204" pitchFamily="34" charset="0"/>
                <a:ea typeface="Gulim" panose="020B0600000101010101" pitchFamily="34" charset="-127"/>
              </a:rPr>
              <a:t>Thread</a:t>
            </a:r>
          </a:p>
        </p:txBody>
      </p:sp>
      <p:sp>
        <p:nvSpPr>
          <p:cNvPr id="154" name="Line 152">
            <a:extLst>
              <a:ext uri="{FF2B5EF4-FFF2-40B4-BE49-F238E27FC236}">
                <a16:creationId xmlns:a16="http://schemas.microsoft.com/office/drawing/2014/main" id="{45D4507D-728D-5F9B-C12D-82D8DD5FEC25}"/>
              </a:ext>
            </a:extLst>
          </p:cNvPr>
          <p:cNvSpPr>
            <a:spLocks noChangeShapeType="1"/>
          </p:cNvSpPr>
          <p:nvPr/>
        </p:nvSpPr>
        <p:spPr bwMode="auto">
          <a:xfrm flipH="1" flipV="1">
            <a:off x="2523005" y="3278563"/>
            <a:ext cx="496888" cy="1698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155" name="Rectangle 153">
            <a:extLst>
              <a:ext uri="{FF2B5EF4-FFF2-40B4-BE49-F238E27FC236}">
                <a16:creationId xmlns:a16="http://schemas.microsoft.com/office/drawing/2014/main" id="{28D0FA4B-87C9-BBE2-F78C-26161F566133}"/>
              </a:ext>
            </a:extLst>
          </p:cNvPr>
          <p:cNvSpPr>
            <a:spLocks noChangeArrowheads="1"/>
          </p:cNvSpPr>
          <p:nvPr/>
        </p:nvSpPr>
        <p:spPr bwMode="auto">
          <a:xfrm>
            <a:off x="2943693" y="5912225"/>
            <a:ext cx="7315200" cy="533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i="1">
                <a:solidFill>
                  <a:srgbClr val="000000"/>
                </a:solidFill>
                <a:latin typeface="Verdana" panose="020B0604030504040204" pitchFamily="34" charset="0"/>
                <a:ea typeface="Gulim" panose="020B0600000101010101" pitchFamily="34" charset="-127"/>
              </a:rPr>
              <a:t>Memory Subsystem</a:t>
            </a:r>
          </a:p>
        </p:txBody>
      </p:sp>
      <p:sp>
        <p:nvSpPr>
          <p:cNvPr id="156" name="Text Box 154">
            <a:extLst>
              <a:ext uri="{FF2B5EF4-FFF2-40B4-BE49-F238E27FC236}">
                <a16:creationId xmlns:a16="http://schemas.microsoft.com/office/drawing/2014/main" id="{6F089EF1-643A-3185-1452-218936F6E7AA}"/>
              </a:ext>
            </a:extLst>
          </p:cNvPr>
          <p:cNvSpPr txBox="1">
            <a:spLocks noChangeArrowheads="1"/>
          </p:cNvSpPr>
          <p:nvPr/>
        </p:nvSpPr>
        <p:spPr bwMode="auto">
          <a:xfrm>
            <a:off x="3172293" y="2964238"/>
            <a:ext cx="1341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Registers for thread IDs</a:t>
            </a:r>
          </a:p>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0, 4, 8, …</a:t>
            </a:r>
          </a:p>
        </p:txBody>
      </p:sp>
      <p:sp>
        <p:nvSpPr>
          <p:cNvPr id="157" name="Text Box 155">
            <a:extLst>
              <a:ext uri="{FF2B5EF4-FFF2-40B4-BE49-F238E27FC236}">
                <a16:creationId xmlns:a16="http://schemas.microsoft.com/office/drawing/2014/main" id="{76853D91-2760-36AB-6012-61356544DB5C}"/>
              </a:ext>
            </a:extLst>
          </p:cNvPr>
          <p:cNvSpPr txBox="1">
            <a:spLocks noChangeArrowheads="1"/>
          </p:cNvSpPr>
          <p:nvPr/>
        </p:nvSpPr>
        <p:spPr bwMode="auto">
          <a:xfrm>
            <a:off x="5077293" y="3016625"/>
            <a:ext cx="15700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Registers for thread IDs</a:t>
            </a:r>
          </a:p>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1, 5, 9, …</a:t>
            </a:r>
          </a:p>
        </p:txBody>
      </p:sp>
      <p:sp>
        <p:nvSpPr>
          <p:cNvPr id="158" name="Text Box 156">
            <a:extLst>
              <a:ext uri="{FF2B5EF4-FFF2-40B4-BE49-F238E27FC236}">
                <a16:creationId xmlns:a16="http://schemas.microsoft.com/office/drawing/2014/main" id="{DFC6F63B-DEBB-FB73-094E-2145E8D4CC7D}"/>
              </a:ext>
            </a:extLst>
          </p:cNvPr>
          <p:cNvSpPr txBox="1">
            <a:spLocks noChangeArrowheads="1"/>
          </p:cNvSpPr>
          <p:nvPr/>
        </p:nvSpPr>
        <p:spPr bwMode="auto">
          <a:xfrm>
            <a:off x="6982293" y="3016625"/>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Registers for thread IDs</a:t>
            </a:r>
          </a:p>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2, 6, 10, …</a:t>
            </a:r>
          </a:p>
        </p:txBody>
      </p:sp>
      <p:sp>
        <p:nvSpPr>
          <p:cNvPr id="159" name="Text Box 157">
            <a:extLst>
              <a:ext uri="{FF2B5EF4-FFF2-40B4-BE49-F238E27FC236}">
                <a16:creationId xmlns:a16="http://schemas.microsoft.com/office/drawing/2014/main" id="{D943A52F-756B-951D-7968-733DBA143900}"/>
              </a:ext>
            </a:extLst>
          </p:cNvPr>
          <p:cNvSpPr txBox="1">
            <a:spLocks noChangeArrowheads="1"/>
          </p:cNvSpPr>
          <p:nvPr/>
        </p:nvSpPr>
        <p:spPr bwMode="auto">
          <a:xfrm>
            <a:off x="8887293" y="3026150"/>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Registers for thread IDs</a:t>
            </a:r>
          </a:p>
          <a:p>
            <a:pPr eaLnBrk="1" hangingPunct="1">
              <a:spcBef>
                <a:spcPct val="0"/>
              </a:spcBef>
              <a:buClrTx/>
              <a:buSzTx/>
              <a:buFontTx/>
              <a:buNone/>
            </a:pPr>
            <a:r>
              <a:rPr kumimoji="0" lang="en-US" altLang="ko-KR" sz="1400">
                <a:solidFill>
                  <a:srgbClr val="000000"/>
                </a:solidFill>
                <a:latin typeface="Verdana" panose="020B0604030504040204" pitchFamily="34" charset="0"/>
                <a:ea typeface="Gulim" panose="020B0600000101010101" pitchFamily="34" charset="-127"/>
              </a:rPr>
              <a:t>3, 7, 11, …</a:t>
            </a:r>
          </a:p>
        </p:txBody>
      </p:sp>
      <p:sp>
        <p:nvSpPr>
          <p:cNvPr id="160" name="Rectangle 68">
            <a:extLst>
              <a:ext uri="{FF2B5EF4-FFF2-40B4-BE49-F238E27FC236}">
                <a16:creationId xmlns:a16="http://schemas.microsoft.com/office/drawing/2014/main" id="{5FEEDEAF-9CDC-0BDE-91FA-83714812AE06}"/>
              </a:ext>
            </a:extLst>
          </p:cNvPr>
          <p:cNvSpPr>
            <a:spLocks noChangeArrowheads="1"/>
          </p:cNvSpPr>
          <p:nvPr/>
        </p:nvSpPr>
        <p:spPr bwMode="auto">
          <a:xfrm>
            <a:off x="49709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1" name="Rectangle 68">
            <a:extLst>
              <a:ext uri="{FF2B5EF4-FFF2-40B4-BE49-F238E27FC236}">
                <a16:creationId xmlns:a16="http://schemas.microsoft.com/office/drawing/2014/main" id="{2D062EC6-5D47-7743-D760-AC0022D8BE65}"/>
              </a:ext>
            </a:extLst>
          </p:cNvPr>
          <p:cNvSpPr>
            <a:spLocks noChangeArrowheads="1"/>
          </p:cNvSpPr>
          <p:nvPr/>
        </p:nvSpPr>
        <p:spPr bwMode="auto">
          <a:xfrm>
            <a:off x="50471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2" name="Rectangle 68">
            <a:extLst>
              <a:ext uri="{FF2B5EF4-FFF2-40B4-BE49-F238E27FC236}">
                <a16:creationId xmlns:a16="http://schemas.microsoft.com/office/drawing/2014/main" id="{7FFA9374-E42B-509C-2D10-BF142D0248B2}"/>
              </a:ext>
            </a:extLst>
          </p:cNvPr>
          <p:cNvSpPr>
            <a:spLocks noChangeArrowheads="1"/>
          </p:cNvSpPr>
          <p:nvPr/>
        </p:nvSpPr>
        <p:spPr bwMode="auto">
          <a:xfrm>
            <a:off x="51233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3" name="Rectangle 103">
            <a:extLst>
              <a:ext uri="{FF2B5EF4-FFF2-40B4-BE49-F238E27FC236}">
                <a16:creationId xmlns:a16="http://schemas.microsoft.com/office/drawing/2014/main" id="{6DE0DBBA-4C09-E5E4-1386-8A76B5128906}"/>
              </a:ext>
            </a:extLst>
          </p:cNvPr>
          <p:cNvSpPr>
            <a:spLocks noChangeArrowheads="1"/>
          </p:cNvSpPr>
          <p:nvPr/>
        </p:nvSpPr>
        <p:spPr bwMode="auto">
          <a:xfrm>
            <a:off x="68759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4" name="Rectangle 103">
            <a:extLst>
              <a:ext uri="{FF2B5EF4-FFF2-40B4-BE49-F238E27FC236}">
                <a16:creationId xmlns:a16="http://schemas.microsoft.com/office/drawing/2014/main" id="{7919361F-8DE4-1334-C766-6BA33B38A2B8}"/>
              </a:ext>
            </a:extLst>
          </p:cNvPr>
          <p:cNvSpPr>
            <a:spLocks noChangeArrowheads="1"/>
          </p:cNvSpPr>
          <p:nvPr/>
        </p:nvSpPr>
        <p:spPr bwMode="auto">
          <a:xfrm>
            <a:off x="69521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5" name="Rectangle 103">
            <a:extLst>
              <a:ext uri="{FF2B5EF4-FFF2-40B4-BE49-F238E27FC236}">
                <a16:creationId xmlns:a16="http://schemas.microsoft.com/office/drawing/2014/main" id="{8CC034CC-B9E1-BC70-DBAE-6FF4C218A5A2}"/>
              </a:ext>
            </a:extLst>
          </p:cNvPr>
          <p:cNvSpPr>
            <a:spLocks noChangeArrowheads="1"/>
          </p:cNvSpPr>
          <p:nvPr/>
        </p:nvSpPr>
        <p:spPr bwMode="auto">
          <a:xfrm>
            <a:off x="70283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6" name="Rectangle 103">
            <a:extLst>
              <a:ext uri="{FF2B5EF4-FFF2-40B4-BE49-F238E27FC236}">
                <a16:creationId xmlns:a16="http://schemas.microsoft.com/office/drawing/2014/main" id="{D07D653B-6FD4-D055-CE5C-F9AC2D8C40C5}"/>
              </a:ext>
            </a:extLst>
          </p:cNvPr>
          <p:cNvSpPr>
            <a:spLocks noChangeArrowheads="1"/>
          </p:cNvSpPr>
          <p:nvPr/>
        </p:nvSpPr>
        <p:spPr bwMode="auto">
          <a:xfrm>
            <a:off x="87809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7" name="Rectangle 103">
            <a:extLst>
              <a:ext uri="{FF2B5EF4-FFF2-40B4-BE49-F238E27FC236}">
                <a16:creationId xmlns:a16="http://schemas.microsoft.com/office/drawing/2014/main" id="{09DBFE2D-A0D8-39A8-F3A6-4D54F4067E23}"/>
              </a:ext>
            </a:extLst>
          </p:cNvPr>
          <p:cNvSpPr>
            <a:spLocks noChangeArrowheads="1"/>
          </p:cNvSpPr>
          <p:nvPr/>
        </p:nvSpPr>
        <p:spPr bwMode="auto">
          <a:xfrm>
            <a:off x="88571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8" name="Rectangle 103">
            <a:extLst>
              <a:ext uri="{FF2B5EF4-FFF2-40B4-BE49-F238E27FC236}">
                <a16:creationId xmlns:a16="http://schemas.microsoft.com/office/drawing/2014/main" id="{FE2F157E-82D9-A03C-23FF-D70EE35092A9}"/>
              </a:ext>
            </a:extLst>
          </p:cNvPr>
          <p:cNvSpPr>
            <a:spLocks noChangeArrowheads="1"/>
          </p:cNvSpPr>
          <p:nvPr/>
        </p:nvSpPr>
        <p:spPr bwMode="auto">
          <a:xfrm>
            <a:off x="89333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9" name="Rectangle 33">
            <a:extLst>
              <a:ext uri="{FF2B5EF4-FFF2-40B4-BE49-F238E27FC236}">
                <a16:creationId xmlns:a16="http://schemas.microsoft.com/office/drawing/2014/main" id="{3612CC4C-B991-C2C9-3BF8-5688DB9CE249}"/>
              </a:ext>
            </a:extLst>
          </p:cNvPr>
          <p:cNvSpPr>
            <a:spLocks noChangeArrowheads="1"/>
          </p:cNvSpPr>
          <p:nvPr/>
        </p:nvSpPr>
        <p:spPr bwMode="auto">
          <a:xfrm>
            <a:off x="30659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70" name="Rectangle 33">
            <a:extLst>
              <a:ext uri="{FF2B5EF4-FFF2-40B4-BE49-F238E27FC236}">
                <a16:creationId xmlns:a16="http://schemas.microsoft.com/office/drawing/2014/main" id="{05280EFB-2730-80F0-7115-322C933C19F0}"/>
              </a:ext>
            </a:extLst>
          </p:cNvPr>
          <p:cNvSpPr>
            <a:spLocks noChangeArrowheads="1"/>
          </p:cNvSpPr>
          <p:nvPr/>
        </p:nvSpPr>
        <p:spPr bwMode="auto">
          <a:xfrm>
            <a:off x="31421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71" name="Rectangle 33">
            <a:extLst>
              <a:ext uri="{FF2B5EF4-FFF2-40B4-BE49-F238E27FC236}">
                <a16:creationId xmlns:a16="http://schemas.microsoft.com/office/drawing/2014/main" id="{D9EA5B9D-DC22-214D-7954-59350B02F62A}"/>
              </a:ext>
            </a:extLst>
          </p:cNvPr>
          <p:cNvSpPr>
            <a:spLocks noChangeArrowheads="1"/>
          </p:cNvSpPr>
          <p:nvPr/>
        </p:nvSpPr>
        <p:spPr bwMode="auto">
          <a:xfrm>
            <a:off x="3218330" y="2864225"/>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72" name="TextBox 161">
            <a:extLst>
              <a:ext uri="{FF2B5EF4-FFF2-40B4-BE49-F238E27FC236}">
                <a16:creationId xmlns:a16="http://schemas.microsoft.com/office/drawing/2014/main" id="{ECB27027-9D37-32B4-0E17-ECF70FD97F40}"/>
              </a:ext>
            </a:extLst>
          </p:cNvPr>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000" dirty="0">
                <a:solidFill>
                  <a:srgbClr val="000000"/>
                </a:solidFill>
                <a:latin typeface="Arial" panose="020B0604020202020204" pitchFamily="34" charset="0"/>
              </a:rPr>
              <a:t>Slide credit: </a:t>
            </a:r>
            <a:r>
              <a:rPr kumimoji="0" lang="en-US" altLang="zh-CN" sz="1000" dirty="0" err="1">
                <a:solidFill>
                  <a:srgbClr val="000000"/>
                </a:solidFill>
                <a:latin typeface="Arial" panose="020B0604020202020204" pitchFamily="34" charset="0"/>
              </a:rPr>
              <a:t>Krste</a:t>
            </a:r>
            <a:r>
              <a:rPr kumimoji="0" lang="en-US" altLang="zh-CN" sz="1000" dirty="0">
                <a:solidFill>
                  <a:srgbClr val="000000"/>
                </a:solidFill>
                <a:latin typeface="Arial" panose="020B0604020202020204" pitchFamily="34" charset="0"/>
              </a:rPr>
              <a:t> </a:t>
            </a:r>
            <a:r>
              <a:rPr kumimoji="0" lang="en-US" altLang="zh-CN" sz="1000" dirty="0" err="1">
                <a:solidFill>
                  <a:srgbClr val="000000"/>
                </a:solidFill>
                <a:latin typeface="Arial" panose="020B0604020202020204" pitchFamily="34" charset="0"/>
              </a:rPr>
              <a:t>Asanovic</a:t>
            </a:r>
            <a:endParaRPr kumimoji="0" lang="en-US" altLang="zh-CN" sz="1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997452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7EA53-9049-4264-A382-FC676C40ADB1}"/>
              </a:ext>
            </a:extLst>
          </p:cNvPr>
          <p:cNvSpPr>
            <a:spLocks noGrp="1"/>
          </p:cNvSpPr>
          <p:nvPr>
            <p:ph type="title" idx="4294967295"/>
          </p:nvPr>
        </p:nvSpPr>
        <p:spPr>
          <a:xfrm>
            <a:off x="1333501" y="1020448"/>
            <a:ext cx="6319629" cy="637856"/>
          </a:xfrm>
        </p:spPr>
        <p:txBody>
          <a:bodyPr>
            <a:normAutofit/>
          </a:bodyPr>
          <a:lstStyle/>
          <a:p>
            <a:r>
              <a:rPr lang="en-US" altLang="zh-CN" sz="3600" dirty="0"/>
              <a:t>Streaming Processor</a:t>
            </a:r>
            <a:endParaRPr lang="zh-CN" altLang="en-US" sz="3600" dirty="0"/>
          </a:p>
        </p:txBody>
      </p:sp>
      <p:sp>
        <p:nvSpPr>
          <p:cNvPr id="3" name="内容占位符 2">
            <a:extLst>
              <a:ext uri="{FF2B5EF4-FFF2-40B4-BE49-F238E27FC236}">
                <a16:creationId xmlns:a16="http://schemas.microsoft.com/office/drawing/2014/main" id="{B6B90127-CBDF-4F80-A48C-9070958F2E91}"/>
              </a:ext>
            </a:extLst>
          </p:cNvPr>
          <p:cNvSpPr>
            <a:spLocks noGrp="1"/>
          </p:cNvSpPr>
          <p:nvPr>
            <p:ph idx="4294967295"/>
          </p:nvPr>
        </p:nvSpPr>
        <p:spPr>
          <a:xfrm>
            <a:off x="934279" y="2385391"/>
            <a:ext cx="4446986" cy="3058149"/>
          </a:xfrm>
        </p:spPr>
        <p:txBody>
          <a:bodyPr>
            <a:normAutofit/>
          </a:bodyPr>
          <a:lstStyle/>
          <a:p>
            <a:r>
              <a:rPr lang="en-US" altLang="zh-CN" sz="2400" dirty="0"/>
              <a:t>CUDA core</a:t>
            </a:r>
          </a:p>
          <a:p>
            <a:r>
              <a:rPr lang="en-US" altLang="zh-CN" sz="2400" dirty="0"/>
              <a:t>SIMD</a:t>
            </a:r>
            <a:r>
              <a:rPr lang="zh-CN" altLang="en-US" sz="2400" dirty="0"/>
              <a:t>（</a:t>
            </a:r>
            <a:r>
              <a:rPr lang="en-US" altLang="zh-CN" sz="2400" dirty="0"/>
              <a:t>Single Instruction Multiple Data</a:t>
            </a:r>
            <a:r>
              <a:rPr lang="zh-CN" altLang="en-US" sz="2400" dirty="0"/>
              <a:t>）执行</a:t>
            </a:r>
            <a:endParaRPr lang="en-US" altLang="zh-CN" sz="2400" dirty="0"/>
          </a:p>
          <a:p>
            <a:r>
              <a:rPr lang="zh-CN" altLang="en-US" sz="2400" dirty="0"/>
              <a:t>大量</a:t>
            </a:r>
            <a:r>
              <a:rPr lang="en-US" altLang="zh-CN" sz="2400" dirty="0"/>
              <a:t>SP</a:t>
            </a:r>
            <a:r>
              <a:rPr lang="zh-CN" altLang="en-US" sz="2400" dirty="0"/>
              <a:t>提供极高并行算力</a:t>
            </a:r>
          </a:p>
        </p:txBody>
      </p:sp>
      <p:sp>
        <p:nvSpPr>
          <p:cNvPr id="4" name="灯片编号占位符 3">
            <a:extLst>
              <a:ext uri="{FF2B5EF4-FFF2-40B4-BE49-F238E27FC236}">
                <a16:creationId xmlns:a16="http://schemas.microsoft.com/office/drawing/2014/main" id="{A2CAD2BD-591B-4726-B5F8-4FF6793BCCBE}"/>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77</a:t>
            </a:fld>
            <a:endParaRPr lang="zh-CN" altLang="en-US"/>
          </a:p>
        </p:txBody>
      </p:sp>
      <p:pic>
        <p:nvPicPr>
          <p:cNvPr id="7" name="图片 6">
            <a:extLst>
              <a:ext uri="{FF2B5EF4-FFF2-40B4-BE49-F238E27FC236}">
                <a16:creationId xmlns:a16="http://schemas.microsoft.com/office/drawing/2014/main" id="{75D370FC-83DC-49B1-ADA1-5EBB5753B32B}"/>
              </a:ext>
            </a:extLst>
          </p:cNvPr>
          <p:cNvPicPr>
            <a:picLocks noChangeAspect="1"/>
          </p:cNvPicPr>
          <p:nvPr/>
        </p:nvPicPr>
        <p:blipFill rotWithShape="1">
          <a:blip r:embed="rId2"/>
          <a:srcRect l="38902" t="37832" r="50000" b="42547"/>
          <a:stretch/>
        </p:blipFill>
        <p:spPr>
          <a:xfrm>
            <a:off x="9763776" y="3392714"/>
            <a:ext cx="1353016" cy="1345582"/>
          </a:xfrm>
          <a:prstGeom prst="rect">
            <a:avLst/>
          </a:prstGeom>
        </p:spPr>
      </p:pic>
      <p:sp>
        <p:nvSpPr>
          <p:cNvPr id="8" name="矩形 7">
            <a:extLst>
              <a:ext uri="{FF2B5EF4-FFF2-40B4-BE49-F238E27FC236}">
                <a16:creationId xmlns:a16="http://schemas.microsoft.com/office/drawing/2014/main" id="{DCDBBDAA-F7B6-4622-ABA5-7E48F2A60415}"/>
              </a:ext>
            </a:extLst>
          </p:cNvPr>
          <p:cNvSpPr/>
          <p:nvPr/>
        </p:nvSpPr>
        <p:spPr>
          <a:xfrm>
            <a:off x="6074552" y="3894506"/>
            <a:ext cx="509040" cy="53850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SP</a:t>
            </a:r>
            <a:endParaRPr lang="zh-CN" altLang="en-US" b="1" dirty="0">
              <a:solidFill>
                <a:schemeClr val="tx1"/>
              </a:solidFill>
            </a:endParaRPr>
          </a:p>
        </p:txBody>
      </p:sp>
      <p:sp>
        <p:nvSpPr>
          <p:cNvPr id="9" name="矩形 8">
            <a:extLst>
              <a:ext uri="{FF2B5EF4-FFF2-40B4-BE49-F238E27FC236}">
                <a16:creationId xmlns:a16="http://schemas.microsoft.com/office/drawing/2014/main" id="{516A3FC8-890F-4848-8D7D-0716F1C621F2}"/>
              </a:ext>
            </a:extLst>
          </p:cNvPr>
          <p:cNvSpPr/>
          <p:nvPr/>
        </p:nvSpPr>
        <p:spPr>
          <a:xfrm>
            <a:off x="6960932" y="3894507"/>
            <a:ext cx="509040" cy="53850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SP</a:t>
            </a:r>
            <a:endParaRPr lang="zh-CN" altLang="en-US" b="1" dirty="0">
              <a:solidFill>
                <a:schemeClr val="tx1"/>
              </a:solidFill>
            </a:endParaRPr>
          </a:p>
        </p:txBody>
      </p:sp>
      <p:sp>
        <p:nvSpPr>
          <p:cNvPr id="10" name="矩形 9">
            <a:extLst>
              <a:ext uri="{FF2B5EF4-FFF2-40B4-BE49-F238E27FC236}">
                <a16:creationId xmlns:a16="http://schemas.microsoft.com/office/drawing/2014/main" id="{72E604B3-FCF2-4F84-B161-4D269215596C}"/>
              </a:ext>
            </a:extLst>
          </p:cNvPr>
          <p:cNvSpPr/>
          <p:nvPr/>
        </p:nvSpPr>
        <p:spPr>
          <a:xfrm>
            <a:off x="8265195" y="3894506"/>
            <a:ext cx="509040" cy="53850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SP</a:t>
            </a:r>
            <a:endParaRPr lang="zh-CN" altLang="en-US" b="1" dirty="0">
              <a:solidFill>
                <a:schemeClr val="tx1"/>
              </a:solidFill>
            </a:endParaRPr>
          </a:p>
        </p:txBody>
      </p:sp>
      <p:sp>
        <p:nvSpPr>
          <p:cNvPr id="11" name="文本框 10">
            <a:extLst>
              <a:ext uri="{FF2B5EF4-FFF2-40B4-BE49-F238E27FC236}">
                <a16:creationId xmlns:a16="http://schemas.microsoft.com/office/drawing/2014/main" id="{072D317B-2528-4946-AABA-A630FFB1A23A}"/>
              </a:ext>
            </a:extLst>
          </p:cNvPr>
          <p:cNvSpPr txBox="1"/>
          <p:nvPr/>
        </p:nvSpPr>
        <p:spPr>
          <a:xfrm>
            <a:off x="7640389" y="3986860"/>
            <a:ext cx="603250" cy="369332"/>
          </a:xfrm>
          <a:prstGeom prst="rect">
            <a:avLst/>
          </a:prstGeom>
          <a:noFill/>
        </p:spPr>
        <p:txBody>
          <a:bodyPr wrap="square" rtlCol="0">
            <a:spAutoFit/>
          </a:bodyPr>
          <a:lstStyle/>
          <a:p>
            <a:r>
              <a:rPr lang="en-US" altLang="zh-CN" b="1" dirty="0"/>
              <a:t>…</a:t>
            </a:r>
            <a:endParaRPr lang="zh-CN" altLang="en-US" b="1" dirty="0"/>
          </a:p>
        </p:txBody>
      </p:sp>
      <p:sp>
        <p:nvSpPr>
          <p:cNvPr id="12" name="文本框 11">
            <a:extLst>
              <a:ext uri="{FF2B5EF4-FFF2-40B4-BE49-F238E27FC236}">
                <a16:creationId xmlns:a16="http://schemas.microsoft.com/office/drawing/2014/main" id="{A97200B3-64D7-43AB-9288-5256D85A318A}"/>
              </a:ext>
            </a:extLst>
          </p:cNvPr>
          <p:cNvSpPr txBox="1"/>
          <p:nvPr/>
        </p:nvSpPr>
        <p:spPr>
          <a:xfrm>
            <a:off x="6053793" y="2221722"/>
            <a:ext cx="4512901" cy="523220"/>
          </a:xfrm>
          <a:prstGeom prst="rect">
            <a:avLst/>
          </a:prstGeom>
          <a:noFill/>
        </p:spPr>
        <p:txBody>
          <a:bodyPr wrap="square" rtlCol="0">
            <a:spAutoFit/>
          </a:bodyPr>
          <a:lstStyle/>
          <a:p>
            <a:r>
              <a:rPr lang="en-US" altLang="zh-CN" sz="2800" b="1" dirty="0">
                <a:solidFill>
                  <a:srgbClr val="C00000"/>
                </a:solidFill>
              </a:rPr>
              <a:t>Warp 12</a:t>
            </a:r>
            <a:r>
              <a:rPr lang="en-US" altLang="zh-CN" sz="2800" b="1" dirty="0"/>
              <a:t>: Add R1, R2, R3</a:t>
            </a:r>
            <a:endParaRPr lang="zh-CN" altLang="en-US" sz="2800" b="1" dirty="0"/>
          </a:p>
        </p:txBody>
      </p:sp>
      <p:sp>
        <p:nvSpPr>
          <p:cNvPr id="13" name="文本框 12">
            <a:extLst>
              <a:ext uri="{FF2B5EF4-FFF2-40B4-BE49-F238E27FC236}">
                <a16:creationId xmlns:a16="http://schemas.microsoft.com/office/drawing/2014/main" id="{EE567FE4-0D07-4B39-92DB-E78AA7B9E82A}"/>
              </a:ext>
            </a:extLst>
          </p:cNvPr>
          <p:cNvSpPr txBox="1"/>
          <p:nvPr/>
        </p:nvSpPr>
        <p:spPr>
          <a:xfrm>
            <a:off x="5978570" y="3323228"/>
            <a:ext cx="898148" cy="369332"/>
          </a:xfrm>
          <a:prstGeom prst="rect">
            <a:avLst/>
          </a:prstGeom>
          <a:noFill/>
        </p:spPr>
        <p:txBody>
          <a:bodyPr wrap="square" rtlCol="0">
            <a:spAutoFit/>
          </a:bodyPr>
          <a:lstStyle/>
          <a:p>
            <a:r>
              <a:rPr lang="en-US" altLang="zh-CN" b="1" dirty="0"/>
              <a:t>0      2 </a:t>
            </a:r>
            <a:endParaRPr lang="zh-CN" altLang="en-US" b="1" dirty="0"/>
          </a:p>
        </p:txBody>
      </p:sp>
      <p:sp>
        <p:nvSpPr>
          <p:cNvPr id="14" name="文本框 13">
            <a:extLst>
              <a:ext uri="{FF2B5EF4-FFF2-40B4-BE49-F238E27FC236}">
                <a16:creationId xmlns:a16="http://schemas.microsoft.com/office/drawing/2014/main" id="{1604441A-E571-494B-A363-61A37D975D1D}"/>
              </a:ext>
            </a:extLst>
          </p:cNvPr>
          <p:cNvSpPr txBox="1"/>
          <p:nvPr/>
        </p:nvSpPr>
        <p:spPr>
          <a:xfrm>
            <a:off x="6139722" y="4630721"/>
            <a:ext cx="566318" cy="369332"/>
          </a:xfrm>
          <a:prstGeom prst="rect">
            <a:avLst/>
          </a:prstGeom>
          <a:noFill/>
        </p:spPr>
        <p:txBody>
          <a:bodyPr wrap="square" rtlCol="0">
            <a:spAutoFit/>
          </a:bodyPr>
          <a:lstStyle/>
          <a:p>
            <a:r>
              <a:rPr lang="en-US" altLang="zh-CN" b="1" dirty="0"/>
              <a:t>2</a:t>
            </a:r>
            <a:endParaRPr lang="zh-CN" altLang="en-US" b="1" dirty="0"/>
          </a:p>
        </p:txBody>
      </p:sp>
      <p:cxnSp>
        <p:nvCxnSpPr>
          <p:cNvPr id="15" name="直接箭头连接符 14">
            <a:extLst>
              <a:ext uri="{FF2B5EF4-FFF2-40B4-BE49-F238E27FC236}">
                <a16:creationId xmlns:a16="http://schemas.microsoft.com/office/drawing/2014/main" id="{4E6403CD-D4E6-452E-8846-767F95B7F713}"/>
              </a:ext>
            </a:extLst>
          </p:cNvPr>
          <p:cNvCxnSpPr/>
          <p:nvPr/>
        </p:nvCxnSpPr>
        <p:spPr>
          <a:xfrm>
            <a:off x="6160986" y="3640088"/>
            <a:ext cx="0" cy="2055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2769C0D-B0BE-4CF3-A14F-D86F0ACB51B1}"/>
              </a:ext>
            </a:extLst>
          </p:cNvPr>
          <p:cNvCxnSpPr/>
          <p:nvPr/>
        </p:nvCxnSpPr>
        <p:spPr>
          <a:xfrm>
            <a:off x="6526035" y="3639719"/>
            <a:ext cx="0" cy="2055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C716B60-EC04-448E-BFF1-E168E2AA7F7D}"/>
              </a:ext>
            </a:extLst>
          </p:cNvPr>
          <p:cNvCxnSpPr>
            <a:cxnSpLocks/>
          </p:cNvCxnSpPr>
          <p:nvPr/>
        </p:nvCxnSpPr>
        <p:spPr>
          <a:xfrm>
            <a:off x="6334650" y="4469061"/>
            <a:ext cx="0" cy="2055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60634B3-6C20-489F-8A79-D647284AC2BE}"/>
              </a:ext>
            </a:extLst>
          </p:cNvPr>
          <p:cNvSpPr txBox="1"/>
          <p:nvPr/>
        </p:nvSpPr>
        <p:spPr>
          <a:xfrm>
            <a:off x="6792512" y="3338096"/>
            <a:ext cx="898148" cy="369332"/>
          </a:xfrm>
          <a:prstGeom prst="rect">
            <a:avLst/>
          </a:prstGeom>
          <a:noFill/>
        </p:spPr>
        <p:txBody>
          <a:bodyPr wrap="square" rtlCol="0">
            <a:spAutoFit/>
          </a:bodyPr>
          <a:lstStyle/>
          <a:p>
            <a:r>
              <a:rPr lang="en-US" altLang="zh-CN" b="1" dirty="0"/>
              <a:t> 1      3</a:t>
            </a:r>
            <a:endParaRPr lang="zh-CN" altLang="en-US" b="1" dirty="0"/>
          </a:p>
        </p:txBody>
      </p:sp>
      <p:sp>
        <p:nvSpPr>
          <p:cNvPr id="19" name="文本框 18">
            <a:extLst>
              <a:ext uri="{FF2B5EF4-FFF2-40B4-BE49-F238E27FC236}">
                <a16:creationId xmlns:a16="http://schemas.microsoft.com/office/drawing/2014/main" id="{CEB2162B-3557-4424-82DB-F7D7B9292341}"/>
              </a:ext>
            </a:extLst>
          </p:cNvPr>
          <p:cNvSpPr txBox="1"/>
          <p:nvPr/>
        </p:nvSpPr>
        <p:spPr>
          <a:xfrm>
            <a:off x="7023603" y="4641355"/>
            <a:ext cx="566318" cy="369332"/>
          </a:xfrm>
          <a:prstGeom prst="rect">
            <a:avLst/>
          </a:prstGeom>
          <a:noFill/>
        </p:spPr>
        <p:txBody>
          <a:bodyPr wrap="square" rtlCol="0">
            <a:spAutoFit/>
          </a:bodyPr>
          <a:lstStyle/>
          <a:p>
            <a:r>
              <a:rPr lang="en-US" altLang="zh-CN" b="1" dirty="0"/>
              <a:t>4</a:t>
            </a:r>
            <a:endParaRPr lang="zh-CN" altLang="en-US" b="1" dirty="0"/>
          </a:p>
        </p:txBody>
      </p:sp>
      <p:cxnSp>
        <p:nvCxnSpPr>
          <p:cNvPr id="20" name="直接箭头连接符 19">
            <a:extLst>
              <a:ext uri="{FF2B5EF4-FFF2-40B4-BE49-F238E27FC236}">
                <a16:creationId xmlns:a16="http://schemas.microsoft.com/office/drawing/2014/main" id="{1D5D9FB9-D9CD-45ED-9955-87821E65E2F2}"/>
              </a:ext>
            </a:extLst>
          </p:cNvPr>
          <p:cNvCxnSpPr/>
          <p:nvPr/>
        </p:nvCxnSpPr>
        <p:spPr>
          <a:xfrm>
            <a:off x="7015131" y="3650722"/>
            <a:ext cx="0" cy="2055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592F5DF-EA0D-4965-89AB-E26665F80951}"/>
              </a:ext>
            </a:extLst>
          </p:cNvPr>
          <p:cNvCxnSpPr/>
          <p:nvPr/>
        </p:nvCxnSpPr>
        <p:spPr>
          <a:xfrm>
            <a:off x="7380180" y="3650353"/>
            <a:ext cx="0" cy="2055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2063C53-2542-4BEF-9AEF-3DBDEE54DFD9}"/>
              </a:ext>
            </a:extLst>
          </p:cNvPr>
          <p:cNvCxnSpPr>
            <a:cxnSpLocks/>
          </p:cNvCxnSpPr>
          <p:nvPr/>
        </p:nvCxnSpPr>
        <p:spPr>
          <a:xfrm>
            <a:off x="7188795" y="4479695"/>
            <a:ext cx="0" cy="2055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FC4521DC-54C8-4316-9D55-A87C8A0880B9}"/>
              </a:ext>
            </a:extLst>
          </p:cNvPr>
          <p:cNvSpPr/>
          <p:nvPr/>
        </p:nvSpPr>
        <p:spPr>
          <a:xfrm>
            <a:off x="2152202" y="5542383"/>
            <a:ext cx="445235" cy="3162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2</a:t>
            </a:r>
            <a:endParaRPr lang="zh-CN" altLang="en-US" sz="1200" b="1" dirty="0">
              <a:solidFill>
                <a:schemeClr val="tx1"/>
              </a:solidFill>
            </a:endParaRPr>
          </a:p>
        </p:txBody>
      </p:sp>
      <p:sp>
        <p:nvSpPr>
          <p:cNvPr id="24" name="矩形 23">
            <a:extLst>
              <a:ext uri="{FF2B5EF4-FFF2-40B4-BE49-F238E27FC236}">
                <a16:creationId xmlns:a16="http://schemas.microsoft.com/office/drawing/2014/main" id="{347BEA3C-F13D-4821-8B4A-55F5064FFD8B}"/>
              </a:ext>
            </a:extLst>
          </p:cNvPr>
          <p:cNvSpPr/>
          <p:nvPr/>
        </p:nvSpPr>
        <p:spPr>
          <a:xfrm>
            <a:off x="2598987" y="5542383"/>
            <a:ext cx="445235" cy="3162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3</a:t>
            </a:r>
            <a:endParaRPr lang="zh-CN" altLang="en-US" sz="1200" b="1" dirty="0">
              <a:solidFill>
                <a:schemeClr val="tx1"/>
              </a:solidFill>
            </a:endParaRPr>
          </a:p>
        </p:txBody>
      </p:sp>
      <p:sp>
        <p:nvSpPr>
          <p:cNvPr id="25" name="矩形 24">
            <a:extLst>
              <a:ext uri="{FF2B5EF4-FFF2-40B4-BE49-F238E27FC236}">
                <a16:creationId xmlns:a16="http://schemas.microsoft.com/office/drawing/2014/main" id="{3D9D39B8-B60C-4163-B6DB-DD1C3E622CED}"/>
              </a:ext>
            </a:extLst>
          </p:cNvPr>
          <p:cNvSpPr/>
          <p:nvPr/>
        </p:nvSpPr>
        <p:spPr>
          <a:xfrm>
            <a:off x="3045772" y="5542383"/>
            <a:ext cx="445235" cy="3162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a:t>
            </a:r>
            <a:endParaRPr lang="zh-CN" altLang="en-US" sz="1200" b="1" dirty="0">
              <a:solidFill>
                <a:schemeClr val="tx1"/>
              </a:solidFill>
            </a:endParaRPr>
          </a:p>
        </p:txBody>
      </p:sp>
      <p:sp>
        <p:nvSpPr>
          <p:cNvPr id="26" name="矩形 25">
            <a:extLst>
              <a:ext uri="{FF2B5EF4-FFF2-40B4-BE49-F238E27FC236}">
                <a16:creationId xmlns:a16="http://schemas.microsoft.com/office/drawing/2014/main" id="{A092B13A-DFD5-425B-BD00-33633C008B5E}"/>
              </a:ext>
            </a:extLst>
          </p:cNvPr>
          <p:cNvSpPr/>
          <p:nvPr/>
        </p:nvSpPr>
        <p:spPr>
          <a:xfrm>
            <a:off x="3491007" y="5542383"/>
            <a:ext cx="445235" cy="3162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33</a:t>
            </a:r>
            <a:endParaRPr lang="zh-CN" altLang="en-US" sz="1200" b="1" dirty="0">
              <a:solidFill>
                <a:schemeClr val="tx1"/>
              </a:solidFill>
            </a:endParaRPr>
          </a:p>
        </p:txBody>
      </p:sp>
      <p:sp>
        <p:nvSpPr>
          <p:cNvPr id="27" name="矩形 26">
            <a:extLst>
              <a:ext uri="{FF2B5EF4-FFF2-40B4-BE49-F238E27FC236}">
                <a16:creationId xmlns:a16="http://schemas.microsoft.com/office/drawing/2014/main" id="{C08F9CA9-178B-42CC-B4D1-4BA50BF619B4}"/>
              </a:ext>
            </a:extLst>
          </p:cNvPr>
          <p:cNvSpPr/>
          <p:nvPr/>
        </p:nvSpPr>
        <p:spPr>
          <a:xfrm>
            <a:off x="2155197" y="5179409"/>
            <a:ext cx="445235" cy="3162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0</a:t>
            </a:r>
            <a:endParaRPr lang="zh-CN" altLang="en-US" sz="1200" b="1" dirty="0">
              <a:solidFill>
                <a:schemeClr val="tx1"/>
              </a:solidFill>
            </a:endParaRPr>
          </a:p>
        </p:txBody>
      </p:sp>
      <p:sp>
        <p:nvSpPr>
          <p:cNvPr id="28" name="矩形 27">
            <a:extLst>
              <a:ext uri="{FF2B5EF4-FFF2-40B4-BE49-F238E27FC236}">
                <a16:creationId xmlns:a16="http://schemas.microsoft.com/office/drawing/2014/main" id="{171F7F50-C4EF-4121-A2B6-525B96E3B568}"/>
              </a:ext>
            </a:extLst>
          </p:cNvPr>
          <p:cNvSpPr/>
          <p:nvPr/>
        </p:nvSpPr>
        <p:spPr>
          <a:xfrm>
            <a:off x="2601981" y="5179409"/>
            <a:ext cx="445235" cy="3162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1</a:t>
            </a:r>
            <a:endParaRPr lang="zh-CN" altLang="en-US" sz="1200" b="1" dirty="0">
              <a:solidFill>
                <a:schemeClr val="tx1"/>
              </a:solidFill>
            </a:endParaRPr>
          </a:p>
        </p:txBody>
      </p:sp>
      <p:sp>
        <p:nvSpPr>
          <p:cNvPr id="29" name="矩形 28">
            <a:extLst>
              <a:ext uri="{FF2B5EF4-FFF2-40B4-BE49-F238E27FC236}">
                <a16:creationId xmlns:a16="http://schemas.microsoft.com/office/drawing/2014/main" id="{1D1802BD-6E19-4540-8886-C1E7B98441A2}"/>
              </a:ext>
            </a:extLst>
          </p:cNvPr>
          <p:cNvSpPr/>
          <p:nvPr/>
        </p:nvSpPr>
        <p:spPr>
          <a:xfrm>
            <a:off x="3048766" y="5179409"/>
            <a:ext cx="445235" cy="3162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a:t>
            </a:r>
            <a:endParaRPr lang="zh-CN" altLang="en-US" sz="1200" b="1" dirty="0">
              <a:solidFill>
                <a:schemeClr val="tx1"/>
              </a:solidFill>
            </a:endParaRPr>
          </a:p>
        </p:txBody>
      </p:sp>
      <p:sp>
        <p:nvSpPr>
          <p:cNvPr id="30" name="矩形 29">
            <a:extLst>
              <a:ext uri="{FF2B5EF4-FFF2-40B4-BE49-F238E27FC236}">
                <a16:creationId xmlns:a16="http://schemas.microsoft.com/office/drawing/2014/main" id="{473D97C4-5215-4516-A7DD-D775E53B2466}"/>
              </a:ext>
            </a:extLst>
          </p:cNvPr>
          <p:cNvSpPr/>
          <p:nvPr/>
        </p:nvSpPr>
        <p:spPr>
          <a:xfrm>
            <a:off x="3494001" y="5179834"/>
            <a:ext cx="445235" cy="3162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31</a:t>
            </a:r>
            <a:endParaRPr lang="zh-CN" altLang="en-US" sz="1200" b="1" dirty="0">
              <a:solidFill>
                <a:schemeClr val="tx1"/>
              </a:solidFill>
            </a:endParaRPr>
          </a:p>
        </p:txBody>
      </p:sp>
      <p:sp>
        <p:nvSpPr>
          <p:cNvPr id="31" name="文本框 30">
            <a:extLst>
              <a:ext uri="{FF2B5EF4-FFF2-40B4-BE49-F238E27FC236}">
                <a16:creationId xmlns:a16="http://schemas.microsoft.com/office/drawing/2014/main" id="{CE812807-7D21-4FE0-995E-299F302738CF}"/>
              </a:ext>
            </a:extLst>
          </p:cNvPr>
          <p:cNvSpPr txBox="1"/>
          <p:nvPr/>
        </p:nvSpPr>
        <p:spPr>
          <a:xfrm>
            <a:off x="1627589" y="5126359"/>
            <a:ext cx="566318" cy="369332"/>
          </a:xfrm>
          <a:prstGeom prst="rect">
            <a:avLst/>
          </a:prstGeom>
          <a:noFill/>
        </p:spPr>
        <p:txBody>
          <a:bodyPr wrap="square" rtlCol="0">
            <a:spAutoFit/>
          </a:bodyPr>
          <a:lstStyle/>
          <a:p>
            <a:r>
              <a:rPr lang="en-US" altLang="zh-CN" b="1" dirty="0"/>
              <a:t>R2</a:t>
            </a:r>
            <a:endParaRPr lang="zh-CN" altLang="en-US" b="1" dirty="0"/>
          </a:p>
        </p:txBody>
      </p:sp>
      <p:sp>
        <p:nvSpPr>
          <p:cNvPr id="32" name="文本框 31">
            <a:extLst>
              <a:ext uri="{FF2B5EF4-FFF2-40B4-BE49-F238E27FC236}">
                <a16:creationId xmlns:a16="http://schemas.microsoft.com/office/drawing/2014/main" id="{210153A6-2977-40EA-ABC4-DF7BF21A1522}"/>
              </a:ext>
            </a:extLst>
          </p:cNvPr>
          <p:cNvSpPr txBox="1"/>
          <p:nvPr/>
        </p:nvSpPr>
        <p:spPr>
          <a:xfrm>
            <a:off x="1640399" y="5531206"/>
            <a:ext cx="566318" cy="369332"/>
          </a:xfrm>
          <a:prstGeom prst="rect">
            <a:avLst/>
          </a:prstGeom>
          <a:noFill/>
        </p:spPr>
        <p:txBody>
          <a:bodyPr wrap="square" rtlCol="0">
            <a:spAutoFit/>
          </a:bodyPr>
          <a:lstStyle/>
          <a:p>
            <a:r>
              <a:rPr lang="en-US" altLang="zh-CN" b="1" dirty="0"/>
              <a:t>R3</a:t>
            </a:r>
            <a:endParaRPr lang="zh-CN" altLang="en-US" b="1" dirty="0"/>
          </a:p>
        </p:txBody>
      </p:sp>
      <p:sp>
        <p:nvSpPr>
          <p:cNvPr id="33" name="文本框 32">
            <a:extLst>
              <a:ext uri="{FF2B5EF4-FFF2-40B4-BE49-F238E27FC236}">
                <a16:creationId xmlns:a16="http://schemas.microsoft.com/office/drawing/2014/main" id="{7CBE41BA-237C-44F7-9DB5-FB21CD257334}"/>
              </a:ext>
            </a:extLst>
          </p:cNvPr>
          <p:cNvSpPr txBox="1"/>
          <p:nvPr/>
        </p:nvSpPr>
        <p:spPr>
          <a:xfrm>
            <a:off x="8110947" y="3338097"/>
            <a:ext cx="898148" cy="369332"/>
          </a:xfrm>
          <a:prstGeom prst="rect">
            <a:avLst/>
          </a:prstGeom>
          <a:noFill/>
        </p:spPr>
        <p:txBody>
          <a:bodyPr wrap="square" rtlCol="0">
            <a:spAutoFit/>
          </a:bodyPr>
          <a:lstStyle/>
          <a:p>
            <a:r>
              <a:rPr lang="en-US" altLang="zh-CN" b="1" dirty="0"/>
              <a:t>31  33</a:t>
            </a:r>
            <a:endParaRPr lang="zh-CN" altLang="en-US" b="1" dirty="0"/>
          </a:p>
        </p:txBody>
      </p:sp>
      <p:sp>
        <p:nvSpPr>
          <p:cNvPr id="34" name="文本框 33">
            <a:extLst>
              <a:ext uri="{FF2B5EF4-FFF2-40B4-BE49-F238E27FC236}">
                <a16:creationId xmlns:a16="http://schemas.microsoft.com/office/drawing/2014/main" id="{8BA7D9C2-062D-48E7-B68E-400024EC1704}"/>
              </a:ext>
            </a:extLst>
          </p:cNvPr>
          <p:cNvSpPr txBox="1"/>
          <p:nvPr/>
        </p:nvSpPr>
        <p:spPr>
          <a:xfrm>
            <a:off x="8312302" y="4641356"/>
            <a:ext cx="566318" cy="369332"/>
          </a:xfrm>
          <a:prstGeom prst="rect">
            <a:avLst/>
          </a:prstGeom>
          <a:noFill/>
        </p:spPr>
        <p:txBody>
          <a:bodyPr wrap="square" rtlCol="0">
            <a:spAutoFit/>
          </a:bodyPr>
          <a:lstStyle/>
          <a:p>
            <a:r>
              <a:rPr lang="en-US" altLang="zh-CN" b="1" dirty="0"/>
              <a:t>64</a:t>
            </a:r>
            <a:endParaRPr lang="zh-CN" altLang="en-US" b="1" dirty="0"/>
          </a:p>
        </p:txBody>
      </p:sp>
      <p:cxnSp>
        <p:nvCxnSpPr>
          <p:cNvPr id="35" name="直接箭头连接符 34">
            <a:extLst>
              <a:ext uri="{FF2B5EF4-FFF2-40B4-BE49-F238E27FC236}">
                <a16:creationId xmlns:a16="http://schemas.microsoft.com/office/drawing/2014/main" id="{A7B53829-EB50-4086-8F43-A0CE741FE2C6}"/>
              </a:ext>
            </a:extLst>
          </p:cNvPr>
          <p:cNvCxnSpPr/>
          <p:nvPr/>
        </p:nvCxnSpPr>
        <p:spPr>
          <a:xfrm>
            <a:off x="8333566" y="3650723"/>
            <a:ext cx="0" cy="2055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81035CC-7EB7-48C5-B21B-6704C3C40098}"/>
              </a:ext>
            </a:extLst>
          </p:cNvPr>
          <p:cNvCxnSpPr/>
          <p:nvPr/>
        </p:nvCxnSpPr>
        <p:spPr>
          <a:xfrm>
            <a:off x="8698615" y="3650354"/>
            <a:ext cx="0" cy="2055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C2F8CBB-3894-449F-AFDA-EDD667D2C63C}"/>
              </a:ext>
            </a:extLst>
          </p:cNvPr>
          <p:cNvCxnSpPr>
            <a:cxnSpLocks/>
          </p:cNvCxnSpPr>
          <p:nvPr/>
        </p:nvCxnSpPr>
        <p:spPr>
          <a:xfrm>
            <a:off x="8507230" y="4479696"/>
            <a:ext cx="0" cy="2055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691E771-4227-4EF6-8B08-AB2CC984942F}"/>
              </a:ext>
            </a:extLst>
          </p:cNvPr>
          <p:cNvCxnSpPr/>
          <p:nvPr/>
        </p:nvCxnSpPr>
        <p:spPr>
          <a:xfrm flipV="1">
            <a:off x="8774236" y="3406597"/>
            <a:ext cx="989541" cy="4493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B1BF0AF-B898-444F-B3EA-D70BB13D3A08}"/>
              </a:ext>
            </a:extLst>
          </p:cNvPr>
          <p:cNvCxnSpPr>
            <a:cxnSpLocks/>
          </p:cNvCxnSpPr>
          <p:nvPr/>
        </p:nvCxnSpPr>
        <p:spPr>
          <a:xfrm>
            <a:off x="8774234" y="4448555"/>
            <a:ext cx="989542" cy="2713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E4FBB4BB-6B88-48C2-95CE-3D58A4DED21A}"/>
              </a:ext>
            </a:extLst>
          </p:cNvPr>
          <p:cNvSpPr txBox="1"/>
          <p:nvPr/>
        </p:nvSpPr>
        <p:spPr>
          <a:xfrm>
            <a:off x="2187702" y="4830365"/>
            <a:ext cx="2034173" cy="369332"/>
          </a:xfrm>
          <a:prstGeom prst="rect">
            <a:avLst/>
          </a:prstGeom>
          <a:noFill/>
        </p:spPr>
        <p:txBody>
          <a:bodyPr wrap="square" rtlCol="0">
            <a:spAutoFit/>
          </a:bodyPr>
          <a:lstStyle/>
          <a:p>
            <a:r>
              <a:rPr lang="en-US" altLang="zh-CN" b="1" dirty="0"/>
              <a:t>T0   T1      …   T31                 </a:t>
            </a:r>
            <a:endParaRPr lang="zh-CN" altLang="en-US" b="1" dirty="0"/>
          </a:p>
        </p:txBody>
      </p:sp>
      <p:sp>
        <p:nvSpPr>
          <p:cNvPr id="44" name="文本框 43">
            <a:extLst>
              <a:ext uri="{FF2B5EF4-FFF2-40B4-BE49-F238E27FC236}">
                <a16:creationId xmlns:a16="http://schemas.microsoft.com/office/drawing/2014/main" id="{7B60542C-9931-4617-BD13-557C6856B3E6}"/>
              </a:ext>
            </a:extLst>
          </p:cNvPr>
          <p:cNvSpPr txBox="1"/>
          <p:nvPr/>
        </p:nvSpPr>
        <p:spPr>
          <a:xfrm>
            <a:off x="2206717" y="6081991"/>
            <a:ext cx="1784040" cy="369332"/>
          </a:xfrm>
          <a:prstGeom prst="rect">
            <a:avLst/>
          </a:prstGeom>
          <a:noFill/>
        </p:spPr>
        <p:txBody>
          <a:bodyPr wrap="square" rtlCol="0">
            <a:spAutoFit/>
          </a:bodyPr>
          <a:lstStyle/>
          <a:p>
            <a:r>
              <a:rPr lang="en-US" altLang="zh-CN" b="1" dirty="0"/>
              <a:t>Warp12</a:t>
            </a:r>
            <a:r>
              <a:rPr lang="zh-CN" altLang="en-US" b="1" dirty="0"/>
              <a:t>寄存器</a:t>
            </a:r>
          </a:p>
        </p:txBody>
      </p:sp>
      <p:sp>
        <p:nvSpPr>
          <p:cNvPr id="45" name="矩形 44">
            <a:extLst>
              <a:ext uri="{FF2B5EF4-FFF2-40B4-BE49-F238E27FC236}">
                <a16:creationId xmlns:a16="http://schemas.microsoft.com/office/drawing/2014/main" id="{7FE81283-A9B8-40E6-8B7B-CD5A1B4CAD75}"/>
              </a:ext>
            </a:extLst>
          </p:cNvPr>
          <p:cNvSpPr/>
          <p:nvPr/>
        </p:nvSpPr>
        <p:spPr>
          <a:xfrm>
            <a:off x="6020994" y="3898226"/>
            <a:ext cx="566318" cy="53850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add</a:t>
            </a:r>
            <a:endParaRPr lang="zh-CN" altLang="en-US" sz="1600" b="1" dirty="0">
              <a:solidFill>
                <a:schemeClr val="tx1"/>
              </a:solidFill>
            </a:endParaRPr>
          </a:p>
        </p:txBody>
      </p:sp>
      <p:sp>
        <p:nvSpPr>
          <p:cNvPr id="46" name="矩形 45">
            <a:extLst>
              <a:ext uri="{FF2B5EF4-FFF2-40B4-BE49-F238E27FC236}">
                <a16:creationId xmlns:a16="http://schemas.microsoft.com/office/drawing/2014/main" id="{7F70A102-044B-45F6-AE5A-82F1E5B913D1}"/>
              </a:ext>
            </a:extLst>
          </p:cNvPr>
          <p:cNvSpPr/>
          <p:nvPr/>
        </p:nvSpPr>
        <p:spPr>
          <a:xfrm>
            <a:off x="6907374" y="3898227"/>
            <a:ext cx="566318" cy="53850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add</a:t>
            </a:r>
            <a:endParaRPr lang="zh-CN" altLang="en-US" sz="1600" b="1" dirty="0">
              <a:solidFill>
                <a:schemeClr val="tx1"/>
              </a:solidFill>
            </a:endParaRPr>
          </a:p>
        </p:txBody>
      </p:sp>
      <p:sp>
        <p:nvSpPr>
          <p:cNvPr id="47" name="矩形 46">
            <a:extLst>
              <a:ext uri="{FF2B5EF4-FFF2-40B4-BE49-F238E27FC236}">
                <a16:creationId xmlns:a16="http://schemas.microsoft.com/office/drawing/2014/main" id="{8D113771-89B6-4D55-AF7B-8382EF74CDB1}"/>
              </a:ext>
            </a:extLst>
          </p:cNvPr>
          <p:cNvSpPr/>
          <p:nvPr/>
        </p:nvSpPr>
        <p:spPr>
          <a:xfrm>
            <a:off x="8211637" y="3898226"/>
            <a:ext cx="566318" cy="53850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add</a:t>
            </a:r>
            <a:endParaRPr lang="zh-CN" altLang="en-US" sz="1600" b="1" dirty="0">
              <a:solidFill>
                <a:schemeClr val="tx1"/>
              </a:solidFill>
            </a:endParaRPr>
          </a:p>
        </p:txBody>
      </p:sp>
      <p:sp>
        <p:nvSpPr>
          <p:cNvPr id="48" name="文本框 47">
            <a:extLst>
              <a:ext uri="{FF2B5EF4-FFF2-40B4-BE49-F238E27FC236}">
                <a16:creationId xmlns:a16="http://schemas.microsoft.com/office/drawing/2014/main" id="{D5CABA82-7279-42D8-A441-D6D2ADF07BAE}"/>
              </a:ext>
            </a:extLst>
          </p:cNvPr>
          <p:cNvSpPr txBox="1"/>
          <p:nvPr/>
        </p:nvSpPr>
        <p:spPr>
          <a:xfrm>
            <a:off x="7644109" y="3990580"/>
            <a:ext cx="603250" cy="369332"/>
          </a:xfrm>
          <a:prstGeom prst="rect">
            <a:avLst/>
          </a:prstGeom>
          <a:noFill/>
        </p:spPr>
        <p:txBody>
          <a:bodyPr wrap="square" rtlCol="0">
            <a:spAutoFit/>
          </a:bodyPr>
          <a:lstStyle/>
          <a:p>
            <a:r>
              <a:rPr lang="en-US" altLang="zh-CN" b="1" dirty="0"/>
              <a:t>…</a:t>
            </a:r>
            <a:endParaRPr lang="zh-CN" altLang="en-US" b="1" dirty="0"/>
          </a:p>
        </p:txBody>
      </p:sp>
    </p:spTree>
    <p:extLst>
      <p:ext uri="{BB962C8B-B14F-4D97-AF65-F5344CB8AC3E}">
        <p14:creationId xmlns:p14="http://schemas.microsoft.com/office/powerpoint/2010/main" val="91687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19" grpId="0"/>
      <p:bldP spid="33" grpId="0"/>
      <p:bldP spid="34" grpId="0"/>
      <p:bldP spid="45" grpId="0" animBg="1"/>
      <p:bldP spid="46" grpId="0" animBg="1"/>
      <p:bldP spid="47" grpId="0" animBg="1"/>
      <p:bldP spid="4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E4BD3-7D2B-BCB0-1DBE-8E3CD96273E8}"/>
              </a:ext>
            </a:extLst>
          </p:cNvPr>
          <p:cNvSpPr>
            <a:spLocks noGrp="1"/>
          </p:cNvSpPr>
          <p:nvPr>
            <p:ph type="title" idx="4294967295"/>
          </p:nvPr>
        </p:nvSpPr>
        <p:spPr>
          <a:xfrm>
            <a:off x="1140371" y="323485"/>
            <a:ext cx="7571960" cy="603939"/>
          </a:xfrm>
        </p:spPr>
        <p:txBody>
          <a:bodyPr>
            <a:normAutofit fontScale="90000"/>
          </a:bodyPr>
          <a:lstStyle/>
          <a:p>
            <a:r>
              <a:rPr lang="en-US" altLang="zh-CN" sz="4000" dirty="0"/>
              <a:t>Warp</a:t>
            </a:r>
            <a:r>
              <a:rPr lang="zh-CN" altLang="en-US" sz="4000" dirty="0"/>
              <a:t>指令级的并行执行</a:t>
            </a:r>
          </a:p>
        </p:txBody>
      </p:sp>
      <p:sp>
        <p:nvSpPr>
          <p:cNvPr id="3" name="内容占位符 2">
            <a:extLst>
              <a:ext uri="{FF2B5EF4-FFF2-40B4-BE49-F238E27FC236}">
                <a16:creationId xmlns:a16="http://schemas.microsoft.com/office/drawing/2014/main" id="{41CE3BF1-2569-5A3F-42B5-88C881AC04AB}"/>
              </a:ext>
            </a:extLst>
          </p:cNvPr>
          <p:cNvSpPr>
            <a:spLocks noGrp="1"/>
          </p:cNvSpPr>
          <p:nvPr>
            <p:ph idx="4294967295"/>
          </p:nvPr>
        </p:nvSpPr>
        <p:spPr>
          <a:xfrm>
            <a:off x="1050749" y="1036825"/>
            <a:ext cx="8509208" cy="2519363"/>
          </a:xfrm>
        </p:spPr>
        <p:txBody>
          <a:bodyPr/>
          <a:lstStyle/>
          <a:p>
            <a:r>
              <a:rPr lang="zh-CN" altLang="en-US" sz="2000" dirty="0"/>
              <a:t>可以将不同指令交替执行</a:t>
            </a:r>
            <a:endParaRPr lang="en-US" altLang="zh-CN" sz="2000" dirty="0"/>
          </a:p>
          <a:p>
            <a:pPr lvl="1"/>
            <a:r>
              <a:rPr lang="zh-CN" altLang="en-US" sz="2000" dirty="0"/>
              <a:t>假设机器中有</a:t>
            </a:r>
            <a:r>
              <a:rPr lang="en-US" altLang="zh-CN" sz="2000" dirty="0"/>
              <a:t>8</a:t>
            </a:r>
            <a:r>
              <a:rPr lang="zh-CN" altLang="en-US" sz="2000" dirty="0"/>
              <a:t>个通道，</a:t>
            </a:r>
            <a:r>
              <a:rPr lang="en-US" altLang="zh-CN" sz="2000" dirty="0"/>
              <a:t>1</a:t>
            </a:r>
            <a:r>
              <a:rPr lang="zh-CN" altLang="en-US" sz="2000" dirty="0"/>
              <a:t>个</a:t>
            </a:r>
            <a:r>
              <a:rPr lang="en-US" altLang="zh-CN" sz="2000" dirty="0"/>
              <a:t>warp</a:t>
            </a:r>
            <a:r>
              <a:rPr lang="zh-CN" altLang="en-US" sz="2000" dirty="0"/>
              <a:t>中有</a:t>
            </a:r>
            <a:r>
              <a:rPr lang="en-US" altLang="zh-CN" sz="2000" dirty="0"/>
              <a:t>32</a:t>
            </a:r>
            <a:r>
              <a:rPr lang="zh-CN" altLang="en-US" sz="2000" dirty="0"/>
              <a:t>个线程</a:t>
            </a:r>
            <a:endParaRPr lang="en-US" altLang="zh-CN" sz="2000" dirty="0"/>
          </a:p>
          <a:p>
            <a:pPr lvl="1"/>
            <a:r>
              <a:rPr lang="zh-CN" altLang="en-US" sz="2000" dirty="0"/>
              <a:t>每周期完成</a:t>
            </a:r>
            <a:r>
              <a:rPr lang="en-US" altLang="zh-CN" sz="2000" dirty="0"/>
              <a:t>24</a:t>
            </a:r>
            <a:r>
              <a:rPr lang="zh-CN" altLang="en-US" sz="2000" dirty="0"/>
              <a:t>个操作，但是每周期流出</a:t>
            </a:r>
            <a:r>
              <a:rPr lang="en-US" altLang="zh-CN" sz="2000" dirty="0"/>
              <a:t>1</a:t>
            </a:r>
            <a:r>
              <a:rPr lang="zh-CN" altLang="en-US" sz="2000" dirty="0"/>
              <a:t>个</a:t>
            </a:r>
            <a:r>
              <a:rPr lang="en-US" altLang="zh-CN" sz="2000" dirty="0"/>
              <a:t>warp</a:t>
            </a:r>
            <a:endParaRPr lang="zh-CN" altLang="en-US" dirty="0"/>
          </a:p>
        </p:txBody>
      </p:sp>
      <p:sp>
        <p:nvSpPr>
          <p:cNvPr id="4" name="灯片编号占位符 3">
            <a:extLst>
              <a:ext uri="{FF2B5EF4-FFF2-40B4-BE49-F238E27FC236}">
                <a16:creationId xmlns:a16="http://schemas.microsoft.com/office/drawing/2014/main" id="{3D91927A-2E77-E75F-40A5-C99B212D3670}"/>
              </a:ext>
            </a:extLst>
          </p:cNvPr>
          <p:cNvSpPr>
            <a:spLocks noGrp="1"/>
          </p:cNvSpPr>
          <p:nvPr>
            <p:ph type="sldNum" sz="quarter" idx="4294967295"/>
          </p:nvPr>
        </p:nvSpPr>
        <p:spPr>
          <a:xfrm>
            <a:off x="6569975" y="6356352"/>
            <a:ext cx="987552" cy="365125"/>
          </a:xfrm>
        </p:spPr>
        <p:txBody>
          <a:bodyPr/>
          <a:lstStyle/>
          <a:p>
            <a:fld id="{C099EC2F-8689-4B54-BBDA-95BCEA63CAA6}" type="slidenum">
              <a:rPr lang="zh-CN" altLang="en-US" smtClean="0"/>
              <a:t>78</a:t>
            </a:fld>
            <a:endParaRPr lang="zh-CN" altLang="en-US"/>
          </a:p>
        </p:txBody>
      </p:sp>
      <p:grpSp>
        <p:nvGrpSpPr>
          <p:cNvPr id="5" name="Group 2">
            <a:extLst>
              <a:ext uri="{FF2B5EF4-FFF2-40B4-BE49-F238E27FC236}">
                <a16:creationId xmlns:a16="http://schemas.microsoft.com/office/drawing/2014/main" id="{CBE0FD10-14DF-8813-683C-7E6C9D72A287}"/>
              </a:ext>
            </a:extLst>
          </p:cNvPr>
          <p:cNvGrpSpPr>
            <a:grpSpLocks/>
          </p:cNvGrpSpPr>
          <p:nvPr/>
        </p:nvGrpSpPr>
        <p:grpSpPr bwMode="auto">
          <a:xfrm>
            <a:off x="3171753" y="3840351"/>
            <a:ext cx="3276600" cy="1598612"/>
            <a:chOff x="432" y="2113"/>
            <a:chExt cx="2064" cy="1007"/>
          </a:xfrm>
        </p:grpSpPr>
        <p:grpSp>
          <p:nvGrpSpPr>
            <p:cNvPr id="6" name="Group 3">
              <a:extLst>
                <a:ext uri="{FF2B5EF4-FFF2-40B4-BE49-F238E27FC236}">
                  <a16:creationId xmlns:a16="http://schemas.microsoft.com/office/drawing/2014/main" id="{994A55BA-3D64-BBAB-E2B8-ADC6420D1162}"/>
                </a:ext>
              </a:extLst>
            </p:cNvPr>
            <p:cNvGrpSpPr>
              <a:grpSpLocks/>
            </p:cNvGrpSpPr>
            <p:nvPr/>
          </p:nvGrpSpPr>
          <p:grpSpPr bwMode="auto">
            <a:xfrm>
              <a:off x="960" y="2352"/>
              <a:ext cx="1536" cy="768"/>
              <a:chOff x="480" y="2352"/>
              <a:chExt cx="1536" cy="768"/>
            </a:xfrm>
          </p:grpSpPr>
          <p:grpSp>
            <p:nvGrpSpPr>
              <p:cNvPr id="8" name="Group 7">
                <a:extLst>
                  <a:ext uri="{FF2B5EF4-FFF2-40B4-BE49-F238E27FC236}">
                    <a16:creationId xmlns:a16="http://schemas.microsoft.com/office/drawing/2014/main" id="{B28DA355-1DEE-11BB-CC91-AF57F915247D}"/>
                  </a:ext>
                </a:extLst>
              </p:cNvPr>
              <p:cNvGrpSpPr>
                <a:grpSpLocks/>
              </p:cNvGrpSpPr>
              <p:nvPr/>
            </p:nvGrpSpPr>
            <p:grpSpPr bwMode="auto">
              <a:xfrm>
                <a:off x="1824" y="2352"/>
                <a:ext cx="192" cy="192"/>
                <a:chOff x="1824" y="2352"/>
                <a:chExt cx="192" cy="192"/>
              </a:xfrm>
            </p:grpSpPr>
            <p:sp>
              <p:nvSpPr>
                <p:cNvPr id="103" name="Rectangle 5">
                  <a:extLst>
                    <a:ext uri="{FF2B5EF4-FFF2-40B4-BE49-F238E27FC236}">
                      <a16:creationId xmlns:a16="http://schemas.microsoft.com/office/drawing/2014/main" id="{94A0F461-7996-DBD1-6FF7-A060F2D0C9C6}"/>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04" name="Oval 6">
                  <a:extLst>
                    <a:ext uri="{FF2B5EF4-FFF2-40B4-BE49-F238E27FC236}">
                      <a16:creationId xmlns:a16="http://schemas.microsoft.com/office/drawing/2014/main" id="{F0FC3A96-D69E-57C0-F8D5-2677AAD05A3B}"/>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sp>
            <p:nvSpPr>
              <p:cNvPr id="9" name="Rectangle 7">
                <a:extLst>
                  <a:ext uri="{FF2B5EF4-FFF2-40B4-BE49-F238E27FC236}">
                    <a16:creationId xmlns:a16="http://schemas.microsoft.com/office/drawing/2014/main" id="{BE4E2E92-F784-788B-93A9-9750C1C17FDF}"/>
                  </a:ext>
                </a:extLst>
              </p:cNvPr>
              <p:cNvSpPr>
                <a:spLocks noChangeArrowheads="1"/>
              </p:cNvSpPr>
              <p:nvPr/>
            </p:nvSpPr>
            <p:spPr bwMode="auto">
              <a:xfrm>
                <a:off x="480" y="2352"/>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nvGrpSpPr>
              <p:cNvPr id="10" name="Group 8">
                <a:extLst>
                  <a:ext uri="{FF2B5EF4-FFF2-40B4-BE49-F238E27FC236}">
                    <a16:creationId xmlns:a16="http://schemas.microsoft.com/office/drawing/2014/main" id="{1063777A-6B06-AF2A-76B5-6C0D031C78F4}"/>
                  </a:ext>
                </a:extLst>
              </p:cNvPr>
              <p:cNvGrpSpPr>
                <a:grpSpLocks/>
              </p:cNvGrpSpPr>
              <p:nvPr/>
            </p:nvGrpSpPr>
            <p:grpSpPr bwMode="auto">
              <a:xfrm>
                <a:off x="1824" y="2544"/>
                <a:ext cx="192" cy="192"/>
                <a:chOff x="1824" y="2352"/>
                <a:chExt cx="192" cy="192"/>
              </a:xfrm>
            </p:grpSpPr>
            <p:sp>
              <p:nvSpPr>
                <p:cNvPr id="101" name="Rectangle 9">
                  <a:extLst>
                    <a:ext uri="{FF2B5EF4-FFF2-40B4-BE49-F238E27FC236}">
                      <a16:creationId xmlns:a16="http://schemas.microsoft.com/office/drawing/2014/main" id="{7902BDF6-11EE-BF59-AD80-3030842730D8}"/>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02" name="Oval 10">
                  <a:extLst>
                    <a:ext uri="{FF2B5EF4-FFF2-40B4-BE49-F238E27FC236}">
                      <a16:creationId xmlns:a16="http://schemas.microsoft.com/office/drawing/2014/main" id="{2B117263-3E9C-AE1A-B743-25C337B6B645}"/>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 name="Group 11">
                <a:extLst>
                  <a:ext uri="{FF2B5EF4-FFF2-40B4-BE49-F238E27FC236}">
                    <a16:creationId xmlns:a16="http://schemas.microsoft.com/office/drawing/2014/main" id="{86BB8A9F-A52A-1175-2256-663F76119C5C}"/>
                  </a:ext>
                </a:extLst>
              </p:cNvPr>
              <p:cNvGrpSpPr>
                <a:grpSpLocks/>
              </p:cNvGrpSpPr>
              <p:nvPr/>
            </p:nvGrpSpPr>
            <p:grpSpPr bwMode="auto">
              <a:xfrm>
                <a:off x="1824" y="2736"/>
                <a:ext cx="192" cy="192"/>
                <a:chOff x="1824" y="2352"/>
                <a:chExt cx="192" cy="192"/>
              </a:xfrm>
            </p:grpSpPr>
            <p:sp>
              <p:nvSpPr>
                <p:cNvPr id="99" name="Rectangle 12">
                  <a:extLst>
                    <a:ext uri="{FF2B5EF4-FFF2-40B4-BE49-F238E27FC236}">
                      <a16:creationId xmlns:a16="http://schemas.microsoft.com/office/drawing/2014/main" id="{96A78C5F-F3E2-72BE-8193-E804E68425F5}"/>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00" name="Oval 13">
                  <a:extLst>
                    <a:ext uri="{FF2B5EF4-FFF2-40B4-BE49-F238E27FC236}">
                      <a16:creationId xmlns:a16="http://schemas.microsoft.com/office/drawing/2014/main" id="{86933701-1E2B-F202-C80B-7E9D7CD44067}"/>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 name="Group 14">
                <a:extLst>
                  <a:ext uri="{FF2B5EF4-FFF2-40B4-BE49-F238E27FC236}">
                    <a16:creationId xmlns:a16="http://schemas.microsoft.com/office/drawing/2014/main" id="{8D141154-4402-520E-002F-1A9A45992893}"/>
                  </a:ext>
                </a:extLst>
              </p:cNvPr>
              <p:cNvGrpSpPr>
                <a:grpSpLocks/>
              </p:cNvGrpSpPr>
              <p:nvPr/>
            </p:nvGrpSpPr>
            <p:grpSpPr bwMode="auto">
              <a:xfrm>
                <a:off x="1824" y="2928"/>
                <a:ext cx="192" cy="192"/>
                <a:chOff x="1824" y="2352"/>
                <a:chExt cx="192" cy="192"/>
              </a:xfrm>
            </p:grpSpPr>
            <p:sp>
              <p:nvSpPr>
                <p:cNvPr id="97" name="Rectangle 15">
                  <a:extLst>
                    <a:ext uri="{FF2B5EF4-FFF2-40B4-BE49-F238E27FC236}">
                      <a16:creationId xmlns:a16="http://schemas.microsoft.com/office/drawing/2014/main" id="{4C09AA7D-E8A7-4776-5CC4-139F21E9940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8" name="Oval 16">
                  <a:extLst>
                    <a:ext uri="{FF2B5EF4-FFF2-40B4-BE49-F238E27FC236}">
                      <a16:creationId xmlns:a16="http://schemas.microsoft.com/office/drawing/2014/main" id="{6502F4F0-DE72-70EF-B56D-32527ED98E39}"/>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 name="Group 17">
                <a:extLst>
                  <a:ext uri="{FF2B5EF4-FFF2-40B4-BE49-F238E27FC236}">
                    <a16:creationId xmlns:a16="http://schemas.microsoft.com/office/drawing/2014/main" id="{76D179E0-0AD1-EB6A-6366-3229AF30BBAE}"/>
                  </a:ext>
                </a:extLst>
              </p:cNvPr>
              <p:cNvGrpSpPr>
                <a:grpSpLocks/>
              </p:cNvGrpSpPr>
              <p:nvPr/>
            </p:nvGrpSpPr>
            <p:grpSpPr bwMode="auto">
              <a:xfrm>
                <a:off x="1632" y="2352"/>
                <a:ext cx="192" cy="192"/>
                <a:chOff x="1824" y="2352"/>
                <a:chExt cx="192" cy="192"/>
              </a:xfrm>
            </p:grpSpPr>
            <p:sp>
              <p:nvSpPr>
                <p:cNvPr id="95" name="Rectangle 18">
                  <a:extLst>
                    <a:ext uri="{FF2B5EF4-FFF2-40B4-BE49-F238E27FC236}">
                      <a16:creationId xmlns:a16="http://schemas.microsoft.com/office/drawing/2014/main" id="{A2AA1C1D-546F-0313-20B7-7D1636161E4A}"/>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6" name="Oval 19">
                  <a:extLst>
                    <a:ext uri="{FF2B5EF4-FFF2-40B4-BE49-F238E27FC236}">
                      <a16:creationId xmlns:a16="http://schemas.microsoft.com/office/drawing/2014/main" id="{DCFC73CB-C171-D739-97CA-E972C08A79C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4" name="Group 20">
                <a:extLst>
                  <a:ext uri="{FF2B5EF4-FFF2-40B4-BE49-F238E27FC236}">
                    <a16:creationId xmlns:a16="http://schemas.microsoft.com/office/drawing/2014/main" id="{389FBA3F-EEB9-5A82-5649-DEA9EC2FEF45}"/>
                  </a:ext>
                </a:extLst>
              </p:cNvPr>
              <p:cNvGrpSpPr>
                <a:grpSpLocks/>
              </p:cNvGrpSpPr>
              <p:nvPr/>
            </p:nvGrpSpPr>
            <p:grpSpPr bwMode="auto">
              <a:xfrm>
                <a:off x="1632" y="2544"/>
                <a:ext cx="192" cy="192"/>
                <a:chOff x="1824" y="2352"/>
                <a:chExt cx="192" cy="192"/>
              </a:xfrm>
            </p:grpSpPr>
            <p:sp>
              <p:nvSpPr>
                <p:cNvPr id="93" name="Rectangle 21">
                  <a:extLst>
                    <a:ext uri="{FF2B5EF4-FFF2-40B4-BE49-F238E27FC236}">
                      <a16:creationId xmlns:a16="http://schemas.microsoft.com/office/drawing/2014/main" id="{8680DA99-62C6-512A-03CD-997F3CDAE58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4" name="Oval 22">
                  <a:extLst>
                    <a:ext uri="{FF2B5EF4-FFF2-40B4-BE49-F238E27FC236}">
                      <a16:creationId xmlns:a16="http://schemas.microsoft.com/office/drawing/2014/main" id="{B4EF1BED-139A-CEF0-3F80-39F00FAE490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5" name="Group 23">
                <a:extLst>
                  <a:ext uri="{FF2B5EF4-FFF2-40B4-BE49-F238E27FC236}">
                    <a16:creationId xmlns:a16="http://schemas.microsoft.com/office/drawing/2014/main" id="{66D80D2F-A0CC-7501-9030-4B53D6273021}"/>
                  </a:ext>
                </a:extLst>
              </p:cNvPr>
              <p:cNvGrpSpPr>
                <a:grpSpLocks/>
              </p:cNvGrpSpPr>
              <p:nvPr/>
            </p:nvGrpSpPr>
            <p:grpSpPr bwMode="auto">
              <a:xfrm>
                <a:off x="1632" y="2736"/>
                <a:ext cx="192" cy="192"/>
                <a:chOff x="1824" y="2352"/>
                <a:chExt cx="192" cy="192"/>
              </a:xfrm>
            </p:grpSpPr>
            <p:sp>
              <p:nvSpPr>
                <p:cNvPr id="91" name="Rectangle 24">
                  <a:extLst>
                    <a:ext uri="{FF2B5EF4-FFF2-40B4-BE49-F238E27FC236}">
                      <a16:creationId xmlns:a16="http://schemas.microsoft.com/office/drawing/2014/main" id="{840EC106-CB2A-422D-49A6-0CC651243A70}"/>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2" name="Oval 25">
                  <a:extLst>
                    <a:ext uri="{FF2B5EF4-FFF2-40B4-BE49-F238E27FC236}">
                      <a16:creationId xmlns:a16="http://schemas.microsoft.com/office/drawing/2014/main" id="{7C5DCA46-3B18-E757-0966-537844D9ECF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6" name="Group 26">
                <a:extLst>
                  <a:ext uri="{FF2B5EF4-FFF2-40B4-BE49-F238E27FC236}">
                    <a16:creationId xmlns:a16="http://schemas.microsoft.com/office/drawing/2014/main" id="{7A2FB45F-EA3A-5C10-5DD4-25753A57BD5D}"/>
                  </a:ext>
                </a:extLst>
              </p:cNvPr>
              <p:cNvGrpSpPr>
                <a:grpSpLocks/>
              </p:cNvGrpSpPr>
              <p:nvPr/>
            </p:nvGrpSpPr>
            <p:grpSpPr bwMode="auto">
              <a:xfrm>
                <a:off x="1632" y="2928"/>
                <a:ext cx="192" cy="192"/>
                <a:chOff x="1824" y="2352"/>
                <a:chExt cx="192" cy="192"/>
              </a:xfrm>
            </p:grpSpPr>
            <p:sp>
              <p:nvSpPr>
                <p:cNvPr id="89" name="Rectangle 27">
                  <a:extLst>
                    <a:ext uri="{FF2B5EF4-FFF2-40B4-BE49-F238E27FC236}">
                      <a16:creationId xmlns:a16="http://schemas.microsoft.com/office/drawing/2014/main" id="{D0B3FA02-CB56-11BE-B22C-5677605E850F}"/>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90" name="Oval 28">
                  <a:extLst>
                    <a:ext uri="{FF2B5EF4-FFF2-40B4-BE49-F238E27FC236}">
                      <a16:creationId xmlns:a16="http://schemas.microsoft.com/office/drawing/2014/main" id="{45D18081-CA22-19BB-93C4-FC8FA00F140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7" name="Group 29">
                <a:extLst>
                  <a:ext uri="{FF2B5EF4-FFF2-40B4-BE49-F238E27FC236}">
                    <a16:creationId xmlns:a16="http://schemas.microsoft.com/office/drawing/2014/main" id="{5F97ADE8-D258-576F-6300-51FE94CD6BB3}"/>
                  </a:ext>
                </a:extLst>
              </p:cNvPr>
              <p:cNvGrpSpPr>
                <a:grpSpLocks/>
              </p:cNvGrpSpPr>
              <p:nvPr/>
            </p:nvGrpSpPr>
            <p:grpSpPr bwMode="auto">
              <a:xfrm>
                <a:off x="1440" y="2352"/>
                <a:ext cx="192" cy="192"/>
                <a:chOff x="1824" y="2352"/>
                <a:chExt cx="192" cy="192"/>
              </a:xfrm>
            </p:grpSpPr>
            <p:sp>
              <p:nvSpPr>
                <p:cNvPr id="87" name="Rectangle 30">
                  <a:extLst>
                    <a:ext uri="{FF2B5EF4-FFF2-40B4-BE49-F238E27FC236}">
                      <a16:creationId xmlns:a16="http://schemas.microsoft.com/office/drawing/2014/main" id="{440B9885-73B1-BD96-169D-1560317287E4}"/>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88" name="Oval 31">
                  <a:extLst>
                    <a:ext uri="{FF2B5EF4-FFF2-40B4-BE49-F238E27FC236}">
                      <a16:creationId xmlns:a16="http://schemas.microsoft.com/office/drawing/2014/main" id="{E331C475-F239-7B9A-21C0-709092A59C0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8" name="Group 32">
                <a:extLst>
                  <a:ext uri="{FF2B5EF4-FFF2-40B4-BE49-F238E27FC236}">
                    <a16:creationId xmlns:a16="http://schemas.microsoft.com/office/drawing/2014/main" id="{54D08C18-006A-9B43-0E4D-E152BDAC8DC1}"/>
                  </a:ext>
                </a:extLst>
              </p:cNvPr>
              <p:cNvGrpSpPr>
                <a:grpSpLocks/>
              </p:cNvGrpSpPr>
              <p:nvPr/>
            </p:nvGrpSpPr>
            <p:grpSpPr bwMode="auto">
              <a:xfrm>
                <a:off x="1440" y="2544"/>
                <a:ext cx="192" cy="192"/>
                <a:chOff x="1824" y="2352"/>
                <a:chExt cx="192" cy="192"/>
              </a:xfrm>
            </p:grpSpPr>
            <p:sp>
              <p:nvSpPr>
                <p:cNvPr id="85" name="Rectangle 33">
                  <a:extLst>
                    <a:ext uri="{FF2B5EF4-FFF2-40B4-BE49-F238E27FC236}">
                      <a16:creationId xmlns:a16="http://schemas.microsoft.com/office/drawing/2014/main" id="{6CBDEB8A-D104-CFA5-427E-BDD174C52877}"/>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86" name="Oval 34">
                  <a:extLst>
                    <a:ext uri="{FF2B5EF4-FFF2-40B4-BE49-F238E27FC236}">
                      <a16:creationId xmlns:a16="http://schemas.microsoft.com/office/drawing/2014/main" id="{C9993269-E8D2-851B-0348-1220DAEB3AB3}"/>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9" name="Group 35">
                <a:extLst>
                  <a:ext uri="{FF2B5EF4-FFF2-40B4-BE49-F238E27FC236}">
                    <a16:creationId xmlns:a16="http://schemas.microsoft.com/office/drawing/2014/main" id="{10A8A6DF-01A5-5AD5-8BCD-385F9764C0E0}"/>
                  </a:ext>
                </a:extLst>
              </p:cNvPr>
              <p:cNvGrpSpPr>
                <a:grpSpLocks/>
              </p:cNvGrpSpPr>
              <p:nvPr/>
            </p:nvGrpSpPr>
            <p:grpSpPr bwMode="auto">
              <a:xfrm>
                <a:off x="1440" y="2736"/>
                <a:ext cx="192" cy="192"/>
                <a:chOff x="1824" y="2352"/>
                <a:chExt cx="192" cy="192"/>
              </a:xfrm>
            </p:grpSpPr>
            <p:sp>
              <p:nvSpPr>
                <p:cNvPr id="83" name="Rectangle 36">
                  <a:extLst>
                    <a:ext uri="{FF2B5EF4-FFF2-40B4-BE49-F238E27FC236}">
                      <a16:creationId xmlns:a16="http://schemas.microsoft.com/office/drawing/2014/main" id="{BE128092-D144-AAA6-F62A-B995B0602089}"/>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84" name="Oval 37">
                  <a:extLst>
                    <a:ext uri="{FF2B5EF4-FFF2-40B4-BE49-F238E27FC236}">
                      <a16:creationId xmlns:a16="http://schemas.microsoft.com/office/drawing/2014/main" id="{8E089122-97E7-8827-4A7E-72A9D75D8481}"/>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0" name="Group 38">
                <a:extLst>
                  <a:ext uri="{FF2B5EF4-FFF2-40B4-BE49-F238E27FC236}">
                    <a16:creationId xmlns:a16="http://schemas.microsoft.com/office/drawing/2014/main" id="{4B7F40A8-6709-D21E-46F3-3079EB27114D}"/>
                  </a:ext>
                </a:extLst>
              </p:cNvPr>
              <p:cNvGrpSpPr>
                <a:grpSpLocks/>
              </p:cNvGrpSpPr>
              <p:nvPr/>
            </p:nvGrpSpPr>
            <p:grpSpPr bwMode="auto">
              <a:xfrm>
                <a:off x="1440" y="2928"/>
                <a:ext cx="192" cy="192"/>
                <a:chOff x="1824" y="2352"/>
                <a:chExt cx="192" cy="192"/>
              </a:xfrm>
            </p:grpSpPr>
            <p:sp>
              <p:nvSpPr>
                <p:cNvPr id="81" name="Rectangle 39">
                  <a:extLst>
                    <a:ext uri="{FF2B5EF4-FFF2-40B4-BE49-F238E27FC236}">
                      <a16:creationId xmlns:a16="http://schemas.microsoft.com/office/drawing/2014/main" id="{12236BBA-D4D2-7442-1FE3-6DD1755F9CD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82" name="Oval 40">
                  <a:extLst>
                    <a:ext uri="{FF2B5EF4-FFF2-40B4-BE49-F238E27FC236}">
                      <a16:creationId xmlns:a16="http://schemas.microsoft.com/office/drawing/2014/main" id="{F75A3F0A-EC9F-8B97-ADF7-D003282316A5}"/>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1" name="Group 41">
                <a:extLst>
                  <a:ext uri="{FF2B5EF4-FFF2-40B4-BE49-F238E27FC236}">
                    <a16:creationId xmlns:a16="http://schemas.microsoft.com/office/drawing/2014/main" id="{BA4BB7E9-AA39-4EAA-630C-7333BAEA52E7}"/>
                  </a:ext>
                </a:extLst>
              </p:cNvPr>
              <p:cNvGrpSpPr>
                <a:grpSpLocks/>
              </p:cNvGrpSpPr>
              <p:nvPr/>
            </p:nvGrpSpPr>
            <p:grpSpPr bwMode="auto">
              <a:xfrm>
                <a:off x="1248" y="2352"/>
                <a:ext cx="192" cy="192"/>
                <a:chOff x="1824" y="2352"/>
                <a:chExt cx="192" cy="192"/>
              </a:xfrm>
            </p:grpSpPr>
            <p:sp>
              <p:nvSpPr>
                <p:cNvPr id="79" name="Rectangle 42">
                  <a:extLst>
                    <a:ext uri="{FF2B5EF4-FFF2-40B4-BE49-F238E27FC236}">
                      <a16:creationId xmlns:a16="http://schemas.microsoft.com/office/drawing/2014/main" id="{76C49CB2-6B69-1E62-870C-59CADA27F65B}"/>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80" name="Oval 43">
                  <a:extLst>
                    <a:ext uri="{FF2B5EF4-FFF2-40B4-BE49-F238E27FC236}">
                      <a16:creationId xmlns:a16="http://schemas.microsoft.com/office/drawing/2014/main" id="{4B665CBB-470F-B580-C142-53E72E99E3E8}"/>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2" name="Group 44">
                <a:extLst>
                  <a:ext uri="{FF2B5EF4-FFF2-40B4-BE49-F238E27FC236}">
                    <a16:creationId xmlns:a16="http://schemas.microsoft.com/office/drawing/2014/main" id="{FE7C6F63-AD6A-5514-237E-832924B6F360}"/>
                  </a:ext>
                </a:extLst>
              </p:cNvPr>
              <p:cNvGrpSpPr>
                <a:grpSpLocks/>
              </p:cNvGrpSpPr>
              <p:nvPr/>
            </p:nvGrpSpPr>
            <p:grpSpPr bwMode="auto">
              <a:xfrm>
                <a:off x="1248" y="2544"/>
                <a:ext cx="192" cy="192"/>
                <a:chOff x="1824" y="2352"/>
                <a:chExt cx="192" cy="192"/>
              </a:xfrm>
            </p:grpSpPr>
            <p:sp>
              <p:nvSpPr>
                <p:cNvPr id="77" name="Rectangle 45">
                  <a:extLst>
                    <a:ext uri="{FF2B5EF4-FFF2-40B4-BE49-F238E27FC236}">
                      <a16:creationId xmlns:a16="http://schemas.microsoft.com/office/drawing/2014/main" id="{B53A5E0D-715E-D02E-6881-BDEC15A1AF74}"/>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8" name="Oval 46">
                  <a:extLst>
                    <a:ext uri="{FF2B5EF4-FFF2-40B4-BE49-F238E27FC236}">
                      <a16:creationId xmlns:a16="http://schemas.microsoft.com/office/drawing/2014/main" id="{8AAB2A21-A07C-2993-1D8E-B515F35BD4BE}"/>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3" name="Group 47">
                <a:extLst>
                  <a:ext uri="{FF2B5EF4-FFF2-40B4-BE49-F238E27FC236}">
                    <a16:creationId xmlns:a16="http://schemas.microsoft.com/office/drawing/2014/main" id="{AD39EE49-22A8-20FB-1248-3D5F1E02EE37}"/>
                  </a:ext>
                </a:extLst>
              </p:cNvPr>
              <p:cNvGrpSpPr>
                <a:grpSpLocks/>
              </p:cNvGrpSpPr>
              <p:nvPr/>
            </p:nvGrpSpPr>
            <p:grpSpPr bwMode="auto">
              <a:xfrm>
                <a:off x="1248" y="2736"/>
                <a:ext cx="192" cy="192"/>
                <a:chOff x="1824" y="2352"/>
                <a:chExt cx="192" cy="192"/>
              </a:xfrm>
            </p:grpSpPr>
            <p:sp>
              <p:nvSpPr>
                <p:cNvPr id="75" name="Rectangle 48">
                  <a:extLst>
                    <a:ext uri="{FF2B5EF4-FFF2-40B4-BE49-F238E27FC236}">
                      <a16:creationId xmlns:a16="http://schemas.microsoft.com/office/drawing/2014/main" id="{EB69F82F-4932-960C-55CD-0E58F5347B46}"/>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6" name="Oval 49">
                  <a:extLst>
                    <a:ext uri="{FF2B5EF4-FFF2-40B4-BE49-F238E27FC236}">
                      <a16:creationId xmlns:a16="http://schemas.microsoft.com/office/drawing/2014/main" id="{91B3154E-BD9A-A5A8-52CA-C03741D4F2D5}"/>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4" name="Group 50">
                <a:extLst>
                  <a:ext uri="{FF2B5EF4-FFF2-40B4-BE49-F238E27FC236}">
                    <a16:creationId xmlns:a16="http://schemas.microsoft.com/office/drawing/2014/main" id="{CCBF8326-CE28-5561-9738-271FBA21EED2}"/>
                  </a:ext>
                </a:extLst>
              </p:cNvPr>
              <p:cNvGrpSpPr>
                <a:grpSpLocks/>
              </p:cNvGrpSpPr>
              <p:nvPr/>
            </p:nvGrpSpPr>
            <p:grpSpPr bwMode="auto">
              <a:xfrm>
                <a:off x="1248" y="2928"/>
                <a:ext cx="192" cy="192"/>
                <a:chOff x="1824" y="2352"/>
                <a:chExt cx="192" cy="192"/>
              </a:xfrm>
            </p:grpSpPr>
            <p:sp>
              <p:nvSpPr>
                <p:cNvPr id="73" name="Rectangle 51">
                  <a:extLst>
                    <a:ext uri="{FF2B5EF4-FFF2-40B4-BE49-F238E27FC236}">
                      <a16:creationId xmlns:a16="http://schemas.microsoft.com/office/drawing/2014/main" id="{A435D401-4E97-67E8-B104-B1B899B3357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4" name="Oval 52">
                  <a:extLst>
                    <a:ext uri="{FF2B5EF4-FFF2-40B4-BE49-F238E27FC236}">
                      <a16:creationId xmlns:a16="http://schemas.microsoft.com/office/drawing/2014/main" id="{E3A8DBE2-9B9E-53C5-8636-70D04729669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5" name="Group 53">
                <a:extLst>
                  <a:ext uri="{FF2B5EF4-FFF2-40B4-BE49-F238E27FC236}">
                    <a16:creationId xmlns:a16="http://schemas.microsoft.com/office/drawing/2014/main" id="{12EA4329-E3D2-F0FF-C8D5-2814784B9B50}"/>
                  </a:ext>
                </a:extLst>
              </p:cNvPr>
              <p:cNvGrpSpPr>
                <a:grpSpLocks/>
              </p:cNvGrpSpPr>
              <p:nvPr/>
            </p:nvGrpSpPr>
            <p:grpSpPr bwMode="auto">
              <a:xfrm>
                <a:off x="1056" y="2352"/>
                <a:ext cx="192" cy="192"/>
                <a:chOff x="1824" y="2352"/>
                <a:chExt cx="192" cy="192"/>
              </a:xfrm>
            </p:grpSpPr>
            <p:sp>
              <p:nvSpPr>
                <p:cNvPr id="71" name="Rectangle 54">
                  <a:extLst>
                    <a:ext uri="{FF2B5EF4-FFF2-40B4-BE49-F238E27FC236}">
                      <a16:creationId xmlns:a16="http://schemas.microsoft.com/office/drawing/2014/main" id="{3B2349D7-FFE7-60FE-50AA-D0E329E5675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2" name="Oval 55">
                  <a:extLst>
                    <a:ext uri="{FF2B5EF4-FFF2-40B4-BE49-F238E27FC236}">
                      <a16:creationId xmlns:a16="http://schemas.microsoft.com/office/drawing/2014/main" id="{73E83D0A-18DF-7C31-80B9-6EC370A35C91}"/>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6" name="Group 56">
                <a:extLst>
                  <a:ext uri="{FF2B5EF4-FFF2-40B4-BE49-F238E27FC236}">
                    <a16:creationId xmlns:a16="http://schemas.microsoft.com/office/drawing/2014/main" id="{DA8DAE12-6345-0583-18B6-1DA3683CA3AC}"/>
                  </a:ext>
                </a:extLst>
              </p:cNvPr>
              <p:cNvGrpSpPr>
                <a:grpSpLocks/>
              </p:cNvGrpSpPr>
              <p:nvPr/>
            </p:nvGrpSpPr>
            <p:grpSpPr bwMode="auto">
              <a:xfrm>
                <a:off x="1056" y="2544"/>
                <a:ext cx="192" cy="192"/>
                <a:chOff x="1824" y="2352"/>
                <a:chExt cx="192" cy="192"/>
              </a:xfrm>
            </p:grpSpPr>
            <p:sp>
              <p:nvSpPr>
                <p:cNvPr id="69" name="Rectangle 57">
                  <a:extLst>
                    <a:ext uri="{FF2B5EF4-FFF2-40B4-BE49-F238E27FC236}">
                      <a16:creationId xmlns:a16="http://schemas.microsoft.com/office/drawing/2014/main" id="{4418BA07-F872-1DD1-445E-40237CDC6CCB}"/>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70" name="Oval 58">
                  <a:extLst>
                    <a:ext uri="{FF2B5EF4-FFF2-40B4-BE49-F238E27FC236}">
                      <a16:creationId xmlns:a16="http://schemas.microsoft.com/office/drawing/2014/main" id="{F8ADFA1A-A9F3-F74F-82CD-56BF4E82CFBC}"/>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7" name="Group 59">
                <a:extLst>
                  <a:ext uri="{FF2B5EF4-FFF2-40B4-BE49-F238E27FC236}">
                    <a16:creationId xmlns:a16="http://schemas.microsoft.com/office/drawing/2014/main" id="{E14BCEB5-F8AE-E72D-B317-0AC62C60C83F}"/>
                  </a:ext>
                </a:extLst>
              </p:cNvPr>
              <p:cNvGrpSpPr>
                <a:grpSpLocks/>
              </p:cNvGrpSpPr>
              <p:nvPr/>
            </p:nvGrpSpPr>
            <p:grpSpPr bwMode="auto">
              <a:xfrm>
                <a:off x="1056" y="2736"/>
                <a:ext cx="192" cy="192"/>
                <a:chOff x="1824" y="2352"/>
                <a:chExt cx="192" cy="192"/>
              </a:xfrm>
            </p:grpSpPr>
            <p:sp>
              <p:nvSpPr>
                <p:cNvPr id="67" name="Rectangle 60">
                  <a:extLst>
                    <a:ext uri="{FF2B5EF4-FFF2-40B4-BE49-F238E27FC236}">
                      <a16:creationId xmlns:a16="http://schemas.microsoft.com/office/drawing/2014/main" id="{DED5571C-3F6D-0066-F4CE-CE5EB8D2A7DA}"/>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8" name="Oval 61">
                  <a:extLst>
                    <a:ext uri="{FF2B5EF4-FFF2-40B4-BE49-F238E27FC236}">
                      <a16:creationId xmlns:a16="http://schemas.microsoft.com/office/drawing/2014/main" id="{D43BFEE8-29DB-A071-406D-DFCF86C9A9A2}"/>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8" name="Group 62">
                <a:extLst>
                  <a:ext uri="{FF2B5EF4-FFF2-40B4-BE49-F238E27FC236}">
                    <a16:creationId xmlns:a16="http://schemas.microsoft.com/office/drawing/2014/main" id="{212CD076-18CC-16E0-FBC7-948FAF2DD15D}"/>
                  </a:ext>
                </a:extLst>
              </p:cNvPr>
              <p:cNvGrpSpPr>
                <a:grpSpLocks/>
              </p:cNvGrpSpPr>
              <p:nvPr/>
            </p:nvGrpSpPr>
            <p:grpSpPr bwMode="auto">
              <a:xfrm>
                <a:off x="1056" y="2928"/>
                <a:ext cx="192" cy="192"/>
                <a:chOff x="1824" y="2352"/>
                <a:chExt cx="192" cy="192"/>
              </a:xfrm>
            </p:grpSpPr>
            <p:sp>
              <p:nvSpPr>
                <p:cNvPr id="65" name="Rectangle 63">
                  <a:extLst>
                    <a:ext uri="{FF2B5EF4-FFF2-40B4-BE49-F238E27FC236}">
                      <a16:creationId xmlns:a16="http://schemas.microsoft.com/office/drawing/2014/main" id="{C23CB1F0-62BB-BA45-2B54-1BD88866F6E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6" name="Oval 64">
                  <a:extLst>
                    <a:ext uri="{FF2B5EF4-FFF2-40B4-BE49-F238E27FC236}">
                      <a16:creationId xmlns:a16="http://schemas.microsoft.com/office/drawing/2014/main" id="{F37FE6ED-83BB-5AE8-E910-066EED3B9CEB}"/>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29" name="Group 65">
                <a:extLst>
                  <a:ext uri="{FF2B5EF4-FFF2-40B4-BE49-F238E27FC236}">
                    <a16:creationId xmlns:a16="http://schemas.microsoft.com/office/drawing/2014/main" id="{F9312F8C-758E-D7B4-A62C-2E31B5F54132}"/>
                  </a:ext>
                </a:extLst>
              </p:cNvPr>
              <p:cNvGrpSpPr>
                <a:grpSpLocks/>
              </p:cNvGrpSpPr>
              <p:nvPr/>
            </p:nvGrpSpPr>
            <p:grpSpPr bwMode="auto">
              <a:xfrm>
                <a:off x="864" y="2352"/>
                <a:ext cx="192" cy="192"/>
                <a:chOff x="1824" y="2352"/>
                <a:chExt cx="192" cy="192"/>
              </a:xfrm>
            </p:grpSpPr>
            <p:sp>
              <p:nvSpPr>
                <p:cNvPr id="63" name="Rectangle 66">
                  <a:extLst>
                    <a:ext uri="{FF2B5EF4-FFF2-40B4-BE49-F238E27FC236}">
                      <a16:creationId xmlns:a16="http://schemas.microsoft.com/office/drawing/2014/main" id="{D25B14A3-BE89-E590-35AF-3883F68CA5E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4" name="Oval 67">
                  <a:extLst>
                    <a:ext uri="{FF2B5EF4-FFF2-40B4-BE49-F238E27FC236}">
                      <a16:creationId xmlns:a16="http://schemas.microsoft.com/office/drawing/2014/main" id="{A1AE977B-858B-AA36-225A-142DBB68D2AF}"/>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0" name="Group 68">
                <a:extLst>
                  <a:ext uri="{FF2B5EF4-FFF2-40B4-BE49-F238E27FC236}">
                    <a16:creationId xmlns:a16="http://schemas.microsoft.com/office/drawing/2014/main" id="{E376C201-2A75-C8B6-1698-EE62E6D83036}"/>
                  </a:ext>
                </a:extLst>
              </p:cNvPr>
              <p:cNvGrpSpPr>
                <a:grpSpLocks/>
              </p:cNvGrpSpPr>
              <p:nvPr/>
            </p:nvGrpSpPr>
            <p:grpSpPr bwMode="auto">
              <a:xfrm>
                <a:off x="864" y="2544"/>
                <a:ext cx="192" cy="192"/>
                <a:chOff x="1824" y="2352"/>
                <a:chExt cx="192" cy="192"/>
              </a:xfrm>
            </p:grpSpPr>
            <p:sp>
              <p:nvSpPr>
                <p:cNvPr id="61" name="Rectangle 69">
                  <a:extLst>
                    <a:ext uri="{FF2B5EF4-FFF2-40B4-BE49-F238E27FC236}">
                      <a16:creationId xmlns:a16="http://schemas.microsoft.com/office/drawing/2014/main" id="{F5181AD0-FA7E-4437-3083-4B6631EB947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2" name="Oval 70">
                  <a:extLst>
                    <a:ext uri="{FF2B5EF4-FFF2-40B4-BE49-F238E27FC236}">
                      <a16:creationId xmlns:a16="http://schemas.microsoft.com/office/drawing/2014/main" id="{067BCBB5-A458-B583-4984-DC1785B9D986}"/>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1" name="Group 71">
                <a:extLst>
                  <a:ext uri="{FF2B5EF4-FFF2-40B4-BE49-F238E27FC236}">
                    <a16:creationId xmlns:a16="http://schemas.microsoft.com/office/drawing/2014/main" id="{1C35582A-E98A-631B-1D73-E6E4CF3AF2F4}"/>
                  </a:ext>
                </a:extLst>
              </p:cNvPr>
              <p:cNvGrpSpPr>
                <a:grpSpLocks/>
              </p:cNvGrpSpPr>
              <p:nvPr/>
            </p:nvGrpSpPr>
            <p:grpSpPr bwMode="auto">
              <a:xfrm>
                <a:off x="864" y="2736"/>
                <a:ext cx="192" cy="192"/>
                <a:chOff x="1824" y="2352"/>
                <a:chExt cx="192" cy="192"/>
              </a:xfrm>
            </p:grpSpPr>
            <p:sp>
              <p:nvSpPr>
                <p:cNvPr id="59" name="Rectangle 72">
                  <a:extLst>
                    <a:ext uri="{FF2B5EF4-FFF2-40B4-BE49-F238E27FC236}">
                      <a16:creationId xmlns:a16="http://schemas.microsoft.com/office/drawing/2014/main" id="{206C2A83-A452-B0D9-3B4E-156CDAAF1A8E}"/>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0" name="Oval 73">
                  <a:extLst>
                    <a:ext uri="{FF2B5EF4-FFF2-40B4-BE49-F238E27FC236}">
                      <a16:creationId xmlns:a16="http://schemas.microsoft.com/office/drawing/2014/main" id="{4E1166D5-372C-AF6C-ECF9-32EBAC49DF9F}"/>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2" name="Group 74">
                <a:extLst>
                  <a:ext uri="{FF2B5EF4-FFF2-40B4-BE49-F238E27FC236}">
                    <a16:creationId xmlns:a16="http://schemas.microsoft.com/office/drawing/2014/main" id="{838EBA71-F9C6-A501-3698-C2126310225E}"/>
                  </a:ext>
                </a:extLst>
              </p:cNvPr>
              <p:cNvGrpSpPr>
                <a:grpSpLocks/>
              </p:cNvGrpSpPr>
              <p:nvPr/>
            </p:nvGrpSpPr>
            <p:grpSpPr bwMode="auto">
              <a:xfrm>
                <a:off x="864" y="2928"/>
                <a:ext cx="192" cy="192"/>
                <a:chOff x="1824" y="2352"/>
                <a:chExt cx="192" cy="192"/>
              </a:xfrm>
            </p:grpSpPr>
            <p:sp>
              <p:nvSpPr>
                <p:cNvPr id="57" name="Rectangle 75">
                  <a:extLst>
                    <a:ext uri="{FF2B5EF4-FFF2-40B4-BE49-F238E27FC236}">
                      <a16:creationId xmlns:a16="http://schemas.microsoft.com/office/drawing/2014/main" id="{6B3BEF7C-8F08-C9B5-A047-61F0CDBD491B}"/>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8" name="Oval 76">
                  <a:extLst>
                    <a:ext uri="{FF2B5EF4-FFF2-40B4-BE49-F238E27FC236}">
                      <a16:creationId xmlns:a16="http://schemas.microsoft.com/office/drawing/2014/main" id="{4B64A663-F648-0E02-952C-F216D0349287}"/>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3" name="Group 77">
                <a:extLst>
                  <a:ext uri="{FF2B5EF4-FFF2-40B4-BE49-F238E27FC236}">
                    <a16:creationId xmlns:a16="http://schemas.microsoft.com/office/drawing/2014/main" id="{1767578E-1527-F0F0-C4AB-41009F5AFDA4}"/>
                  </a:ext>
                </a:extLst>
              </p:cNvPr>
              <p:cNvGrpSpPr>
                <a:grpSpLocks/>
              </p:cNvGrpSpPr>
              <p:nvPr/>
            </p:nvGrpSpPr>
            <p:grpSpPr bwMode="auto">
              <a:xfrm>
                <a:off x="672" y="2352"/>
                <a:ext cx="192" cy="192"/>
                <a:chOff x="1824" y="2352"/>
                <a:chExt cx="192" cy="192"/>
              </a:xfrm>
            </p:grpSpPr>
            <p:sp>
              <p:nvSpPr>
                <p:cNvPr id="55" name="Rectangle 78">
                  <a:extLst>
                    <a:ext uri="{FF2B5EF4-FFF2-40B4-BE49-F238E27FC236}">
                      <a16:creationId xmlns:a16="http://schemas.microsoft.com/office/drawing/2014/main" id="{03780644-2F0C-4394-1322-3A8AACC0ECF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6" name="Oval 79">
                  <a:extLst>
                    <a:ext uri="{FF2B5EF4-FFF2-40B4-BE49-F238E27FC236}">
                      <a16:creationId xmlns:a16="http://schemas.microsoft.com/office/drawing/2014/main" id="{452CBD94-328D-E6B8-9E60-2B3350163505}"/>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4" name="Group 80">
                <a:extLst>
                  <a:ext uri="{FF2B5EF4-FFF2-40B4-BE49-F238E27FC236}">
                    <a16:creationId xmlns:a16="http://schemas.microsoft.com/office/drawing/2014/main" id="{61E6F0F0-FDAF-87F1-55B4-E3470EA1D391}"/>
                  </a:ext>
                </a:extLst>
              </p:cNvPr>
              <p:cNvGrpSpPr>
                <a:grpSpLocks/>
              </p:cNvGrpSpPr>
              <p:nvPr/>
            </p:nvGrpSpPr>
            <p:grpSpPr bwMode="auto">
              <a:xfrm>
                <a:off x="672" y="2544"/>
                <a:ext cx="192" cy="192"/>
                <a:chOff x="1824" y="2352"/>
                <a:chExt cx="192" cy="192"/>
              </a:xfrm>
            </p:grpSpPr>
            <p:sp>
              <p:nvSpPr>
                <p:cNvPr id="53" name="Rectangle 81">
                  <a:extLst>
                    <a:ext uri="{FF2B5EF4-FFF2-40B4-BE49-F238E27FC236}">
                      <a16:creationId xmlns:a16="http://schemas.microsoft.com/office/drawing/2014/main" id="{095C4C72-0E17-A97D-48F5-63FFB0E77EC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4" name="Oval 82">
                  <a:extLst>
                    <a:ext uri="{FF2B5EF4-FFF2-40B4-BE49-F238E27FC236}">
                      <a16:creationId xmlns:a16="http://schemas.microsoft.com/office/drawing/2014/main" id="{5B8CB05E-FB69-C3B1-8757-1CF678C8D72E}"/>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5" name="Group 83">
                <a:extLst>
                  <a:ext uri="{FF2B5EF4-FFF2-40B4-BE49-F238E27FC236}">
                    <a16:creationId xmlns:a16="http://schemas.microsoft.com/office/drawing/2014/main" id="{52C9FA54-D9D0-F80D-0B84-4BCFD7F4B70E}"/>
                  </a:ext>
                </a:extLst>
              </p:cNvPr>
              <p:cNvGrpSpPr>
                <a:grpSpLocks/>
              </p:cNvGrpSpPr>
              <p:nvPr/>
            </p:nvGrpSpPr>
            <p:grpSpPr bwMode="auto">
              <a:xfrm>
                <a:off x="672" y="2736"/>
                <a:ext cx="192" cy="192"/>
                <a:chOff x="1824" y="2352"/>
                <a:chExt cx="192" cy="192"/>
              </a:xfrm>
            </p:grpSpPr>
            <p:sp>
              <p:nvSpPr>
                <p:cNvPr id="51" name="Rectangle 84">
                  <a:extLst>
                    <a:ext uri="{FF2B5EF4-FFF2-40B4-BE49-F238E27FC236}">
                      <a16:creationId xmlns:a16="http://schemas.microsoft.com/office/drawing/2014/main" id="{5A497BB8-89B8-2854-C0C7-3B15965AE79E}"/>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2" name="Oval 85">
                  <a:extLst>
                    <a:ext uri="{FF2B5EF4-FFF2-40B4-BE49-F238E27FC236}">
                      <a16:creationId xmlns:a16="http://schemas.microsoft.com/office/drawing/2014/main" id="{F2B2954E-9CBD-E8A7-6A9E-16AADDD8440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6" name="Group 86">
                <a:extLst>
                  <a:ext uri="{FF2B5EF4-FFF2-40B4-BE49-F238E27FC236}">
                    <a16:creationId xmlns:a16="http://schemas.microsoft.com/office/drawing/2014/main" id="{D900A96B-6F0F-2788-D85F-6F37EA92D10C}"/>
                  </a:ext>
                </a:extLst>
              </p:cNvPr>
              <p:cNvGrpSpPr>
                <a:grpSpLocks/>
              </p:cNvGrpSpPr>
              <p:nvPr/>
            </p:nvGrpSpPr>
            <p:grpSpPr bwMode="auto">
              <a:xfrm>
                <a:off x="672" y="2928"/>
                <a:ext cx="192" cy="192"/>
                <a:chOff x="1824" y="2352"/>
                <a:chExt cx="192" cy="192"/>
              </a:xfrm>
            </p:grpSpPr>
            <p:sp>
              <p:nvSpPr>
                <p:cNvPr id="49" name="Rectangle 87">
                  <a:extLst>
                    <a:ext uri="{FF2B5EF4-FFF2-40B4-BE49-F238E27FC236}">
                      <a16:creationId xmlns:a16="http://schemas.microsoft.com/office/drawing/2014/main" id="{FEE4739F-771D-A15C-D74A-9922BD6FD8F8}"/>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0" name="Oval 88">
                  <a:extLst>
                    <a:ext uri="{FF2B5EF4-FFF2-40B4-BE49-F238E27FC236}">
                      <a16:creationId xmlns:a16="http://schemas.microsoft.com/office/drawing/2014/main" id="{9EFA921C-6BB9-E47C-1B12-2CA08D6F12EF}"/>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7" name="Group 89">
                <a:extLst>
                  <a:ext uri="{FF2B5EF4-FFF2-40B4-BE49-F238E27FC236}">
                    <a16:creationId xmlns:a16="http://schemas.microsoft.com/office/drawing/2014/main" id="{96D9B3CF-70AB-528F-E7C6-61ED8ABEB2BB}"/>
                  </a:ext>
                </a:extLst>
              </p:cNvPr>
              <p:cNvGrpSpPr>
                <a:grpSpLocks/>
              </p:cNvGrpSpPr>
              <p:nvPr/>
            </p:nvGrpSpPr>
            <p:grpSpPr bwMode="auto">
              <a:xfrm>
                <a:off x="480" y="2352"/>
                <a:ext cx="192" cy="192"/>
                <a:chOff x="1824" y="2352"/>
                <a:chExt cx="192" cy="192"/>
              </a:xfrm>
            </p:grpSpPr>
            <p:sp>
              <p:nvSpPr>
                <p:cNvPr id="47" name="Rectangle 90">
                  <a:extLst>
                    <a:ext uri="{FF2B5EF4-FFF2-40B4-BE49-F238E27FC236}">
                      <a16:creationId xmlns:a16="http://schemas.microsoft.com/office/drawing/2014/main" id="{746C41AA-F1C8-87E3-F34E-60AD3CCB5D25}"/>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8" name="Oval 91">
                  <a:extLst>
                    <a:ext uri="{FF2B5EF4-FFF2-40B4-BE49-F238E27FC236}">
                      <a16:creationId xmlns:a16="http://schemas.microsoft.com/office/drawing/2014/main" id="{8FD0B4F3-4F5E-5C2E-88BC-95F794DDF22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8" name="Group 92">
                <a:extLst>
                  <a:ext uri="{FF2B5EF4-FFF2-40B4-BE49-F238E27FC236}">
                    <a16:creationId xmlns:a16="http://schemas.microsoft.com/office/drawing/2014/main" id="{32EADE88-55D4-7403-4712-E495F62D10A6}"/>
                  </a:ext>
                </a:extLst>
              </p:cNvPr>
              <p:cNvGrpSpPr>
                <a:grpSpLocks/>
              </p:cNvGrpSpPr>
              <p:nvPr/>
            </p:nvGrpSpPr>
            <p:grpSpPr bwMode="auto">
              <a:xfrm>
                <a:off x="480" y="2544"/>
                <a:ext cx="192" cy="192"/>
                <a:chOff x="1824" y="2352"/>
                <a:chExt cx="192" cy="192"/>
              </a:xfrm>
            </p:grpSpPr>
            <p:sp>
              <p:nvSpPr>
                <p:cNvPr id="45" name="Rectangle 93">
                  <a:extLst>
                    <a:ext uri="{FF2B5EF4-FFF2-40B4-BE49-F238E27FC236}">
                      <a16:creationId xmlns:a16="http://schemas.microsoft.com/office/drawing/2014/main" id="{E8BC5DBD-FE49-B54C-8E79-F6723E4A4BA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6" name="Oval 94">
                  <a:extLst>
                    <a:ext uri="{FF2B5EF4-FFF2-40B4-BE49-F238E27FC236}">
                      <a16:creationId xmlns:a16="http://schemas.microsoft.com/office/drawing/2014/main" id="{95C00FC9-5512-7406-D3AA-24101F09C4C3}"/>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39" name="Group 95">
                <a:extLst>
                  <a:ext uri="{FF2B5EF4-FFF2-40B4-BE49-F238E27FC236}">
                    <a16:creationId xmlns:a16="http://schemas.microsoft.com/office/drawing/2014/main" id="{4446161A-F424-6F02-CBC8-99B09840D7B5}"/>
                  </a:ext>
                </a:extLst>
              </p:cNvPr>
              <p:cNvGrpSpPr>
                <a:grpSpLocks/>
              </p:cNvGrpSpPr>
              <p:nvPr/>
            </p:nvGrpSpPr>
            <p:grpSpPr bwMode="auto">
              <a:xfrm>
                <a:off x="480" y="2736"/>
                <a:ext cx="192" cy="192"/>
                <a:chOff x="1824" y="2352"/>
                <a:chExt cx="192" cy="192"/>
              </a:xfrm>
            </p:grpSpPr>
            <p:sp>
              <p:nvSpPr>
                <p:cNvPr id="43" name="Rectangle 96">
                  <a:extLst>
                    <a:ext uri="{FF2B5EF4-FFF2-40B4-BE49-F238E27FC236}">
                      <a16:creationId xmlns:a16="http://schemas.microsoft.com/office/drawing/2014/main" id="{EC8A421E-8CFB-49CE-F5F9-1DB8C0FB283D}"/>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4" name="Oval 97">
                  <a:extLst>
                    <a:ext uri="{FF2B5EF4-FFF2-40B4-BE49-F238E27FC236}">
                      <a16:creationId xmlns:a16="http://schemas.microsoft.com/office/drawing/2014/main" id="{874B671B-7156-E7F5-8741-A3D6E6C64FC7}"/>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0" name="Group 98">
                <a:extLst>
                  <a:ext uri="{FF2B5EF4-FFF2-40B4-BE49-F238E27FC236}">
                    <a16:creationId xmlns:a16="http://schemas.microsoft.com/office/drawing/2014/main" id="{C56B279E-2DF4-2EE0-9C31-3B94BBE9DC3F}"/>
                  </a:ext>
                </a:extLst>
              </p:cNvPr>
              <p:cNvGrpSpPr>
                <a:grpSpLocks/>
              </p:cNvGrpSpPr>
              <p:nvPr/>
            </p:nvGrpSpPr>
            <p:grpSpPr bwMode="auto">
              <a:xfrm>
                <a:off x="480" y="2928"/>
                <a:ext cx="192" cy="192"/>
                <a:chOff x="1824" y="2352"/>
                <a:chExt cx="192" cy="192"/>
              </a:xfrm>
            </p:grpSpPr>
            <p:sp>
              <p:nvSpPr>
                <p:cNvPr id="41" name="Rectangle 99">
                  <a:extLst>
                    <a:ext uri="{FF2B5EF4-FFF2-40B4-BE49-F238E27FC236}">
                      <a16:creationId xmlns:a16="http://schemas.microsoft.com/office/drawing/2014/main" id="{4EC0D889-20DD-0DB6-98CE-5D3A2144397B}"/>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2" name="Oval 100">
                  <a:extLst>
                    <a:ext uri="{FF2B5EF4-FFF2-40B4-BE49-F238E27FC236}">
                      <a16:creationId xmlns:a16="http://schemas.microsoft.com/office/drawing/2014/main" id="{69CBBDE9-16FC-2C63-E3BB-B0086A060B94}"/>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sp>
          <p:nvSpPr>
            <p:cNvPr id="7" name="AutoShape 101">
              <a:extLst>
                <a:ext uri="{FF2B5EF4-FFF2-40B4-BE49-F238E27FC236}">
                  <a16:creationId xmlns:a16="http://schemas.microsoft.com/office/drawing/2014/main" id="{8FA7DA54-4E6F-6C3F-A999-98B86E329F79}"/>
                </a:ext>
              </a:extLst>
            </p:cNvPr>
            <p:cNvSpPr>
              <a:spLocks noChangeArrowheads="1"/>
            </p:cNvSpPr>
            <p:nvPr/>
          </p:nvSpPr>
          <p:spPr bwMode="auto">
            <a:xfrm>
              <a:off x="432" y="2113"/>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a:solidFill>
                    <a:srgbClr val="000000"/>
                  </a:solidFill>
                  <a:latin typeface="Verdana" panose="020B0604030504040204" pitchFamily="34" charset="0"/>
                  <a:ea typeface="Gulim" panose="020B0600000101010101" pitchFamily="34" charset="-127"/>
                </a:rPr>
                <a:t>W3</a:t>
              </a:r>
            </a:p>
          </p:txBody>
        </p:sp>
      </p:grpSp>
      <p:grpSp>
        <p:nvGrpSpPr>
          <p:cNvPr id="105" name="Group 104">
            <a:extLst>
              <a:ext uri="{FF2B5EF4-FFF2-40B4-BE49-F238E27FC236}">
                <a16:creationId xmlns:a16="http://schemas.microsoft.com/office/drawing/2014/main" id="{CD49D543-D22D-7A94-FCD3-67B710C11F80}"/>
              </a:ext>
            </a:extLst>
          </p:cNvPr>
          <p:cNvGrpSpPr>
            <a:grpSpLocks/>
          </p:cNvGrpSpPr>
          <p:nvPr/>
        </p:nvGrpSpPr>
        <p:grpSpPr bwMode="auto">
          <a:xfrm>
            <a:off x="3171753" y="2670363"/>
            <a:ext cx="3276600" cy="1549400"/>
            <a:chOff x="432" y="1376"/>
            <a:chExt cx="2064" cy="976"/>
          </a:xfrm>
        </p:grpSpPr>
        <p:grpSp>
          <p:nvGrpSpPr>
            <p:cNvPr id="106" name="Group 105">
              <a:extLst>
                <a:ext uri="{FF2B5EF4-FFF2-40B4-BE49-F238E27FC236}">
                  <a16:creationId xmlns:a16="http://schemas.microsoft.com/office/drawing/2014/main" id="{5043EE6F-B42E-89A1-EFD3-A24E87675E64}"/>
                </a:ext>
              </a:extLst>
            </p:cNvPr>
            <p:cNvGrpSpPr>
              <a:grpSpLocks/>
            </p:cNvGrpSpPr>
            <p:nvPr/>
          </p:nvGrpSpPr>
          <p:grpSpPr bwMode="auto">
            <a:xfrm>
              <a:off x="960" y="1584"/>
              <a:ext cx="1536" cy="768"/>
              <a:chOff x="480" y="1584"/>
              <a:chExt cx="1536" cy="768"/>
            </a:xfrm>
          </p:grpSpPr>
          <p:grpSp>
            <p:nvGrpSpPr>
              <p:cNvPr id="108" name="Group 106">
                <a:extLst>
                  <a:ext uri="{FF2B5EF4-FFF2-40B4-BE49-F238E27FC236}">
                    <a16:creationId xmlns:a16="http://schemas.microsoft.com/office/drawing/2014/main" id="{C336EDD6-D9B0-F1E3-3F65-479BB4E51054}"/>
                  </a:ext>
                </a:extLst>
              </p:cNvPr>
              <p:cNvGrpSpPr>
                <a:grpSpLocks/>
              </p:cNvGrpSpPr>
              <p:nvPr/>
            </p:nvGrpSpPr>
            <p:grpSpPr bwMode="auto">
              <a:xfrm>
                <a:off x="1824" y="1584"/>
                <a:ext cx="192" cy="192"/>
                <a:chOff x="1824" y="1584"/>
                <a:chExt cx="192" cy="192"/>
              </a:xfrm>
            </p:grpSpPr>
            <p:sp>
              <p:nvSpPr>
                <p:cNvPr id="203" name="Rectangle 107">
                  <a:extLst>
                    <a:ext uri="{FF2B5EF4-FFF2-40B4-BE49-F238E27FC236}">
                      <a16:creationId xmlns:a16="http://schemas.microsoft.com/office/drawing/2014/main" id="{AC775146-985D-0B61-DE57-D11D3A4ED288}"/>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04" name="Oval 108">
                  <a:extLst>
                    <a:ext uri="{FF2B5EF4-FFF2-40B4-BE49-F238E27FC236}">
                      <a16:creationId xmlns:a16="http://schemas.microsoft.com/office/drawing/2014/main" id="{30352E78-320E-F105-86A3-EB943904522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sp>
            <p:nvSpPr>
              <p:cNvPr id="109" name="Rectangle 109">
                <a:extLst>
                  <a:ext uri="{FF2B5EF4-FFF2-40B4-BE49-F238E27FC236}">
                    <a16:creationId xmlns:a16="http://schemas.microsoft.com/office/drawing/2014/main" id="{59916223-7B3B-5DAF-A592-D97291888B76}"/>
                  </a:ext>
                </a:extLst>
              </p:cNvPr>
              <p:cNvSpPr>
                <a:spLocks noChangeArrowheads="1"/>
              </p:cNvSpPr>
              <p:nvPr/>
            </p:nvSpPr>
            <p:spPr bwMode="auto">
              <a:xfrm>
                <a:off x="480" y="158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nvGrpSpPr>
              <p:cNvPr id="110" name="Group 110">
                <a:extLst>
                  <a:ext uri="{FF2B5EF4-FFF2-40B4-BE49-F238E27FC236}">
                    <a16:creationId xmlns:a16="http://schemas.microsoft.com/office/drawing/2014/main" id="{25DE85FF-E891-49C1-F89A-B4CE8DD9552D}"/>
                  </a:ext>
                </a:extLst>
              </p:cNvPr>
              <p:cNvGrpSpPr>
                <a:grpSpLocks/>
              </p:cNvGrpSpPr>
              <p:nvPr/>
            </p:nvGrpSpPr>
            <p:grpSpPr bwMode="auto">
              <a:xfrm>
                <a:off x="1824" y="1776"/>
                <a:ext cx="192" cy="192"/>
                <a:chOff x="1824" y="1584"/>
                <a:chExt cx="192" cy="192"/>
              </a:xfrm>
            </p:grpSpPr>
            <p:sp>
              <p:nvSpPr>
                <p:cNvPr id="201" name="Rectangle 111">
                  <a:extLst>
                    <a:ext uri="{FF2B5EF4-FFF2-40B4-BE49-F238E27FC236}">
                      <a16:creationId xmlns:a16="http://schemas.microsoft.com/office/drawing/2014/main" id="{61FDC297-2CA5-6228-0AFF-2D65FEA0B374}"/>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02" name="Oval 112">
                  <a:extLst>
                    <a:ext uri="{FF2B5EF4-FFF2-40B4-BE49-F238E27FC236}">
                      <a16:creationId xmlns:a16="http://schemas.microsoft.com/office/drawing/2014/main" id="{0F206BAD-7EAE-9FA5-2CF2-C6C152EEA1EA}"/>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1" name="Group 113">
                <a:extLst>
                  <a:ext uri="{FF2B5EF4-FFF2-40B4-BE49-F238E27FC236}">
                    <a16:creationId xmlns:a16="http://schemas.microsoft.com/office/drawing/2014/main" id="{788E74AF-5022-ECED-6A5C-B85F8388E654}"/>
                  </a:ext>
                </a:extLst>
              </p:cNvPr>
              <p:cNvGrpSpPr>
                <a:grpSpLocks/>
              </p:cNvGrpSpPr>
              <p:nvPr/>
            </p:nvGrpSpPr>
            <p:grpSpPr bwMode="auto">
              <a:xfrm>
                <a:off x="1824" y="1968"/>
                <a:ext cx="192" cy="192"/>
                <a:chOff x="1824" y="1584"/>
                <a:chExt cx="192" cy="192"/>
              </a:xfrm>
            </p:grpSpPr>
            <p:sp>
              <p:nvSpPr>
                <p:cNvPr id="199" name="Rectangle 114">
                  <a:extLst>
                    <a:ext uri="{FF2B5EF4-FFF2-40B4-BE49-F238E27FC236}">
                      <a16:creationId xmlns:a16="http://schemas.microsoft.com/office/drawing/2014/main" id="{A4796878-1C98-AB5D-27CA-16DA3E192AB7}"/>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00" name="Oval 115">
                  <a:extLst>
                    <a:ext uri="{FF2B5EF4-FFF2-40B4-BE49-F238E27FC236}">
                      <a16:creationId xmlns:a16="http://schemas.microsoft.com/office/drawing/2014/main" id="{E6F243D2-BC34-D023-5BEF-1B7F0DB633A3}"/>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2" name="Group 116">
                <a:extLst>
                  <a:ext uri="{FF2B5EF4-FFF2-40B4-BE49-F238E27FC236}">
                    <a16:creationId xmlns:a16="http://schemas.microsoft.com/office/drawing/2014/main" id="{DB95766C-409B-6224-9292-7A9522BE757F}"/>
                  </a:ext>
                </a:extLst>
              </p:cNvPr>
              <p:cNvGrpSpPr>
                <a:grpSpLocks/>
              </p:cNvGrpSpPr>
              <p:nvPr/>
            </p:nvGrpSpPr>
            <p:grpSpPr bwMode="auto">
              <a:xfrm>
                <a:off x="1824" y="2160"/>
                <a:ext cx="192" cy="192"/>
                <a:chOff x="1824" y="1584"/>
                <a:chExt cx="192" cy="192"/>
              </a:xfrm>
            </p:grpSpPr>
            <p:sp>
              <p:nvSpPr>
                <p:cNvPr id="197" name="Rectangle 117">
                  <a:extLst>
                    <a:ext uri="{FF2B5EF4-FFF2-40B4-BE49-F238E27FC236}">
                      <a16:creationId xmlns:a16="http://schemas.microsoft.com/office/drawing/2014/main" id="{DD12B9F4-F8A5-C23C-5D15-7872DCD92884}"/>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98" name="Oval 118">
                  <a:extLst>
                    <a:ext uri="{FF2B5EF4-FFF2-40B4-BE49-F238E27FC236}">
                      <a16:creationId xmlns:a16="http://schemas.microsoft.com/office/drawing/2014/main" id="{9585BD25-60A2-DC14-AA34-47769258ABD4}"/>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3" name="Group 119">
                <a:extLst>
                  <a:ext uri="{FF2B5EF4-FFF2-40B4-BE49-F238E27FC236}">
                    <a16:creationId xmlns:a16="http://schemas.microsoft.com/office/drawing/2014/main" id="{B2298415-31EC-4162-E8A4-3CA9961A7B1E}"/>
                  </a:ext>
                </a:extLst>
              </p:cNvPr>
              <p:cNvGrpSpPr>
                <a:grpSpLocks/>
              </p:cNvGrpSpPr>
              <p:nvPr/>
            </p:nvGrpSpPr>
            <p:grpSpPr bwMode="auto">
              <a:xfrm>
                <a:off x="1632" y="1584"/>
                <a:ext cx="192" cy="192"/>
                <a:chOff x="1824" y="1584"/>
                <a:chExt cx="192" cy="192"/>
              </a:xfrm>
            </p:grpSpPr>
            <p:sp>
              <p:nvSpPr>
                <p:cNvPr id="195" name="Rectangle 120">
                  <a:extLst>
                    <a:ext uri="{FF2B5EF4-FFF2-40B4-BE49-F238E27FC236}">
                      <a16:creationId xmlns:a16="http://schemas.microsoft.com/office/drawing/2014/main" id="{76B57C65-C09B-205E-E029-03AB6F578017}"/>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96" name="Oval 121">
                  <a:extLst>
                    <a:ext uri="{FF2B5EF4-FFF2-40B4-BE49-F238E27FC236}">
                      <a16:creationId xmlns:a16="http://schemas.microsoft.com/office/drawing/2014/main" id="{A138519C-22C4-E298-A82A-31506B7D801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4" name="Group 122">
                <a:extLst>
                  <a:ext uri="{FF2B5EF4-FFF2-40B4-BE49-F238E27FC236}">
                    <a16:creationId xmlns:a16="http://schemas.microsoft.com/office/drawing/2014/main" id="{6BB92756-E57E-DD25-6281-9336811F65E8}"/>
                  </a:ext>
                </a:extLst>
              </p:cNvPr>
              <p:cNvGrpSpPr>
                <a:grpSpLocks/>
              </p:cNvGrpSpPr>
              <p:nvPr/>
            </p:nvGrpSpPr>
            <p:grpSpPr bwMode="auto">
              <a:xfrm>
                <a:off x="1632" y="1776"/>
                <a:ext cx="192" cy="192"/>
                <a:chOff x="1824" y="1584"/>
                <a:chExt cx="192" cy="192"/>
              </a:xfrm>
            </p:grpSpPr>
            <p:sp>
              <p:nvSpPr>
                <p:cNvPr id="193" name="Rectangle 123">
                  <a:extLst>
                    <a:ext uri="{FF2B5EF4-FFF2-40B4-BE49-F238E27FC236}">
                      <a16:creationId xmlns:a16="http://schemas.microsoft.com/office/drawing/2014/main" id="{B6FA6124-AA79-03A1-8AB8-DEDB1519022A}"/>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94" name="Oval 124">
                  <a:extLst>
                    <a:ext uri="{FF2B5EF4-FFF2-40B4-BE49-F238E27FC236}">
                      <a16:creationId xmlns:a16="http://schemas.microsoft.com/office/drawing/2014/main" id="{03E2DE5E-E333-54B1-CFB9-1ACA437791BF}"/>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5" name="Group 125">
                <a:extLst>
                  <a:ext uri="{FF2B5EF4-FFF2-40B4-BE49-F238E27FC236}">
                    <a16:creationId xmlns:a16="http://schemas.microsoft.com/office/drawing/2014/main" id="{B614C824-B7D1-59DB-D84E-3275D6D999BD}"/>
                  </a:ext>
                </a:extLst>
              </p:cNvPr>
              <p:cNvGrpSpPr>
                <a:grpSpLocks/>
              </p:cNvGrpSpPr>
              <p:nvPr/>
            </p:nvGrpSpPr>
            <p:grpSpPr bwMode="auto">
              <a:xfrm>
                <a:off x="1632" y="1968"/>
                <a:ext cx="192" cy="192"/>
                <a:chOff x="1824" y="1584"/>
                <a:chExt cx="192" cy="192"/>
              </a:xfrm>
            </p:grpSpPr>
            <p:sp>
              <p:nvSpPr>
                <p:cNvPr id="191" name="Rectangle 126">
                  <a:extLst>
                    <a:ext uri="{FF2B5EF4-FFF2-40B4-BE49-F238E27FC236}">
                      <a16:creationId xmlns:a16="http://schemas.microsoft.com/office/drawing/2014/main" id="{EC6F628D-2199-BF66-C3FE-5B922D347B63}"/>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92" name="Oval 127">
                  <a:extLst>
                    <a:ext uri="{FF2B5EF4-FFF2-40B4-BE49-F238E27FC236}">
                      <a16:creationId xmlns:a16="http://schemas.microsoft.com/office/drawing/2014/main" id="{DC339B93-6A65-EC78-CF64-8F4C77D833FF}"/>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6" name="Group 128">
                <a:extLst>
                  <a:ext uri="{FF2B5EF4-FFF2-40B4-BE49-F238E27FC236}">
                    <a16:creationId xmlns:a16="http://schemas.microsoft.com/office/drawing/2014/main" id="{D9D5BA90-BA93-E3B9-3ABE-478E55134759}"/>
                  </a:ext>
                </a:extLst>
              </p:cNvPr>
              <p:cNvGrpSpPr>
                <a:grpSpLocks/>
              </p:cNvGrpSpPr>
              <p:nvPr/>
            </p:nvGrpSpPr>
            <p:grpSpPr bwMode="auto">
              <a:xfrm>
                <a:off x="1632" y="2160"/>
                <a:ext cx="192" cy="192"/>
                <a:chOff x="1824" y="1584"/>
                <a:chExt cx="192" cy="192"/>
              </a:xfrm>
            </p:grpSpPr>
            <p:sp>
              <p:nvSpPr>
                <p:cNvPr id="189" name="Rectangle 129">
                  <a:extLst>
                    <a:ext uri="{FF2B5EF4-FFF2-40B4-BE49-F238E27FC236}">
                      <a16:creationId xmlns:a16="http://schemas.microsoft.com/office/drawing/2014/main" id="{3D6D308E-2BD9-94B7-E34C-8F8973A9EADC}"/>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90" name="Oval 130">
                  <a:extLst>
                    <a:ext uri="{FF2B5EF4-FFF2-40B4-BE49-F238E27FC236}">
                      <a16:creationId xmlns:a16="http://schemas.microsoft.com/office/drawing/2014/main" id="{CFCAC116-AB69-AE66-8FD3-13C4B6269080}"/>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7" name="Group 131">
                <a:extLst>
                  <a:ext uri="{FF2B5EF4-FFF2-40B4-BE49-F238E27FC236}">
                    <a16:creationId xmlns:a16="http://schemas.microsoft.com/office/drawing/2014/main" id="{9E138573-AB9F-F792-FA2A-8F35659CFFEA}"/>
                  </a:ext>
                </a:extLst>
              </p:cNvPr>
              <p:cNvGrpSpPr>
                <a:grpSpLocks/>
              </p:cNvGrpSpPr>
              <p:nvPr/>
            </p:nvGrpSpPr>
            <p:grpSpPr bwMode="auto">
              <a:xfrm>
                <a:off x="1440" y="1584"/>
                <a:ext cx="192" cy="192"/>
                <a:chOff x="1824" y="1584"/>
                <a:chExt cx="192" cy="192"/>
              </a:xfrm>
            </p:grpSpPr>
            <p:sp>
              <p:nvSpPr>
                <p:cNvPr id="187" name="Rectangle 132">
                  <a:extLst>
                    <a:ext uri="{FF2B5EF4-FFF2-40B4-BE49-F238E27FC236}">
                      <a16:creationId xmlns:a16="http://schemas.microsoft.com/office/drawing/2014/main" id="{89D5E30D-64EA-C3CB-8D9F-3CA726E2F42A}"/>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88" name="Oval 133">
                  <a:extLst>
                    <a:ext uri="{FF2B5EF4-FFF2-40B4-BE49-F238E27FC236}">
                      <a16:creationId xmlns:a16="http://schemas.microsoft.com/office/drawing/2014/main" id="{9A9C13E1-58D5-54D6-39F9-58CCFAAFE39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8" name="Group 134">
                <a:extLst>
                  <a:ext uri="{FF2B5EF4-FFF2-40B4-BE49-F238E27FC236}">
                    <a16:creationId xmlns:a16="http://schemas.microsoft.com/office/drawing/2014/main" id="{630B1C75-E28A-6C35-EB90-48AF97BCAB51}"/>
                  </a:ext>
                </a:extLst>
              </p:cNvPr>
              <p:cNvGrpSpPr>
                <a:grpSpLocks/>
              </p:cNvGrpSpPr>
              <p:nvPr/>
            </p:nvGrpSpPr>
            <p:grpSpPr bwMode="auto">
              <a:xfrm>
                <a:off x="1440" y="1776"/>
                <a:ext cx="192" cy="192"/>
                <a:chOff x="1824" y="1584"/>
                <a:chExt cx="192" cy="192"/>
              </a:xfrm>
            </p:grpSpPr>
            <p:sp>
              <p:nvSpPr>
                <p:cNvPr id="185" name="Rectangle 135">
                  <a:extLst>
                    <a:ext uri="{FF2B5EF4-FFF2-40B4-BE49-F238E27FC236}">
                      <a16:creationId xmlns:a16="http://schemas.microsoft.com/office/drawing/2014/main" id="{F6FC8EB8-542B-4CBF-75D3-CEE675D33AD5}"/>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86" name="Oval 136">
                  <a:extLst>
                    <a:ext uri="{FF2B5EF4-FFF2-40B4-BE49-F238E27FC236}">
                      <a16:creationId xmlns:a16="http://schemas.microsoft.com/office/drawing/2014/main" id="{7DF25EBC-FF0B-D5E9-3180-E66DBE8902F4}"/>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19" name="Group 137">
                <a:extLst>
                  <a:ext uri="{FF2B5EF4-FFF2-40B4-BE49-F238E27FC236}">
                    <a16:creationId xmlns:a16="http://schemas.microsoft.com/office/drawing/2014/main" id="{4CF11C7C-EC49-5F11-20EC-C76EC1820F1D}"/>
                  </a:ext>
                </a:extLst>
              </p:cNvPr>
              <p:cNvGrpSpPr>
                <a:grpSpLocks/>
              </p:cNvGrpSpPr>
              <p:nvPr/>
            </p:nvGrpSpPr>
            <p:grpSpPr bwMode="auto">
              <a:xfrm>
                <a:off x="1440" y="1968"/>
                <a:ext cx="192" cy="192"/>
                <a:chOff x="1824" y="1584"/>
                <a:chExt cx="192" cy="192"/>
              </a:xfrm>
            </p:grpSpPr>
            <p:sp>
              <p:nvSpPr>
                <p:cNvPr id="183" name="Rectangle 138">
                  <a:extLst>
                    <a:ext uri="{FF2B5EF4-FFF2-40B4-BE49-F238E27FC236}">
                      <a16:creationId xmlns:a16="http://schemas.microsoft.com/office/drawing/2014/main" id="{990C2994-CF77-C49B-F0D0-190EADBD204F}"/>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84" name="Oval 139">
                  <a:extLst>
                    <a:ext uri="{FF2B5EF4-FFF2-40B4-BE49-F238E27FC236}">
                      <a16:creationId xmlns:a16="http://schemas.microsoft.com/office/drawing/2014/main" id="{60B634C2-F40C-AFDF-C1A2-ED6042E5C34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0" name="Group 140">
                <a:extLst>
                  <a:ext uri="{FF2B5EF4-FFF2-40B4-BE49-F238E27FC236}">
                    <a16:creationId xmlns:a16="http://schemas.microsoft.com/office/drawing/2014/main" id="{49C9DAB4-0C51-383C-426F-84286E762C94}"/>
                  </a:ext>
                </a:extLst>
              </p:cNvPr>
              <p:cNvGrpSpPr>
                <a:grpSpLocks/>
              </p:cNvGrpSpPr>
              <p:nvPr/>
            </p:nvGrpSpPr>
            <p:grpSpPr bwMode="auto">
              <a:xfrm>
                <a:off x="1440" y="2160"/>
                <a:ext cx="192" cy="192"/>
                <a:chOff x="1824" y="1584"/>
                <a:chExt cx="192" cy="192"/>
              </a:xfrm>
            </p:grpSpPr>
            <p:sp>
              <p:nvSpPr>
                <p:cNvPr id="181" name="Rectangle 141">
                  <a:extLst>
                    <a:ext uri="{FF2B5EF4-FFF2-40B4-BE49-F238E27FC236}">
                      <a16:creationId xmlns:a16="http://schemas.microsoft.com/office/drawing/2014/main" id="{DE7973FA-1688-0E9C-7812-1453AE647737}"/>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82" name="Oval 142">
                  <a:extLst>
                    <a:ext uri="{FF2B5EF4-FFF2-40B4-BE49-F238E27FC236}">
                      <a16:creationId xmlns:a16="http://schemas.microsoft.com/office/drawing/2014/main" id="{06C90DF9-79DB-FF1D-D994-B490B9A47D8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1" name="Group 143">
                <a:extLst>
                  <a:ext uri="{FF2B5EF4-FFF2-40B4-BE49-F238E27FC236}">
                    <a16:creationId xmlns:a16="http://schemas.microsoft.com/office/drawing/2014/main" id="{8F5B44B4-E721-7125-A145-74BEA16F2870}"/>
                  </a:ext>
                </a:extLst>
              </p:cNvPr>
              <p:cNvGrpSpPr>
                <a:grpSpLocks/>
              </p:cNvGrpSpPr>
              <p:nvPr/>
            </p:nvGrpSpPr>
            <p:grpSpPr bwMode="auto">
              <a:xfrm>
                <a:off x="1248" y="1584"/>
                <a:ext cx="192" cy="192"/>
                <a:chOff x="1824" y="1584"/>
                <a:chExt cx="192" cy="192"/>
              </a:xfrm>
            </p:grpSpPr>
            <p:sp>
              <p:nvSpPr>
                <p:cNvPr id="179" name="Rectangle 144">
                  <a:extLst>
                    <a:ext uri="{FF2B5EF4-FFF2-40B4-BE49-F238E27FC236}">
                      <a16:creationId xmlns:a16="http://schemas.microsoft.com/office/drawing/2014/main" id="{B65A9511-6E8D-E9C2-3022-A26CC6101C56}"/>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80" name="Oval 145">
                  <a:extLst>
                    <a:ext uri="{FF2B5EF4-FFF2-40B4-BE49-F238E27FC236}">
                      <a16:creationId xmlns:a16="http://schemas.microsoft.com/office/drawing/2014/main" id="{23CB5302-2F35-A9ED-DA96-DA09CA5D8BF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2" name="Group 146">
                <a:extLst>
                  <a:ext uri="{FF2B5EF4-FFF2-40B4-BE49-F238E27FC236}">
                    <a16:creationId xmlns:a16="http://schemas.microsoft.com/office/drawing/2014/main" id="{43DA71CF-F830-88AA-9CA1-C5878198E4FE}"/>
                  </a:ext>
                </a:extLst>
              </p:cNvPr>
              <p:cNvGrpSpPr>
                <a:grpSpLocks/>
              </p:cNvGrpSpPr>
              <p:nvPr/>
            </p:nvGrpSpPr>
            <p:grpSpPr bwMode="auto">
              <a:xfrm>
                <a:off x="1248" y="1776"/>
                <a:ext cx="192" cy="192"/>
                <a:chOff x="1824" y="1584"/>
                <a:chExt cx="192" cy="192"/>
              </a:xfrm>
            </p:grpSpPr>
            <p:sp>
              <p:nvSpPr>
                <p:cNvPr id="177" name="Rectangle 147">
                  <a:extLst>
                    <a:ext uri="{FF2B5EF4-FFF2-40B4-BE49-F238E27FC236}">
                      <a16:creationId xmlns:a16="http://schemas.microsoft.com/office/drawing/2014/main" id="{49B370E2-3E61-1773-2505-AD99F9C108ED}"/>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78" name="Oval 148">
                  <a:extLst>
                    <a:ext uri="{FF2B5EF4-FFF2-40B4-BE49-F238E27FC236}">
                      <a16:creationId xmlns:a16="http://schemas.microsoft.com/office/drawing/2014/main" id="{EAE80301-4942-4352-A7A6-C463666A0035}"/>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3" name="Group 149">
                <a:extLst>
                  <a:ext uri="{FF2B5EF4-FFF2-40B4-BE49-F238E27FC236}">
                    <a16:creationId xmlns:a16="http://schemas.microsoft.com/office/drawing/2014/main" id="{BAB671FA-1981-29DC-8739-359BD0A45D84}"/>
                  </a:ext>
                </a:extLst>
              </p:cNvPr>
              <p:cNvGrpSpPr>
                <a:grpSpLocks/>
              </p:cNvGrpSpPr>
              <p:nvPr/>
            </p:nvGrpSpPr>
            <p:grpSpPr bwMode="auto">
              <a:xfrm>
                <a:off x="1248" y="1968"/>
                <a:ext cx="192" cy="192"/>
                <a:chOff x="1824" y="1584"/>
                <a:chExt cx="192" cy="192"/>
              </a:xfrm>
            </p:grpSpPr>
            <p:sp>
              <p:nvSpPr>
                <p:cNvPr id="175" name="Rectangle 150">
                  <a:extLst>
                    <a:ext uri="{FF2B5EF4-FFF2-40B4-BE49-F238E27FC236}">
                      <a16:creationId xmlns:a16="http://schemas.microsoft.com/office/drawing/2014/main" id="{F274BDC9-C0F9-498C-36FB-9D05A4E40A3F}"/>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76" name="Oval 151">
                  <a:extLst>
                    <a:ext uri="{FF2B5EF4-FFF2-40B4-BE49-F238E27FC236}">
                      <a16:creationId xmlns:a16="http://schemas.microsoft.com/office/drawing/2014/main" id="{1507E4B9-C6BE-D8C0-B6B3-999DC3C947D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4" name="Group 152">
                <a:extLst>
                  <a:ext uri="{FF2B5EF4-FFF2-40B4-BE49-F238E27FC236}">
                    <a16:creationId xmlns:a16="http://schemas.microsoft.com/office/drawing/2014/main" id="{A1F71058-83C5-8198-D5F3-239484DA155A}"/>
                  </a:ext>
                </a:extLst>
              </p:cNvPr>
              <p:cNvGrpSpPr>
                <a:grpSpLocks/>
              </p:cNvGrpSpPr>
              <p:nvPr/>
            </p:nvGrpSpPr>
            <p:grpSpPr bwMode="auto">
              <a:xfrm>
                <a:off x="1248" y="2160"/>
                <a:ext cx="192" cy="192"/>
                <a:chOff x="1824" y="1584"/>
                <a:chExt cx="192" cy="192"/>
              </a:xfrm>
            </p:grpSpPr>
            <p:sp>
              <p:nvSpPr>
                <p:cNvPr id="173" name="Rectangle 153">
                  <a:extLst>
                    <a:ext uri="{FF2B5EF4-FFF2-40B4-BE49-F238E27FC236}">
                      <a16:creationId xmlns:a16="http://schemas.microsoft.com/office/drawing/2014/main" id="{B806EAD3-9B0C-97CF-0F0A-C19D1DEAE135}"/>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74" name="Oval 154">
                  <a:extLst>
                    <a:ext uri="{FF2B5EF4-FFF2-40B4-BE49-F238E27FC236}">
                      <a16:creationId xmlns:a16="http://schemas.microsoft.com/office/drawing/2014/main" id="{5822119B-A8DE-F862-289A-A8F8BE1EAA93}"/>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5" name="Group 155">
                <a:extLst>
                  <a:ext uri="{FF2B5EF4-FFF2-40B4-BE49-F238E27FC236}">
                    <a16:creationId xmlns:a16="http://schemas.microsoft.com/office/drawing/2014/main" id="{EA8AC5E6-ED33-140A-29CF-014B9E23FF64}"/>
                  </a:ext>
                </a:extLst>
              </p:cNvPr>
              <p:cNvGrpSpPr>
                <a:grpSpLocks/>
              </p:cNvGrpSpPr>
              <p:nvPr/>
            </p:nvGrpSpPr>
            <p:grpSpPr bwMode="auto">
              <a:xfrm>
                <a:off x="1056" y="1584"/>
                <a:ext cx="192" cy="192"/>
                <a:chOff x="1824" y="1584"/>
                <a:chExt cx="192" cy="192"/>
              </a:xfrm>
            </p:grpSpPr>
            <p:sp>
              <p:nvSpPr>
                <p:cNvPr id="171" name="Rectangle 156">
                  <a:extLst>
                    <a:ext uri="{FF2B5EF4-FFF2-40B4-BE49-F238E27FC236}">
                      <a16:creationId xmlns:a16="http://schemas.microsoft.com/office/drawing/2014/main" id="{D57C7368-26BD-F4F8-2283-6A8ACAD8E7FB}"/>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72" name="Oval 157">
                  <a:extLst>
                    <a:ext uri="{FF2B5EF4-FFF2-40B4-BE49-F238E27FC236}">
                      <a16:creationId xmlns:a16="http://schemas.microsoft.com/office/drawing/2014/main" id="{A82E6D82-912B-C988-612A-E4F5B23ABDEC}"/>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6" name="Group 158">
                <a:extLst>
                  <a:ext uri="{FF2B5EF4-FFF2-40B4-BE49-F238E27FC236}">
                    <a16:creationId xmlns:a16="http://schemas.microsoft.com/office/drawing/2014/main" id="{56001330-2541-8310-E1FF-BFA70EFCC949}"/>
                  </a:ext>
                </a:extLst>
              </p:cNvPr>
              <p:cNvGrpSpPr>
                <a:grpSpLocks/>
              </p:cNvGrpSpPr>
              <p:nvPr/>
            </p:nvGrpSpPr>
            <p:grpSpPr bwMode="auto">
              <a:xfrm>
                <a:off x="1056" y="1776"/>
                <a:ext cx="192" cy="192"/>
                <a:chOff x="1824" y="1584"/>
                <a:chExt cx="192" cy="192"/>
              </a:xfrm>
            </p:grpSpPr>
            <p:sp>
              <p:nvSpPr>
                <p:cNvPr id="169" name="Rectangle 159">
                  <a:extLst>
                    <a:ext uri="{FF2B5EF4-FFF2-40B4-BE49-F238E27FC236}">
                      <a16:creationId xmlns:a16="http://schemas.microsoft.com/office/drawing/2014/main" id="{AA61B262-4493-7A99-A163-C85503EAD332}"/>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70" name="Oval 160">
                  <a:extLst>
                    <a:ext uri="{FF2B5EF4-FFF2-40B4-BE49-F238E27FC236}">
                      <a16:creationId xmlns:a16="http://schemas.microsoft.com/office/drawing/2014/main" id="{10F678F2-7400-7184-CC5C-449B9434C54A}"/>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7" name="Group 161">
                <a:extLst>
                  <a:ext uri="{FF2B5EF4-FFF2-40B4-BE49-F238E27FC236}">
                    <a16:creationId xmlns:a16="http://schemas.microsoft.com/office/drawing/2014/main" id="{FCB5A176-D95F-424B-3675-CA46E989070F}"/>
                  </a:ext>
                </a:extLst>
              </p:cNvPr>
              <p:cNvGrpSpPr>
                <a:grpSpLocks/>
              </p:cNvGrpSpPr>
              <p:nvPr/>
            </p:nvGrpSpPr>
            <p:grpSpPr bwMode="auto">
              <a:xfrm>
                <a:off x="1056" y="1968"/>
                <a:ext cx="192" cy="192"/>
                <a:chOff x="1824" y="1584"/>
                <a:chExt cx="192" cy="192"/>
              </a:xfrm>
            </p:grpSpPr>
            <p:sp>
              <p:nvSpPr>
                <p:cNvPr id="167" name="Rectangle 162">
                  <a:extLst>
                    <a:ext uri="{FF2B5EF4-FFF2-40B4-BE49-F238E27FC236}">
                      <a16:creationId xmlns:a16="http://schemas.microsoft.com/office/drawing/2014/main" id="{E7F9275A-968B-A253-C234-B16417D35A76}"/>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8" name="Oval 163">
                  <a:extLst>
                    <a:ext uri="{FF2B5EF4-FFF2-40B4-BE49-F238E27FC236}">
                      <a16:creationId xmlns:a16="http://schemas.microsoft.com/office/drawing/2014/main" id="{C39D58D0-D22E-0593-C440-5E716B9F8462}"/>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8" name="Group 164">
                <a:extLst>
                  <a:ext uri="{FF2B5EF4-FFF2-40B4-BE49-F238E27FC236}">
                    <a16:creationId xmlns:a16="http://schemas.microsoft.com/office/drawing/2014/main" id="{A1D080A6-4634-B3AB-E34C-CED9F3E45D34}"/>
                  </a:ext>
                </a:extLst>
              </p:cNvPr>
              <p:cNvGrpSpPr>
                <a:grpSpLocks/>
              </p:cNvGrpSpPr>
              <p:nvPr/>
            </p:nvGrpSpPr>
            <p:grpSpPr bwMode="auto">
              <a:xfrm>
                <a:off x="1056" y="2160"/>
                <a:ext cx="192" cy="192"/>
                <a:chOff x="1824" y="1584"/>
                <a:chExt cx="192" cy="192"/>
              </a:xfrm>
            </p:grpSpPr>
            <p:sp>
              <p:nvSpPr>
                <p:cNvPr id="165" name="Rectangle 165">
                  <a:extLst>
                    <a:ext uri="{FF2B5EF4-FFF2-40B4-BE49-F238E27FC236}">
                      <a16:creationId xmlns:a16="http://schemas.microsoft.com/office/drawing/2014/main" id="{8AB493B2-8F93-958D-676C-0323931545B2}"/>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6" name="Oval 166">
                  <a:extLst>
                    <a:ext uri="{FF2B5EF4-FFF2-40B4-BE49-F238E27FC236}">
                      <a16:creationId xmlns:a16="http://schemas.microsoft.com/office/drawing/2014/main" id="{7092AAE6-1AF9-746E-4D44-3B26828BFBCE}"/>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29" name="Group 167">
                <a:extLst>
                  <a:ext uri="{FF2B5EF4-FFF2-40B4-BE49-F238E27FC236}">
                    <a16:creationId xmlns:a16="http://schemas.microsoft.com/office/drawing/2014/main" id="{AC8F6B8D-9706-3310-C0EE-8595265720C7}"/>
                  </a:ext>
                </a:extLst>
              </p:cNvPr>
              <p:cNvGrpSpPr>
                <a:grpSpLocks/>
              </p:cNvGrpSpPr>
              <p:nvPr/>
            </p:nvGrpSpPr>
            <p:grpSpPr bwMode="auto">
              <a:xfrm>
                <a:off x="864" y="1584"/>
                <a:ext cx="192" cy="192"/>
                <a:chOff x="1824" y="1584"/>
                <a:chExt cx="192" cy="192"/>
              </a:xfrm>
            </p:grpSpPr>
            <p:sp>
              <p:nvSpPr>
                <p:cNvPr id="163" name="Rectangle 168">
                  <a:extLst>
                    <a:ext uri="{FF2B5EF4-FFF2-40B4-BE49-F238E27FC236}">
                      <a16:creationId xmlns:a16="http://schemas.microsoft.com/office/drawing/2014/main" id="{F2F2DAF6-92F6-9B4A-AC0C-6C55A1A0A913}"/>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4" name="Oval 169">
                  <a:extLst>
                    <a:ext uri="{FF2B5EF4-FFF2-40B4-BE49-F238E27FC236}">
                      <a16:creationId xmlns:a16="http://schemas.microsoft.com/office/drawing/2014/main" id="{CCC98901-D39D-74E0-ACE5-B6A28869D3E4}"/>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0" name="Group 170">
                <a:extLst>
                  <a:ext uri="{FF2B5EF4-FFF2-40B4-BE49-F238E27FC236}">
                    <a16:creationId xmlns:a16="http://schemas.microsoft.com/office/drawing/2014/main" id="{7C0832B3-470B-885D-7AA3-3A09ED8C0ADB}"/>
                  </a:ext>
                </a:extLst>
              </p:cNvPr>
              <p:cNvGrpSpPr>
                <a:grpSpLocks/>
              </p:cNvGrpSpPr>
              <p:nvPr/>
            </p:nvGrpSpPr>
            <p:grpSpPr bwMode="auto">
              <a:xfrm>
                <a:off x="864" y="1776"/>
                <a:ext cx="192" cy="192"/>
                <a:chOff x="1824" y="1584"/>
                <a:chExt cx="192" cy="192"/>
              </a:xfrm>
            </p:grpSpPr>
            <p:sp>
              <p:nvSpPr>
                <p:cNvPr id="161" name="Rectangle 171">
                  <a:extLst>
                    <a:ext uri="{FF2B5EF4-FFF2-40B4-BE49-F238E27FC236}">
                      <a16:creationId xmlns:a16="http://schemas.microsoft.com/office/drawing/2014/main" id="{343BDF9B-800B-E966-6455-04748366E3F8}"/>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2" name="Oval 172">
                  <a:extLst>
                    <a:ext uri="{FF2B5EF4-FFF2-40B4-BE49-F238E27FC236}">
                      <a16:creationId xmlns:a16="http://schemas.microsoft.com/office/drawing/2014/main" id="{46E0E2E8-AAE7-FE5C-E583-7AEEDBF05E8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1" name="Group 173">
                <a:extLst>
                  <a:ext uri="{FF2B5EF4-FFF2-40B4-BE49-F238E27FC236}">
                    <a16:creationId xmlns:a16="http://schemas.microsoft.com/office/drawing/2014/main" id="{857A07A6-D828-017F-75F2-10542BDC93D4}"/>
                  </a:ext>
                </a:extLst>
              </p:cNvPr>
              <p:cNvGrpSpPr>
                <a:grpSpLocks/>
              </p:cNvGrpSpPr>
              <p:nvPr/>
            </p:nvGrpSpPr>
            <p:grpSpPr bwMode="auto">
              <a:xfrm>
                <a:off x="864" y="1968"/>
                <a:ext cx="192" cy="192"/>
                <a:chOff x="1824" y="1584"/>
                <a:chExt cx="192" cy="192"/>
              </a:xfrm>
            </p:grpSpPr>
            <p:sp>
              <p:nvSpPr>
                <p:cNvPr id="159" name="Rectangle 174">
                  <a:extLst>
                    <a:ext uri="{FF2B5EF4-FFF2-40B4-BE49-F238E27FC236}">
                      <a16:creationId xmlns:a16="http://schemas.microsoft.com/office/drawing/2014/main" id="{498A21AE-ADAC-A9AB-B5FB-74595833E7A7}"/>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60" name="Oval 175">
                  <a:extLst>
                    <a:ext uri="{FF2B5EF4-FFF2-40B4-BE49-F238E27FC236}">
                      <a16:creationId xmlns:a16="http://schemas.microsoft.com/office/drawing/2014/main" id="{915FAAF3-966D-1955-D707-66FA0CF9771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2" name="Group 176">
                <a:extLst>
                  <a:ext uri="{FF2B5EF4-FFF2-40B4-BE49-F238E27FC236}">
                    <a16:creationId xmlns:a16="http://schemas.microsoft.com/office/drawing/2014/main" id="{A99C4866-E405-5620-1746-B0A8F3853DBD}"/>
                  </a:ext>
                </a:extLst>
              </p:cNvPr>
              <p:cNvGrpSpPr>
                <a:grpSpLocks/>
              </p:cNvGrpSpPr>
              <p:nvPr/>
            </p:nvGrpSpPr>
            <p:grpSpPr bwMode="auto">
              <a:xfrm>
                <a:off x="864" y="2160"/>
                <a:ext cx="192" cy="192"/>
                <a:chOff x="1824" y="1584"/>
                <a:chExt cx="192" cy="192"/>
              </a:xfrm>
            </p:grpSpPr>
            <p:sp>
              <p:nvSpPr>
                <p:cNvPr id="157" name="Rectangle 177">
                  <a:extLst>
                    <a:ext uri="{FF2B5EF4-FFF2-40B4-BE49-F238E27FC236}">
                      <a16:creationId xmlns:a16="http://schemas.microsoft.com/office/drawing/2014/main" id="{A60A2CAE-8F62-989E-A78F-8FD39AA3F0DD}"/>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58" name="Oval 178">
                  <a:extLst>
                    <a:ext uri="{FF2B5EF4-FFF2-40B4-BE49-F238E27FC236}">
                      <a16:creationId xmlns:a16="http://schemas.microsoft.com/office/drawing/2014/main" id="{99446270-51F9-9124-40BF-9AC727A360A1}"/>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3" name="Group 179">
                <a:extLst>
                  <a:ext uri="{FF2B5EF4-FFF2-40B4-BE49-F238E27FC236}">
                    <a16:creationId xmlns:a16="http://schemas.microsoft.com/office/drawing/2014/main" id="{4B87FB02-013A-9CA2-FC3D-0DF085EF74EB}"/>
                  </a:ext>
                </a:extLst>
              </p:cNvPr>
              <p:cNvGrpSpPr>
                <a:grpSpLocks/>
              </p:cNvGrpSpPr>
              <p:nvPr/>
            </p:nvGrpSpPr>
            <p:grpSpPr bwMode="auto">
              <a:xfrm>
                <a:off x="672" y="1584"/>
                <a:ext cx="192" cy="192"/>
                <a:chOff x="1824" y="1584"/>
                <a:chExt cx="192" cy="192"/>
              </a:xfrm>
            </p:grpSpPr>
            <p:sp>
              <p:nvSpPr>
                <p:cNvPr id="155" name="Rectangle 180">
                  <a:extLst>
                    <a:ext uri="{FF2B5EF4-FFF2-40B4-BE49-F238E27FC236}">
                      <a16:creationId xmlns:a16="http://schemas.microsoft.com/office/drawing/2014/main" id="{23BDEC56-D259-D1D9-462A-D2BF37F0B1D4}"/>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56" name="Oval 181">
                  <a:extLst>
                    <a:ext uri="{FF2B5EF4-FFF2-40B4-BE49-F238E27FC236}">
                      <a16:creationId xmlns:a16="http://schemas.microsoft.com/office/drawing/2014/main" id="{A519272A-2351-5FD7-F89C-9DF5AEF4B576}"/>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4" name="Group 182">
                <a:extLst>
                  <a:ext uri="{FF2B5EF4-FFF2-40B4-BE49-F238E27FC236}">
                    <a16:creationId xmlns:a16="http://schemas.microsoft.com/office/drawing/2014/main" id="{9A50E1F8-059F-EB8F-6966-F9B0E203D969}"/>
                  </a:ext>
                </a:extLst>
              </p:cNvPr>
              <p:cNvGrpSpPr>
                <a:grpSpLocks/>
              </p:cNvGrpSpPr>
              <p:nvPr/>
            </p:nvGrpSpPr>
            <p:grpSpPr bwMode="auto">
              <a:xfrm>
                <a:off x="672" y="1776"/>
                <a:ext cx="192" cy="192"/>
                <a:chOff x="1824" y="1584"/>
                <a:chExt cx="192" cy="192"/>
              </a:xfrm>
            </p:grpSpPr>
            <p:sp>
              <p:nvSpPr>
                <p:cNvPr id="153" name="Rectangle 183">
                  <a:extLst>
                    <a:ext uri="{FF2B5EF4-FFF2-40B4-BE49-F238E27FC236}">
                      <a16:creationId xmlns:a16="http://schemas.microsoft.com/office/drawing/2014/main" id="{E0336C96-F8BC-9103-57F5-453517C899E3}"/>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54" name="Oval 184">
                  <a:extLst>
                    <a:ext uri="{FF2B5EF4-FFF2-40B4-BE49-F238E27FC236}">
                      <a16:creationId xmlns:a16="http://schemas.microsoft.com/office/drawing/2014/main" id="{019D0314-F83A-87CD-4150-AA7BF8E213CC}"/>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5" name="Group 185">
                <a:extLst>
                  <a:ext uri="{FF2B5EF4-FFF2-40B4-BE49-F238E27FC236}">
                    <a16:creationId xmlns:a16="http://schemas.microsoft.com/office/drawing/2014/main" id="{79275B5B-4D03-64FD-9F57-2DCAE8AF941E}"/>
                  </a:ext>
                </a:extLst>
              </p:cNvPr>
              <p:cNvGrpSpPr>
                <a:grpSpLocks/>
              </p:cNvGrpSpPr>
              <p:nvPr/>
            </p:nvGrpSpPr>
            <p:grpSpPr bwMode="auto">
              <a:xfrm>
                <a:off x="672" y="1968"/>
                <a:ext cx="192" cy="192"/>
                <a:chOff x="1824" y="1584"/>
                <a:chExt cx="192" cy="192"/>
              </a:xfrm>
            </p:grpSpPr>
            <p:sp>
              <p:nvSpPr>
                <p:cNvPr id="151" name="Rectangle 186">
                  <a:extLst>
                    <a:ext uri="{FF2B5EF4-FFF2-40B4-BE49-F238E27FC236}">
                      <a16:creationId xmlns:a16="http://schemas.microsoft.com/office/drawing/2014/main" id="{3B90E979-4FF6-B3F0-720A-162D9878DDB7}"/>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52" name="Oval 187">
                  <a:extLst>
                    <a:ext uri="{FF2B5EF4-FFF2-40B4-BE49-F238E27FC236}">
                      <a16:creationId xmlns:a16="http://schemas.microsoft.com/office/drawing/2014/main" id="{D9EEE963-2E0F-3615-AAC4-13DBE1800C37}"/>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6" name="Group 188">
                <a:extLst>
                  <a:ext uri="{FF2B5EF4-FFF2-40B4-BE49-F238E27FC236}">
                    <a16:creationId xmlns:a16="http://schemas.microsoft.com/office/drawing/2014/main" id="{D27EA6F6-626C-D6EC-D5A0-C4942296664C}"/>
                  </a:ext>
                </a:extLst>
              </p:cNvPr>
              <p:cNvGrpSpPr>
                <a:grpSpLocks/>
              </p:cNvGrpSpPr>
              <p:nvPr/>
            </p:nvGrpSpPr>
            <p:grpSpPr bwMode="auto">
              <a:xfrm>
                <a:off x="672" y="2160"/>
                <a:ext cx="192" cy="192"/>
                <a:chOff x="1824" y="1584"/>
                <a:chExt cx="192" cy="192"/>
              </a:xfrm>
            </p:grpSpPr>
            <p:sp>
              <p:nvSpPr>
                <p:cNvPr id="149" name="Rectangle 189">
                  <a:extLst>
                    <a:ext uri="{FF2B5EF4-FFF2-40B4-BE49-F238E27FC236}">
                      <a16:creationId xmlns:a16="http://schemas.microsoft.com/office/drawing/2014/main" id="{C33E9F75-A3F1-E5EA-733F-BCE569BF3577}"/>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50" name="Oval 190">
                  <a:extLst>
                    <a:ext uri="{FF2B5EF4-FFF2-40B4-BE49-F238E27FC236}">
                      <a16:creationId xmlns:a16="http://schemas.microsoft.com/office/drawing/2014/main" id="{35274C53-309F-DD53-DE67-79D81DFE820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7" name="Group 191">
                <a:extLst>
                  <a:ext uri="{FF2B5EF4-FFF2-40B4-BE49-F238E27FC236}">
                    <a16:creationId xmlns:a16="http://schemas.microsoft.com/office/drawing/2014/main" id="{A475FDBC-1588-8802-ABB2-2558605B1A3D}"/>
                  </a:ext>
                </a:extLst>
              </p:cNvPr>
              <p:cNvGrpSpPr>
                <a:grpSpLocks/>
              </p:cNvGrpSpPr>
              <p:nvPr/>
            </p:nvGrpSpPr>
            <p:grpSpPr bwMode="auto">
              <a:xfrm>
                <a:off x="480" y="1584"/>
                <a:ext cx="192" cy="192"/>
                <a:chOff x="1824" y="1584"/>
                <a:chExt cx="192" cy="192"/>
              </a:xfrm>
            </p:grpSpPr>
            <p:sp>
              <p:nvSpPr>
                <p:cNvPr id="147" name="Rectangle 192">
                  <a:extLst>
                    <a:ext uri="{FF2B5EF4-FFF2-40B4-BE49-F238E27FC236}">
                      <a16:creationId xmlns:a16="http://schemas.microsoft.com/office/drawing/2014/main" id="{CEB170AA-0E0F-2B4C-629B-3C0CD5EEBC3A}"/>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48" name="Oval 193">
                  <a:extLst>
                    <a:ext uri="{FF2B5EF4-FFF2-40B4-BE49-F238E27FC236}">
                      <a16:creationId xmlns:a16="http://schemas.microsoft.com/office/drawing/2014/main" id="{99D6A98E-9F88-8CFE-91F0-E35FC0273882}"/>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8" name="Group 194">
                <a:extLst>
                  <a:ext uri="{FF2B5EF4-FFF2-40B4-BE49-F238E27FC236}">
                    <a16:creationId xmlns:a16="http://schemas.microsoft.com/office/drawing/2014/main" id="{88C70851-C98B-14EC-5144-2AA6C4728C05}"/>
                  </a:ext>
                </a:extLst>
              </p:cNvPr>
              <p:cNvGrpSpPr>
                <a:grpSpLocks/>
              </p:cNvGrpSpPr>
              <p:nvPr/>
            </p:nvGrpSpPr>
            <p:grpSpPr bwMode="auto">
              <a:xfrm>
                <a:off x="480" y="1776"/>
                <a:ext cx="192" cy="192"/>
                <a:chOff x="1824" y="1584"/>
                <a:chExt cx="192" cy="192"/>
              </a:xfrm>
            </p:grpSpPr>
            <p:sp>
              <p:nvSpPr>
                <p:cNvPr id="145" name="Rectangle 195">
                  <a:extLst>
                    <a:ext uri="{FF2B5EF4-FFF2-40B4-BE49-F238E27FC236}">
                      <a16:creationId xmlns:a16="http://schemas.microsoft.com/office/drawing/2014/main" id="{0C25BB52-3E0B-8DA6-4C9D-298B0842E4E7}"/>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46" name="Oval 196">
                  <a:extLst>
                    <a:ext uri="{FF2B5EF4-FFF2-40B4-BE49-F238E27FC236}">
                      <a16:creationId xmlns:a16="http://schemas.microsoft.com/office/drawing/2014/main" id="{6B804414-DEC7-DA33-68AF-348A3D7C033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39" name="Group 197">
                <a:extLst>
                  <a:ext uri="{FF2B5EF4-FFF2-40B4-BE49-F238E27FC236}">
                    <a16:creationId xmlns:a16="http://schemas.microsoft.com/office/drawing/2014/main" id="{838E2C57-5AAA-4027-9A26-0E2E916AE834}"/>
                  </a:ext>
                </a:extLst>
              </p:cNvPr>
              <p:cNvGrpSpPr>
                <a:grpSpLocks/>
              </p:cNvGrpSpPr>
              <p:nvPr/>
            </p:nvGrpSpPr>
            <p:grpSpPr bwMode="auto">
              <a:xfrm>
                <a:off x="480" y="1968"/>
                <a:ext cx="192" cy="192"/>
                <a:chOff x="1824" y="1584"/>
                <a:chExt cx="192" cy="192"/>
              </a:xfrm>
            </p:grpSpPr>
            <p:sp>
              <p:nvSpPr>
                <p:cNvPr id="143" name="Rectangle 198">
                  <a:extLst>
                    <a:ext uri="{FF2B5EF4-FFF2-40B4-BE49-F238E27FC236}">
                      <a16:creationId xmlns:a16="http://schemas.microsoft.com/office/drawing/2014/main" id="{7BD14AC1-64BC-4C65-9914-80901E884863}"/>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44" name="Oval 199">
                  <a:extLst>
                    <a:ext uri="{FF2B5EF4-FFF2-40B4-BE49-F238E27FC236}">
                      <a16:creationId xmlns:a16="http://schemas.microsoft.com/office/drawing/2014/main" id="{EAFD2363-0E3E-881A-CD5B-97E5E50924F7}"/>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140" name="Group 200">
                <a:extLst>
                  <a:ext uri="{FF2B5EF4-FFF2-40B4-BE49-F238E27FC236}">
                    <a16:creationId xmlns:a16="http://schemas.microsoft.com/office/drawing/2014/main" id="{1F2DD06B-8C5D-9003-F7E9-0508FCBBEAE0}"/>
                  </a:ext>
                </a:extLst>
              </p:cNvPr>
              <p:cNvGrpSpPr>
                <a:grpSpLocks/>
              </p:cNvGrpSpPr>
              <p:nvPr/>
            </p:nvGrpSpPr>
            <p:grpSpPr bwMode="auto">
              <a:xfrm>
                <a:off x="480" y="2160"/>
                <a:ext cx="192" cy="192"/>
                <a:chOff x="1824" y="1584"/>
                <a:chExt cx="192" cy="192"/>
              </a:xfrm>
            </p:grpSpPr>
            <p:sp>
              <p:nvSpPr>
                <p:cNvPr id="141" name="Rectangle 201">
                  <a:extLst>
                    <a:ext uri="{FF2B5EF4-FFF2-40B4-BE49-F238E27FC236}">
                      <a16:creationId xmlns:a16="http://schemas.microsoft.com/office/drawing/2014/main" id="{EA7677A2-7B99-1CFE-4D73-878EAC58CD59}"/>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142" name="Oval 202">
                  <a:extLst>
                    <a:ext uri="{FF2B5EF4-FFF2-40B4-BE49-F238E27FC236}">
                      <a16:creationId xmlns:a16="http://schemas.microsoft.com/office/drawing/2014/main" id="{CB18515D-D9C9-2D53-CF7E-451715A3A46E}"/>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sp>
          <p:nvSpPr>
            <p:cNvPr id="107" name="AutoShape 203">
              <a:extLst>
                <a:ext uri="{FF2B5EF4-FFF2-40B4-BE49-F238E27FC236}">
                  <a16:creationId xmlns:a16="http://schemas.microsoft.com/office/drawing/2014/main" id="{8933E35B-E408-D3EA-501A-A3321B68D1B6}"/>
                </a:ext>
              </a:extLst>
            </p:cNvPr>
            <p:cNvSpPr>
              <a:spLocks noChangeArrowheads="1"/>
            </p:cNvSpPr>
            <p:nvPr/>
          </p:nvSpPr>
          <p:spPr bwMode="auto">
            <a:xfrm>
              <a:off x="432" y="1376"/>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a:solidFill>
                    <a:srgbClr val="000000"/>
                  </a:solidFill>
                  <a:latin typeface="Verdana" panose="020B0604030504040204" pitchFamily="34" charset="0"/>
                  <a:ea typeface="Gulim" panose="020B0600000101010101" pitchFamily="34" charset="-127"/>
                </a:rPr>
                <a:t>W0</a:t>
              </a:r>
            </a:p>
          </p:txBody>
        </p:sp>
      </p:grpSp>
      <p:grpSp>
        <p:nvGrpSpPr>
          <p:cNvPr id="205" name="Group 204">
            <a:extLst>
              <a:ext uri="{FF2B5EF4-FFF2-40B4-BE49-F238E27FC236}">
                <a16:creationId xmlns:a16="http://schemas.microsoft.com/office/drawing/2014/main" id="{53A9EFD2-6793-3F0A-2644-F4818159FC1E}"/>
              </a:ext>
            </a:extLst>
          </p:cNvPr>
          <p:cNvGrpSpPr>
            <a:grpSpLocks/>
          </p:cNvGrpSpPr>
          <p:nvPr/>
        </p:nvGrpSpPr>
        <p:grpSpPr bwMode="auto">
          <a:xfrm>
            <a:off x="5686353" y="2925951"/>
            <a:ext cx="3200400" cy="1598612"/>
            <a:chOff x="2016" y="1537"/>
            <a:chExt cx="2016" cy="1007"/>
          </a:xfrm>
        </p:grpSpPr>
        <p:grpSp>
          <p:nvGrpSpPr>
            <p:cNvPr id="206" name="Group 205">
              <a:extLst>
                <a:ext uri="{FF2B5EF4-FFF2-40B4-BE49-F238E27FC236}">
                  <a16:creationId xmlns:a16="http://schemas.microsoft.com/office/drawing/2014/main" id="{901910B0-AAC1-449F-4FBF-68D944281CCA}"/>
                </a:ext>
              </a:extLst>
            </p:cNvPr>
            <p:cNvGrpSpPr>
              <a:grpSpLocks/>
            </p:cNvGrpSpPr>
            <p:nvPr/>
          </p:nvGrpSpPr>
          <p:grpSpPr bwMode="auto">
            <a:xfrm>
              <a:off x="2496" y="1776"/>
              <a:ext cx="1536" cy="768"/>
              <a:chOff x="2016" y="1776"/>
              <a:chExt cx="1536" cy="768"/>
            </a:xfrm>
          </p:grpSpPr>
          <p:grpSp>
            <p:nvGrpSpPr>
              <p:cNvPr id="208" name="Group 206">
                <a:extLst>
                  <a:ext uri="{FF2B5EF4-FFF2-40B4-BE49-F238E27FC236}">
                    <a16:creationId xmlns:a16="http://schemas.microsoft.com/office/drawing/2014/main" id="{5BCB95F7-C417-15FC-7567-C4F0CF2E5C95}"/>
                  </a:ext>
                </a:extLst>
              </p:cNvPr>
              <p:cNvGrpSpPr>
                <a:grpSpLocks/>
              </p:cNvGrpSpPr>
              <p:nvPr/>
            </p:nvGrpSpPr>
            <p:grpSpPr bwMode="auto">
              <a:xfrm>
                <a:off x="2016" y="1776"/>
                <a:ext cx="192" cy="192"/>
                <a:chOff x="2016" y="1776"/>
                <a:chExt cx="192" cy="192"/>
              </a:xfrm>
            </p:grpSpPr>
            <p:sp>
              <p:nvSpPr>
                <p:cNvPr id="303" name="Rectangle 207">
                  <a:extLst>
                    <a:ext uri="{FF2B5EF4-FFF2-40B4-BE49-F238E27FC236}">
                      <a16:creationId xmlns:a16="http://schemas.microsoft.com/office/drawing/2014/main" id="{607F73A9-CCFF-318F-038D-91548E450B16}"/>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04" name="Freeform 208">
                  <a:extLst>
                    <a:ext uri="{FF2B5EF4-FFF2-40B4-BE49-F238E27FC236}">
                      <a16:creationId xmlns:a16="http://schemas.microsoft.com/office/drawing/2014/main" id="{04A63031-3551-1A31-D974-E53283358D24}"/>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209" name="Rectangle 209">
                <a:extLst>
                  <a:ext uri="{FF2B5EF4-FFF2-40B4-BE49-F238E27FC236}">
                    <a16:creationId xmlns:a16="http://schemas.microsoft.com/office/drawing/2014/main" id="{98C80F5B-7E73-714B-6044-F5D32F7668EE}"/>
                  </a:ext>
                </a:extLst>
              </p:cNvPr>
              <p:cNvSpPr>
                <a:spLocks noChangeArrowheads="1"/>
              </p:cNvSpPr>
              <p:nvPr/>
            </p:nvSpPr>
            <p:spPr bwMode="auto">
              <a:xfrm>
                <a:off x="2016" y="177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nvGrpSpPr>
              <p:cNvPr id="210" name="Group 210">
                <a:extLst>
                  <a:ext uri="{FF2B5EF4-FFF2-40B4-BE49-F238E27FC236}">
                    <a16:creationId xmlns:a16="http://schemas.microsoft.com/office/drawing/2014/main" id="{D1036960-A6E2-7CDD-7B21-546139277A70}"/>
                  </a:ext>
                </a:extLst>
              </p:cNvPr>
              <p:cNvGrpSpPr>
                <a:grpSpLocks/>
              </p:cNvGrpSpPr>
              <p:nvPr/>
            </p:nvGrpSpPr>
            <p:grpSpPr bwMode="auto">
              <a:xfrm>
                <a:off x="2016" y="1968"/>
                <a:ext cx="192" cy="192"/>
                <a:chOff x="2016" y="1776"/>
                <a:chExt cx="192" cy="192"/>
              </a:xfrm>
            </p:grpSpPr>
            <p:sp>
              <p:nvSpPr>
                <p:cNvPr id="301" name="Rectangle 211">
                  <a:extLst>
                    <a:ext uri="{FF2B5EF4-FFF2-40B4-BE49-F238E27FC236}">
                      <a16:creationId xmlns:a16="http://schemas.microsoft.com/office/drawing/2014/main" id="{11ACC9B7-0087-E245-075C-F515CBA9DAA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02" name="Freeform 212">
                  <a:extLst>
                    <a:ext uri="{FF2B5EF4-FFF2-40B4-BE49-F238E27FC236}">
                      <a16:creationId xmlns:a16="http://schemas.microsoft.com/office/drawing/2014/main" id="{6C86D889-3139-380F-9E10-F27F514CB82E}"/>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11" name="Group 213">
                <a:extLst>
                  <a:ext uri="{FF2B5EF4-FFF2-40B4-BE49-F238E27FC236}">
                    <a16:creationId xmlns:a16="http://schemas.microsoft.com/office/drawing/2014/main" id="{EE24478D-C201-F8F6-1FEF-688B5F2E834B}"/>
                  </a:ext>
                </a:extLst>
              </p:cNvPr>
              <p:cNvGrpSpPr>
                <a:grpSpLocks/>
              </p:cNvGrpSpPr>
              <p:nvPr/>
            </p:nvGrpSpPr>
            <p:grpSpPr bwMode="auto">
              <a:xfrm>
                <a:off x="2016" y="2160"/>
                <a:ext cx="192" cy="192"/>
                <a:chOff x="2016" y="1776"/>
                <a:chExt cx="192" cy="192"/>
              </a:xfrm>
            </p:grpSpPr>
            <p:sp>
              <p:nvSpPr>
                <p:cNvPr id="299" name="Rectangle 214">
                  <a:extLst>
                    <a:ext uri="{FF2B5EF4-FFF2-40B4-BE49-F238E27FC236}">
                      <a16:creationId xmlns:a16="http://schemas.microsoft.com/office/drawing/2014/main" id="{D9B76B45-7BDA-F196-EAFA-00F79D3CC5E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00" name="Freeform 215">
                  <a:extLst>
                    <a:ext uri="{FF2B5EF4-FFF2-40B4-BE49-F238E27FC236}">
                      <a16:creationId xmlns:a16="http://schemas.microsoft.com/office/drawing/2014/main" id="{CF74D9E7-464B-6209-18E0-40D5A47A7865}"/>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12" name="Group 216">
                <a:extLst>
                  <a:ext uri="{FF2B5EF4-FFF2-40B4-BE49-F238E27FC236}">
                    <a16:creationId xmlns:a16="http://schemas.microsoft.com/office/drawing/2014/main" id="{B9732429-7527-E381-8299-8BA2AC176F05}"/>
                  </a:ext>
                </a:extLst>
              </p:cNvPr>
              <p:cNvGrpSpPr>
                <a:grpSpLocks/>
              </p:cNvGrpSpPr>
              <p:nvPr/>
            </p:nvGrpSpPr>
            <p:grpSpPr bwMode="auto">
              <a:xfrm>
                <a:off x="2016" y="2352"/>
                <a:ext cx="192" cy="192"/>
                <a:chOff x="2016" y="1776"/>
                <a:chExt cx="192" cy="192"/>
              </a:xfrm>
            </p:grpSpPr>
            <p:sp>
              <p:nvSpPr>
                <p:cNvPr id="297" name="Rectangle 217">
                  <a:extLst>
                    <a:ext uri="{FF2B5EF4-FFF2-40B4-BE49-F238E27FC236}">
                      <a16:creationId xmlns:a16="http://schemas.microsoft.com/office/drawing/2014/main" id="{1B9C4D5A-7ADD-D343-3CE5-3717ED64E962}"/>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98" name="Freeform 218">
                  <a:extLst>
                    <a:ext uri="{FF2B5EF4-FFF2-40B4-BE49-F238E27FC236}">
                      <a16:creationId xmlns:a16="http://schemas.microsoft.com/office/drawing/2014/main" id="{52BF55F2-5193-50B6-8067-2602EE1E642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13" name="Group 219">
                <a:extLst>
                  <a:ext uri="{FF2B5EF4-FFF2-40B4-BE49-F238E27FC236}">
                    <a16:creationId xmlns:a16="http://schemas.microsoft.com/office/drawing/2014/main" id="{FF4DE0EE-14DC-8143-AF2A-7CFAA73BDA64}"/>
                  </a:ext>
                </a:extLst>
              </p:cNvPr>
              <p:cNvGrpSpPr>
                <a:grpSpLocks/>
              </p:cNvGrpSpPr>
              <p:nvPr/>
            </p:nvGrpSpPr>
            <p:grpSpPr bwMode="auto">
              <a:xfrm>
                <a:off x="2208" y="1776"/>
                <a:ext cx="192" cy="192"/>
                <a:chOff x="2016" y="1776"/>
                <a:chExt cx="192" cy="192"/>
              </a:xfrm>
            </p:grpSpPr>
            <p:sp>
              <p:nvSpPr>
                <p:cNvPr id="295" name="Rectangle 220">
                  <a:extLst>
                    <a:ext uri="{FF2B5EF4-FFF2-40B4-BE49-F238E27FC236}">
                      <a16:creationId xmlns:a16="http://schemas.microsoft.com/office/drawing/2014/main" id="{0E95E7CA-6AA3-36A0-ABFE-E204FC34CA9D}"/>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96" name="Freeform 221">
                  <a:extLst>
                    <a:ext uri="{FF2B5EF4-FFF2-40B4-BE49-F238E27FC236}">
                      <a16:creationId xmlns:a16="http://schemas.microsoft.com/office/drawing/2014/main" id="{9280B4B8-B8B0-DC72-D46B-825885305C48}"/>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14" name="Group 222">
                <a:extLst>
                  <a:ext uri="{FF2B5EF4-FFF2-40B4-BE49-F238E27FC236}">
                    <a16:creationId xmlns:a16="http://schemas.microsoft.com/office/drawing/2014/main" id="{EE365A9D-F4D0-3A06-8F63-B478CC3E983A}"/>
                  </a:ext>
                </a:extLst>
              </p:cNvPr>
              <p:cNvGrpSpPr>
                <a:grpSpLocks/>
              </p:cNvGrpSpPr>
              <p:nvPr/>
            </p:nvGrpSpPr>
            <p:grpSpPr bwMode="auto">
              <a:xfrm>
                <a:off x="2208" y="1968"/>
                <a:ext cx="192" cy="192"/>
                <a:chOff x="2016" y="1776"/>
                <a:chExt cx="192" cy="192"/>
              </a:xfrm>
            </p:grpSpPr>
            <p:sp>
              <p:nvSpPr>
                <p:cNvPr id="293" name="Rectangle 223">
                  <a:extLst>
                    <a:ext uri="{FF2B5EF4-FFF2-40B4-BE49-F238E27FC236}">
                      <a16:creationId xmlns:a16="http://schemas.microsoft.com/office/drawing/2014/main" id="{9C3322E0-FC1E-5CD7-1408-BEF34CF70EE4}"/>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94" name="Freeform 224">
                  <a:extLst>
                    <a:ext uri="{FF2B5EF4-FFF2-40B4-BE49-F238E27FC236}">
                      <a16:creationId xmlns:a16="http://schemas.microsoft.com/office/drawing/2014/main" id="{BF1898C0-8FF9-4C2B-59A7-B0847FC96CF4}"/>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15" name="Group 225">
                <a:extLst>
                  <a:ext uri="{FF2B5EF4-FFF2-40B4-BE49-F238E27FC236}">
                    <a16:creationId xmlns:a16="http://schemas.microsoft.com/office/drawing/2014/main" id="{250D7947-8647-5F51-AD9F-34B8F4CC87C5}"/>
                  </a:ext>
                </a:extLst>
              </p:cNvPr>
              <p:cNvGrpSpPr>
                <a:grpSpLocks/>
              </p:cNvGrpSpPr>
              <p:nvPr/>
            </p:nvGrpSpPr>
            <p:grpSpPr bwMode="auto">
              <a:xfrm>
                <a:off x="2208" y="2160"/>
                <a:ext cx="192" cy="192"/>
                <a:chOff x="2016" y="1776"/>
                <a:chExt cx="192" cy="192"/>
              </a:xfrm>
            </p:grpSpPr>
            <p:sp>
              <p:nvSpPr>
                <p:cNvPr id="291" name="Rectangle 226">
                  <a:extLst>
                    <a:ext uri="{FF2B5EF4-FFF2-40B4-BE49-F238E27FC236}">
                      <a16:creationId xmlns:a16="http://schemas.microsoft.com/office/drawing/2014/main" id="{5B5378DA-0974-7BFA-1C2F-FCBB814F407C}"/>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92" name="Freeform 227">
                  <a:extLst>
                    <a:ext uri="{FF2B5EF4-FFF2-40B4-BE49-F238E27FC236}">
                      <a16:creationId xmlns:a16="http://schemas.microsoft.com/office/drawing/2014/main" id="{165FF6B1-5172-71F2-03E0-4D3AE145BA65}"/>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16" name="Group 228">
                <a:extLst>
                  <a:ext uri="{FF2B5EF4-FFF2-40B4-BE49-F238E27FC236}">
                    <a16:creationId xmlns:a16="http://schemas.microsoft.com/office/drawing/2014/main" id="{8B44EDFE-FB5C-015E-AC80-6D5E547037B1}"/>
                  </a:ext>
                </a:extLst>
              </p:cNvPr>
              <p:cNvGrpSpPr>
                <a:grpSpLocks/>
              </p:cNvGrpSpPr>
              <p:nvPr/>
            </p:nvGrpSpPr>
            <p:grpSpPr bwMode="auto">
              <a:xfrm>
                <a:off x="2208" y="2352"/>
                <a:ext cx="192" cy="192"/>
                <a:chOff x="2016" y="1776"/>
                <a:chExt cx="192" cy="192"/>
              </a:xfrm>
            </p:grpSpPr>
            <p:sp>
              <p:nvSpPr>
                <p:cNvPr id="289" name="Rectangle 229">
                  <a:extLst>
                    <a:ext uri="{FF2B5EF4-FFF2-40B4-BE49-F238E27FC236}">
                      <a16:creationId xmlns:a16="http://schemas.microsoft.com/office/drawing/2014/main" id="{3F4EC2D3-2FCB-345F-D0AD-59F8F2012426}"/>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90" name="Freeform 230">
                  <a:extLst>
                    <a:ext uri="{FF2B5EF4-FFF2-40B4-BE49-F238E27FC236}">
                      <a16:creationId xmlns:a16="http://schemas.microsoft.com/office/drawing/2014/main" id="{E343781B-2CFA-D9F9-D75D-B41F40A0E1CA}"/>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17" name="Group 231">
                <a:extLst>
                  <a:ext uri="{FF2B5EF4-FFF2-40B4-BE49-F238E27FC236}">
                    <a16:creationId xmlns:a16="http://schemas.microsoft.com/office/drawing/2014/main" id="{BF3235B8-2F90-6113-2CCA-F8C02142D702}"/>
                  </a:ext>
                </a:extLst>
              </p:cNvPr>
              <p:cNvGrpSpPr>
                <a:grpSpLocks/>
              </p:cNvGrpSpPr>
              <p:nvPr/>
            </p:nvGrpSpPr>
            <p:grpSpPr bwMode="auto">
              <a:xfrm>
                <a:off x="2400" y="1776"/>
                <a:ext cx="192" cy="192"/>
                <a:chOff x="2016" y="1776"/>
                <a:chExt cx="192" cy="192"/>
              </a:xfrm>
            </p:grpSpPr>
            <p:sp>
              <p:nvSpPr>
                <p:cNvPr id="287" name="Rectangle 232">
                  <a:extLst>
                    <a:ext uri="{FF2B5EF4-FFF2-40B4-BE49-F238E27FC236}">
                      <a16:creationId xmlns:a16="http://schemas.microsoft.com/office/drawing/2014/main" id="{890FD89C-72A5-7FA8-7083-4DC91997F4B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88" name="Freeform 233">
                  <a:extLst>
                    <a:ext uri="{FF2B5EF4-FFF2-40B4-BE49-F238E27FC236}">
                      <a16:creationId xmlns:a16="http://schemas.microsoft.com/office/drawing/2014/main" id="{E0EDD42F-BBBB-8CC0-A04E-D3089EE00FA8}"/>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18" name="Group 234">
                <a:extLst>
                  <a:ext uri="{FF2B5EF4-FFF2-40B4-BE49-F238E27FC236}">
                    <a16:creationId xmlns:a16="http://schemas.microsoft.com/office/drawing/2014/main" id="{56688C82-2F8C-C515-7BB1-B0C1BF0F2090}"/>
                  </a:ext>
                </a:extLst>
              </p:cNvPr>
              <p:cNvGrpSpPr>
                <a:grpSpLocks/>
              </p:cNvGrpSpPr>
              <p:nvPr/>
            </p:nvGrpSpPr>
            <p:grpSpPr bwMode="auto">
              <a:xfrm>
                <a:off x="2400" y="1968"/>
                <a:ext cx="192" cy="192"/>
                <a:chOff x="2016" y="1776"/>
                <a:chExt cx="192" cy="192"/>
              </a:xfrm>
            </p:grpSpPr>
            <p:sp>
              <p:nvSpPr>
                <p:cNvPr id="285" name="Rectangle 235">
                  <a:extLst>
                    <a:ext uri="{FF2B5EF4-FFF2-40B4-BE49-F238E27FC236}">
                      <a16:creationId xmlns:a16="http://schemas.microsoft.com/office/drawing/2014/main" id="{16F93F65-6632-01D5-2D49-40504724CAFF}"/>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86" name="Freeform 236">
                  <a:extLst>
                    <a:ext uri="{FF2B5EF4-FFF2-40B4-BE49-F238E27FC236}">
                      <a16:creationId xmlns:a16="http://schemas.microsoft.com/office/drawing/2014/main" id="{18BBA196-717D-D328-D7F6-E35AE970AB5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19" name="Group 237">
                <a:extLst>
                  <a:ext uri="{FF2B5EF4-FFF2-40B4-BE49-F238E27FC236}">
                    <a16:creationId xmlns:a16="http://schemas.microsoft.com/office/drawing/2014/main" id="{0E9BB946-ED30-9A3C-BC96-57EA08773E45}"/>
                  </a:ext>
                </a:extLst>
              </p:cNvPr>
              <p:cNvGrpSpPr>
                <a:grpSpLocks/>
              </p:cNvGrpSpPr>
              <p:nvPr/>
            </p:nvGrpSpPr>
            <p:grpSpPr bwMode="auto">
              <a:xfrm>
                <a:off x="2400" y="2160"/>
                <a:ext cx="192" cy="192"/>
                <a:chOff x="2016" y="1776"/>
                <a:chExt cx="192" cy="192"/>
              </a:xfrm>
            </p:grpSpPr>
            <p:sp>
              <p:nvSpPr>
                <p:cNvPr id="283" name="Rectangle 238">
                  <a:extLst>
                    <a:ext uri="{FF2B5EF4-FFF2-40B4-BE49-F238E27FC236}">
                      <a16:creationId xmlns:a16="http://schemas.microsoft.com/office/drawing/2014/main" id="{D9773F96-098A-2853-FA59-C6B3F5316B9B}"/>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84" name="Freeform 239">
                  <a:extLst>
                    <a:ext uri="{FF2B5EF4-FFF2-40B4-BE49-F238E27FC236}">
                      <a16:creationId xmlns:a16="http://schemas.microsoft.com/office/drawing/2014/main" id="{C0CBE63D-E6D3-5997-2F4B-F387BC2C2FA4}"/>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0" name="Group 240">
                <a:extLst>
                  <a:ext uri="{FF2B5EF4-FFF2-40B4-BE49-F238E27FC236}">
                    <a16:creationId xmlns:a16="http://schemas.microsoft.com/office/drawing/2014/main" id="{3D9785E5-FE28-8475-343C-46237B6D7FB0}"/>
                  </a:ext>
                </a:extLst>
              </p:cNvPr>
              <p:cNvGrpSpPr>
                <a:grpSpLocks/>
              </p:cNvGrpSpPr>
              <p:nvPr/>
            </p:nvGrpSpPr>
            <p:grpSpPr bwMode="auto">
              <a:xfrm>
                <a:off x="2400" y="2352"/>
                <a:ext cx="192" cy="192"/>
                <a:chOff x="2016" y="1776"/>
                <a:chExt cx="192" cy="192"/>
              </a:xfrm>
            </p:grpSpPr>
            <p:sp>
              <p:nvSpPr>
                <p:cNvPr id="281" name="Rectangle 241">
                  <a:extLst>
                    <a:ext uri="{FF2B5EF4-FFF2-40B4-BE49-F238E27FC236}">
                      <a16:creationId xmlns:a16="http://schemas.microsoft.com/office/drawing/2014/main" id="{27BDD6FE-93BF-ADC2-72C9-31FC72D6B4F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82" name="Freeform 242">
                  <a:extLst>
                    <a:ext uri="{FF2B5EF4-FFF2-40B4-BE49-F238E27FC236}">
                      <a16:creationId xmlns:a16="http://schemas.microsoft.com/office/drawing/2014/main" id="{03618208-1BF5-0EB4-C102-FF8327265F4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1" name="Group 243">
                <a:extLst>
                  <a:ext uri="{FF2B5EF4-FFF2-40B4-BE49-F238E27FC236}">
                    <a16:creationId xmlns:a16="http://schemas.microsoft.com/office/drawing/2014/main" id="{DD9896FF-D511-A752-EFF4-B41197A52A11}"/>
                  </a:ext>
                </a:extLst>
              </p:cNvPr>
              <p:cNvGrpSpPr>
                <a:grpSpLocks/>
              </p:cNvGrpSpPr>
              <p:nvPr/>
            </p:nvGrpSpPr>
            <p:grpSpPr bwMode="auto">
              <a:xfrm>
                <a:off x="2592" y="1776"/>
                <a:ext cx="192" cy="192"/>
                <a:chOff x="2016" y="1776"/>
                <a:chExt cx="192" cy="192"/>
              </a:xfrm>
            </p:grpSpPr>
            <p:sp>
              <p:nvSpPr>
                <p:cNvPr id="279" name="Rectangle 244">
                  <a:extLst>
                    <a:ext uri="{FF2B5EF4-FFF2-40B4-BE49-F238E27FC236}">
                      <a16:creationId xmlns:a16="http://schemas.microsoft.com/office/drawing/2014/main" id="{9ABC40CD-208E-464D-4ADE-FA5223567F16}"/>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80" name="Freeform 245">
                  <a:extLst>
                    <a:ext uri="{FF2B5EF4-FFF2-40B4-BE49-F238E27FC236}">
                      <a16:creationId xmlns:a16="http://schemas.microsoft.com/office/drawing/2014/main" id="{3F9A5815-9595-4414-6A1B-673E4A6738FC}"/>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2" name="Group 246">
                <a:extLst>
                  <a:ext uri="{FF2B5EF4-FFF2-40B4-BE49-F238E27FC236}">
                    <a16:creationId xmlns:a16="http://schemas.microsoft.com/office/drawing/2014/main" id="{0F8FE294-AC49-3765-DA40-531C451075EE}"/>
                  </a:ext>
                </a:extLst>
              </p:cNvPr>
              <p:cNvGrpSpPr>
                <a:grpSpLocks/>
              </p:cNvGrpSpPr>
              <p:nvPr/>
            </p:nvGrpSpPr>
            <p:grpSpPr bwMode="auto">
              <a:xfrm>
                <a:off x="2592" y="1968"/>
                <a:ext cx="192" cy="192"/>
                <a:chOff x="2016" y="1776"/>
                <a:chExt cx="192" cy="192"/>
              </a:xfrm>
            </p:grpSpPr>
            <p:sp>
              <p:nvSpPr>
                <p:cNvPr id="277" name="Rectangle 247">
                  <a:extLst>
                    <a:ext uri="{FF2B5EF4-FFF2-40B4-BE49-F238E27FC236}">
                      <a16:creationId xmlns:a16="http://schemas.microsoft.com/office/drawing/2014/main" id="{DA8851E6-5230-FB13-60E3-08BC7D1ED89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78" name="Freeform 248">
                  <a:extLst>
                    <a:ext uri="{FF2B5EF4-FFF2-40B4-BE49-F238E27FC236}">
                      <a16:creationId xmlns:a16="http://schemas.microsoft.com/office/drawing/2014/main" id="{527EBC64-B278-0A30-F403-992AD691DB66}"/>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3" name="Group 249">
                <a:extLst>
                  <a:ext uri="{FF2B5EF4-FFF2-40B4-BE49-F238E27FC236}">
                    <a16:creationId xmlns:a16="http://schemas.microsoft.com/office/drawing/2014/main" id="{DB44C4C9-F801-2302-1A3E-F108353E6643}"/>
                  </a:ext>
                </a:extLst>
              </p:cNvPr>
              <p:cNvGrpSpPr>
                <a:grpSpLocks/>
              </p:cNvGrpSpPr>
              <p:nvPr/>
            </p:nvGrpSpPr>
            <p:grpSpPr bwMode="auto">
              <a:xfrm>
                <a:off x="2592" y="2160"/>
                <a:ext cx="192" cy="192"/>
                <a:chOff x="2016" y="1776"/>
                <a:chExt cx="192" cy="192"/>
              </a:xfrm>
            </p:grpSpPr>
            <p:sp>
              <p:nvSpPr>
                <p:cNvPr id="275" name="Rectangle 250">
                  <a:extLst>
                    <a:ext uri="{FF2B5EF4-FFF2-40B4-BE49-F238E27FC236}">
                      <a16:creationId xmlns:a16="http://schemas.microsoft.com/office/drawing/2014/main" id="{3EDCF64D-7D2A-0699-1541-A846D2BA6326}"/>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76" name="Freeform 251">
                  <a:extLst>
                    <a:ext uri="{FF2B5EF4-FFF2-40B4-BE49-F238E27FC236}">
                      <a16:creationId xmlns:a16="http://schemas.microsoft.com/office/drawing/2014/main" id="{3CAE4DD4-44CD-762A-5661-53B5AABF079B}"/>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4" name="Group 252">
                <a:extLst>
                  <a:ext uri="{FF2B5EF4-FFF2-40B4-BE49-F238E27FC236}">
                    <a16:creationId xmlns:a16="http://schemas.microsoft.com/office/drawing/2014/main" id="{472AD713-90F1-3740-FF5A-1652386B9D85}"/>
                  </a:ext>
                </a:extLst>
              </p:cNvPr>
              <p:cNvGrpSpPr>
                <a:grpSpLocks/>
              </p:cNvGrpSpPr>
              <p:nvPr/>
            </p:nvGrpSpPr>
            <p:grpSpPr bwMode="auto">
              <a:xfrm>
                <a:off x="2592" y="2352"/>
                <a:ext cx="192" cy="192"/>
                <a:chOff x="2016" y="1776"/>
                <a:chExt cx="192" cy="192"/>
              </a:xfrm>
            </p:grpSpPr>
            <p:sp>
              <p:nvSpPr>
                <p:cNvPr id="273" name="Rectangle 253">
                  <a:extLst>
                    <a:ext uri="{FF2B5EF4-FFF2-40B4-BE49-F238E27FC236}">
                      <a16:creationId xmlns:a16="http://schemas.microsoft.com/office/drawing/2014/main" id="{B7FCCA86-2F6C-88FE-CACC-C3B8099ED164}"/>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74" name="Freeform 254">
                  <a:extLst>
                    <a:ext uri="{FF2B5EF4-FFF2-40B4-BE49-F238E27FC236}">
                      <a16:creationId xmlns:a16="http://schemas.microsoft.com/office/drawing/2014/main" id="{5B5BC69E-D70C-E557-A0C5-B3692287E368}"/>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5" name="Group 255">
                <a:extLst>
                  <a:ext uri="{FF2B5EF4-FFF2-40B4-BE49-F238E27FC236}">
                    <a16:creationId xmlns:a16="http://schemas.microsoft.com/office/drawing/2014/main" id="{CF7920E5-143E-94CE-61DE-8E5C21DB9CE4}"/>
                  </a:ext>
                </a:extLst>
              </p:cNvPr>
              <p:cNvGrpSpPr>
                <a:grpSpLocks/>
              </p:cNvGrpSpPr>
              <p:nvPr/>
            </p:nvGrpSpPr>
            <p:grpSpPr bwMode="auto">
              <a:xfrm>
                <a:off x="2784" y="1776"/>
                <a:ext cx="192" cy="192"/>
                <a:chOff x="2016" y="1776"/>
                <a:chExt cx="192" cy="192"/>
              </a:xfrm>
            </p:grpSpPr>
            <p:sp>
              <p:nvSpPr>
                <p:cNvPr id="271" name="Rectangle 256">
                  <a:extLst>
                    <a:ext uri="{FF2B5EF4-FFF2-40B4-BE49-F238E27FC236}">
                      <a16:creationId xmlns:a16="http://schemas.microsoft.com/office/drawing/2014/main" id="{8FE6940C-0D95-DF63-2C33-B59645B5CAB9}"/>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72" name="Freeform 257">
                  <a:extLst>
                    <a:ext uri="{FF2B5EF4-FFF2-40B4-BE49-F238E27FC236}">
                      <a16:creationId xmlns:a16="http://schemas.microsoft.com/office/drawing/2014/main" id="{94A7DADD-4AE1-8DE9-CE55-FEDD4EA2DC53}"/>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6" name="Group 258">
                <a:extLst>
                  <a:ext uri="{FF2B5EF4-FFF2-40B4-BE49-F238E27FC236}">
                    <a16:creationId xmlns:a16="http://schemas.microsoft.com/office/drawing/2014/main" id="{676D71F3-8F88-877B-8615-BA30485535D1}"/>
                  </a:ext>
                </a:extLst>
              </p:cNvPr>
              <p:cNvGrpSpPr>
                <a:grpSpLocks/>
              </p:cNvGrpSpPr>
              <p:nvPr/>
            </p:nvGrpSpPr>
            <p:grpSpPr bwMode="auto">
              <a:xfrm>
                <a:off x="2784" y="1968"/>
                <a:ext cx="192" cy="192"/>
                <a:chOff x="2016" y="1776"/>
                <a:chExt cx="192" cy="192"/>
              </a:xfrm>
            </p:grpSpPr>
            <p:sp>
              <p:nvSpPr>
                <p:cNvPr id="269" name="Rectangle 259">
                  <a:extLst>
                    <a:ext uri="{FF2B5EF4-FFF2-40B4-BE49-F238E27FC236}">
                      <a16:creationId xmlns:a16="http://schemas.microsoft.com/office/drawing/2014/main" id="{3B57B182-EE33-DF2A-4AD9-9BFD008FAE71}"/>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70" name="Freeform 260">
                  <a:extLst>
                    <a:ext uri="{FF2B5EF4-FFF2-40B4-BE49-F238E27FC236}">
                      <a16:creationId xmlns:a16="http://schemas.microsoft.com/office/drawing/2014/main" id="{21B4AEDE-4770-9423-72A6-F672826AD2C5}"/>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7" name="Group 261">
                <a:extLst>
                  <a:ext uri="{FF2B5EF4-FFF2-40B4-BE49-F238E27FC236}">
                    <a16:creationId xmlns:a16="http://schemas.microsoft.com/office/drawing/2014/main" id="{04451BA0-5F38-80F7-59DF-7781EFD07130}"/>
                  </a:ext>
                </a:extLst>
              </p:cNvPr>
              <p:cNvGrpSpPr>
                <a:grpSpLocks/>
              </p:cNvGrpSpPr>
              <p:nvPr/>
            </p:nvGrpSpPr>
            <p:grpSpPr bwMode="auto">
              <a:xfrm>
                <a:off x="2784" y="2160"/>
                <a:ext cx="192" cy="192"/>
                <a:chOff x="2016" y="1776"/>
                <a:chExt cx="192" cy="192"/>
              </a:xfrm>
            </p:grpSpPr>
            <p:sp>
              <p:nvSpPr>
                <p:cNvPr id="267" name="Rectangle 262">
                  <a:extLst>
                    <a:ext uri="{FF2B5EF4-FFF2-40B4-BE49-F238E27FC236}">
                      <a16:creationId xmlns:a16="http://schemas.microsoft.com/office/drawing/2014/main" id="{B19232CD-FCF8-A86A-6983-B279BFA5DFD0}"/>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68" name="Freeform 263">
                  <a:extLst>
                    <a:ext uri="{FF2B5EF4-FFF2-40B4-BE49-F238E27FC236}">
                      <a16:creationId xmlns:a16="http://schemas.microsoft.com/office/drawing/2014/main" id="{7126EA2D-2F0A-0DEE-4E7B-2B8A2B97A502}"/>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8" name="Group 264">
                <a:extLst>
                  <a:ext uri="{FF2B5EF4-FFF2-40B4-BE49-F238E27FC236}">
                    <a16:creationId xmlns:a16="http://schemas.microsoft.com/office/drawing/2014/main" id="{BAC2DEC0-C3E1-A785-10DB-81DA8EAAB7D2}"/>
                  </a:ext>
                </a:extLst>
              </p:cNvPr>
              <p:cNvGrpSpPr>
                <a:grpSpLocks/>
              </p:cNvGrpSpPr>
              <p:nvPr/>
            </p:nvGrpSpPr>
            <p:grpSpPr bwMode="auto">
              <a:xfrm>
                <a:off x="2784" y="2352"/>
                <a:ext cx="192" cy="192"/>
                <a:chOff x="2016" y="1776"/>
                <a:chExt cx="192" cy="192"/>
              </a:xfrm>
            </p:grpSpPr>
            <p:sp>
              <p:nvSpPr>
                <p:cNvPr id="265" name="Rectangle 265">
                  <a:extLst>
                    <a:ext uri="{FF2B5EF4-FFF2-40B4-BE49-F238E27FC236}">
                      <a16:creationId xmlns:a16="http://schemas.microsoft.com/office/drawing/2014/main" id="{D99F50AD-D736-2132-A615-847D137A90B2}"/>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66" name="Freeform 266">
                  <a:extLst>
                    <a:ext uri="{FF2B5EF4-FFF2-40B4-BE49-F238E27FC236}">
                      <a16:creationId xmlns:a16="http://schemas.microsoft.com/office/drawing/2014/main" id="{1ADEE836-7500-F55C-267C-60E1013CD36D}"/>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29" name="Group 267">
                <a:extLst>
                  <a:ext uri="{FF2B5EF4-FFF2-40B4-BE49-F238E27FC236}">
                    <a16:creationId xmlns:a16="http://schemas.microsoft.com/office/drawing/2014/main" id="{EBD8A95F-700D-70F3-0E2D-9EFF91993822}"/>
                  </a:ext>
                </a:extLst>
              </p:cNvPr>
              <p:cNvGrpSpPr>
                <a:grpSpLocks/>
              </p:cNvGrpSpPr>
              <p:nvPr/>
            </p:nvGrpSpPr>
            <p:grpSpPr bwMode="auto">
              <a:xfrm>
                <a:off x="2976" y="1776"/>
                <a:ext cx="192" cy="192"/>
                <a:chOff x="2016" y="1776"/>
                <a:chExt cx="192" cy="192"/>
              </a:xfrm>
            </p:grpSpPr>
            <p:sp>
              <p:nvSpPr>
                <p:cNvPr id="263" name="Rectangle 268">
                  <a:extLst>
                    <a:ext uri="{FF2B5EF4-FFF2-40B4-BE49-F238E27FC236}">
                      <a16:creationId xmlns:a16="http://schemas.microsoft.com/office/drawing/2014/main" id="{AB218E67-9B39-2551-58C4-64272840CE31}"/>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64" name="Freeform 269">
                  <a:extLst>
                    <a:ext uri="{FF2B5EF4-FFF2-40B4-BE49-F238E27FC236}">
                      <a16:creationId xmlns:a16="http://schemas.microsoft.com/office/drawing/2014/main" id="{89FC573B-53F3-FF5C-1F06-99F08BAC347B}"/>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0" name="Group 270">
                <a:extLst>
                  <a:ext uri="{FF2B5EF4-FFF2-40B4-BE49-F238E27FC236}">
                    <a16:creationId xmlns:a16="http://schemas.microsoft.com/office/drawing/2014/main" id="{452C8D13-EC40-0043-0B7D-D142CA9FBBC3}"/>
                  </a:ext>
                </a:extLst>
              </p:cNvPr>
              <p:cNvGrpSpPr>
                <a:grpSpLocks/>
              </p:cNvGrpSpPr>
              <p:nvPr/>
            </p:nvGrpSpPr>
            <p:grpSpPr bwMode="auto">
              <a:xfrm>
                <a:off x="2976" y="1968"/>
                <a:ext cx="192" cy="192"/>
                <a:chOff x="2016" y="1776"/>
                <a:chExt cx="192" cy="192"/>
              </a:xfrm>
            </p:grpSpPr>
            <p:sp>
              <p:nvSpPr>
                <p:cNvPr id="261" name="Rectangle 271">
                  <a:extLst>
                    <a:ext uri="{FF2B5EF4-FFF2-40B4-BE49-F238E27FC236}">
                      <a16:creationId xmlns:a16="http://schemas.microsoft.com/office/drawing/2014/main" id="{EAF04DA7-4ABE-FB2B-CC09-A2C26A0005EA}"/>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62" name="Freeform 272">
                  <a:extLst>
                    <a:ext uri="{FF2B5EF4-FFF2-40B4-BE49-F238E27FC236}">
                      <a16:creationId xmlns:a16="http://schemas.microsoft.com/office/drawing/2014/main" id="{896365A2-11E4-C2D3-3EF1-D2BF97B678F7}"/>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1" name="Group 273">
                <a:extLst>
                  <a:ext uri="{FF2B5EF4-FFF2-40B4-BE49-F238E27FC236}">
                    <a16:creationId xmlns:a16="http://schemas.microsoft.com/office/drawing/2014/main" id="{71AFE009-51CE-DBB9-7A20-2C1F163A170F}"/>
                  </a:ext>
                </a:extLst>
              </p:cNvPr>
              <p:cNvGrpSpPr>
                <a:grpSpLocks/>
              </p:cNvGrpSpPr>
              <p:nvPr/>
            </p:nvGrpSpPr>
            <p:grpSpPr bwMode="auto">
              <a:xfrm>
                <a:off x="2976" y="2160"/>
                <a:ext cx="192" cy="192"/>
                <a:chOff x="2016" y="1776"/>
                <a:chExt cx="192" cy="192"/>
              </a:xfrm>
            </p:grpSpPr>
            <p:sp>
              <p:nvSpPr>
                <p:cNvPr id="259" name="Rectangle 274">
                  <a:extLst>
                    <a:ext uri="{FF2B5EF4-FFF2-40B4-BE49-F238E27FC236}">
                      <a16:creationId xmlns:a16="http://schemas.microsoft.com/office/drawing/2014/main" id="{1B3E3BAD-0267-9231-8466-74952FE2C05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60" name="Freeform 275">
                  <a:extLst>
                    <a:ext uri="{FF2B5EF4-FFF2-40B4-BE49-F238E27FC236}">
                      <a16:creationId xmlns:a16="http://schemas.microsoft.com/office/drawing/2014/main" id="{02037BF9-60D3-A772-465B-6B7AB8400BD6}"/>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2" name="Group 276">
                <a:extLst>
                  <a:ext uri="{FF2B5EF4-FFF2-40B4-BE49-F238E27FC236}">
                    <a16:creationId xmlns:a16="http://schemas.microsoft.com/office/drawing/2014/main" id="{A6DEF7C6-E533-B305-C3BE-113237E820E3}"/>
                  </a:ext>
                </a:extLst>
              </p:cNvPr>
              <p:cNvGrpSpPr>
                <a:grpSpLocks/>
              </p:cNvGrpSpPr>
              <p:nvPr/>
            </p:nvGrpSpPr>
            <p:grpSpPr bwMode="auto">
              <a:xfrm>
                <a:off x="2976" y="2352"/>
                <a:ext cx="192" cy="192"/>
                <a:chOff x="2016" y="1776"/>
                <a:chExt cx="192" cy="192"/>
              </a:xfrm>
            </p:grpSpPr>
            <p:sp>
              <p:nvSpPr>
                <p:cNvPr id="257" name="Rectangle 277">
                  <a:extLst>
                    <a:ext uri="{FF2B5EF4-FFF2-40B4-BE49-F238E27FC236}">
                      <a16:creationId xmlns:a16="http://schemas.microsoft.com/office/drawing/2014/main" id="{2BB8324D-55B8-5C5B-5EF0-9FBFB88ADC1D}"/>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58" name="Freeform 278">
                  <a:extLst>
                    <a:ext uri="{FF2B5EF4-FFF2-40B4-BE49-F238E27FC236}">
                      <a16:creationId xmlns:a16="http://schemas.microsoft.com/office/drawing/2014/main" id="{08F11E75-345E-149C-402E-0395AD973AC3}"/>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3" name="Group 279">
                <a:extLst>
                  <a:ext uri="{FF2B5EF4-FFF2-40B4-BE49-F238E27FC236}">
                    <a16:creationId xmlns:a16="http://schemas.microsoft.com/office/drawing/2014/main" id="{44472838-41E5-D1FC-A131-F3CADA9DADE0}"/>
                  </a:ext>
                </a:extLst>
              </p:cNvPr>
              <p:cNvGrpSpPr>
                <a:grpSpLocks/>
              </p:cNvGrpSpPr>
              <p:nvPr/>
            </p:nvGrpSpPr>
            <p:grpSpPr bwMode="auto">
              <a:xfrm>
                <a:off x="3168" y="1776"/>
                <a:ext cx="192" cy="192"/>
                <a:chOff x="2016" y="1776"/>
                <a:chExt cx="192" cy="192"/>
              </a:xfrm>
            </p:grpSpPr>
            <p:sp>
              <p:nvSpPr>
                <p:cNvPr id="255" name="Rectangle 280">
                  <a:extLst>
                    <a:ext uri="{FF2B5EF4-FFF2-40B4-BE49-F238E27FC236}">
                      <a16:creationId xmlns:a16="http://schemas.microsoft.com/office/drawing/2014/main" id="{2E9B1718-C586-5C87-22D5-D9FB94EF4893}"/>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56" name="Freeform 281">
                  <a:extLst>
                    <a:ext uri="{FF2B5EF4-FFF2-40B4-BE49-F238E27FC236}">
                      <a16:creationId xmlns:a16="http://schemas.microsoft.com/office/drawing/2014/main" id="{0499A782-E623-4416-DAF2-08050AEC8DDB}"/>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4" name="Group 282">
                <a:extLst>
                  <a:ext uri="{FF2B5EF4-FFF2-40B4-BE49-F238E27FC236}">
                    <a16:creationId xmlns:a16="http://schemas.microsoft.com/office/drawing/2014/main" id="{A5197B02-8ED3-8E87-0520-270D2B33B5CC}"/>
                  </a:ext>
                </a:extLst>
              </p:cNvPr>
              <p:cNvGrpSpPr>
                <a:grpSpLocks/>
              </p:cNvGrpSpPr>
              <p:nvPr/>
            </p:nvGrpSpPr>
            <p:grpSpPr bwMode="auto">
              <a:xfrm>
                <a:off x="3168" y="1968"/>
                <a:ext cx="192" cy="192"/>
                <a:chOff x="2016" y="1776"/>
                <a:chExt cx="192" cy="192"/>
              </a:xfrm>
            </p:grpSpPr>
            <p:sp>
              <p:nvSpPr>
                <p:cNvPr id="253" name="Rectangle 283">
                  <a:extLst>
                    <a:ext uri="{FF2B5EF4-FFF2-40B4-BE49-F238E27FC236}">
                      <a16:creationId xmlns:a16="http://schemas.microsoft.com/office/drawing/2014/main" id="{8ADAAF76-6C4A-EEBA-9095-2DC88037B73D}"/>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54" name="Freeform 284">
                  <a:extLst>
                    <a:ext uri="{FF2B5EF4-FFF2-40B4-BE49-F238E27FC236}">
                      <a16:creationId xmlns:a16="http://schemas.microsoft.com/office/drawing/2014/main" id="{CB65DAB3-344E-4ED5-99A4-5C4B74E445FA}"/>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5" name="Group 285">
                <a:extLst>
                  <a:ext uri="{FF2B5EF4-FFF2-40B4-BE49-F238E27FC236}">
                    <a16:creationId xmlns:a16="http://schemas.microsoft.com/office/drawing/2014/main" id="{09F2EEEF-959B-FDEB-18C6-82C45E5B3661}"/>
                  </a:ext>
                </a:extLst>
              </p:cNvPr>
              <p:cNvGrpSpPr>
                <a:grpSpLocks/>
              </p:cNvGrpSpPr>
              <p:nvPr/>
            </p:nvGrpSpPr>
            <p:grpSpPr bwMode="auto">
              <a:xfrm>
                <a:off x="3168" y="2160"/>
                <a:ext cx="192" cy="192"/>
                <a:chOff x="2016" y="1776"/>
                <a:chExt cx="192" cy="192"/>
              </a:xfrm>
            </p:grpSpPr>
            <p:sp>
              <p:nvSpPr>
                <p:cNvPr id="251" name="Rectangle 286">
                  <a:extLst>
                    <a:ext uri="{FF2B5EF4-FFF2-40B4-BE49-F238E27FC236}">
                      <a16:creationId xmlns:a16="http://schemas.microsoft.com/office/drawing/2014/main" id="{FD534C79-9BE0-45AD-9617-35F8524168D6}"/>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52" name="Freeform 287">
                  <a:extLst>
                    <a:ext uri="{FF2B5EF4-FFF2-40B4-BE49-F238E27FC236}">
                      <a16:creationId xmlns:a16="http://schemas.microsoft.com/office/drawing/2014/main" id="{90EBA57C-63CB-D70F-A0E1-95BD25934958}"/>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6" name="Group 288">
                <a:extLst>
                  <a:ext uri="{FF2B5EF4-FFF2-40B4-BE49-F238E27FC236}">
                    <a16:creationId xmlns:a16="http://schemas.microsoft.com/office/drawing/2014/main" id="{4B4E1D62-673E-2B4A-0BFD-5DC0F987F90C}"/>
                  </a:ext>
                </a:extLst>
              </p:cNvPr>
              <p:cNvGrpSpPr>
                <a:grpSpLocks/>
              </p:cNvGrpSpPr>
              <p:nvPr/>
            </p:nvGrpSpPr>
            <p:grpSpPr bwMode="auto">
              <a:xfrm>
                <a:off x="3168" y="2352"/>
                <a:ext cx="192" cy="192"/>
                <a:chOff x="2016" y="1776"/>
                <a:chExt cx="192" cy="192"/>
              </a:xfrm>
            </p:grpSpPr>
            <p:sp>
              <p:nvSpPr>
                <p:cNvPr id="249" name="Rectangle 289">
                  <a:extLst>
                    <a:ext uri="{FF2B5EF4-FFF2-40B4-BE49-F238E27FC236}">
                      <a16:creationId xmlns:a16="http://schemas.microsoft.com/office/drawing/2014/main" id="{FD8D4F25-A727-6453-63B5-F1E60C149F1E}"/>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50" name="Freeform 290">
                  <a:extLst>
                    <a:ext uri="{FF2B5EF4-FFF2-40B4-BE49-F238E27FC236}">
                      <a16:creationId xmlns:a16="http://schemas.microsoft.com/office/drawing/2014/main" id="{D5766065-F687-7157-07A9-3A0B1C4C4A1A}"/>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7" name="Group 291">
                <a:extLst>
                  <a:ext uri="{FF2B5EF4-FFF2-40B4-BE49-F238E27FC236}">
                    <a16:creationId xmlns:a16="http://schemas.microsoft.com/office/drawing/2014/main" id="{1306A873-CCEE-214D-C8E1-931A57E013C7}"/>
                  </a:ext>
                </a:extLst>
              </p:cNvPr>
              <p:cNvGrpSpPr>
                <a:grpSpLocks/>
              </p:cNvGrpSpPr>
              <p:nvPr/>
            </p:nvGrpSpPr>
            <p:grpSpPr bwMode="auto">
              <a:xfrm>
                <a:off x="3360" y="1776"/>
                <a:ext cx="192" cy="192"/>
                <a:chOff x="2016" y="1776"/>
                <a:chExt cx="192" cy="192"/>
              </a:xfrm>
            </p:grpSpPr>
            <p:sp>
              <p:nvSpPr>
                <p:cNvPr id="247" name="Rectangle 292">
                  <a:extLst>
                    <a:ext uri="{FF2B5EF4-FFF2-40B4-BE49-F238E27FC236}">
                      <a16:creationId xmlns:a16="http://schemas.microsoft.com/office/drawing/2014/main" id="{18D16A12-538B-438F-CCEF-488938F4158B}"/>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48" name="Freeform 293">
                  <a:extLst>
                    <a:ext uri="{FF2B5EF4-FFF2-40B4-BE49-F238E27FC236}">
                      <a16:creationId xmlns:a16="http://schemas.microsoft.com/office/drawing/2014/main" id="{03E92462-0A10-ECCC-98D3-B084173F4A07}"/>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8" name="Group 294">
                <a:extLst>
                  <a:ext uri="{FF2B5EF4-FFF2-40B4-BE49-F238E27FC236}">
                    <a16:creationId xmlns:a16="http://schemas.microsoft.com/office/drawing/2014/main" id="{B7A3BCEE-D4DD-4FD5-F554-3385A049C824}"/>
                  </a:ext>
                </a:extLst>
              </p:cNvPr>
              <p:cNvGrpSpPr>
                <a:grpSpLocks/>
              </p:cNvGrpSpPr>
              <p:nvPr/>
            </p:nvGrpSpPr>
            <p:grpSpPr bwMode="auto">
              <a:xfrm>
                <a:off x="3360" y="1968"/>
                <a:ext cx="192" cy="192"/>
                <a:chOff x="2016" y="1776"/>
                <a:chExt cx="192" cy="192"/>
              </a:xfrm>
            </p:grpSpPr>
            <p:sp>
              <p:nvSpPr>
                <p:cNvPr id="245" name="Rectangle 295">
                  <a:extLst>
                    <a:ext uri="{FF2B5EF4-FFF2-40B4-BE49-F238E27FC236}">
                      <a16:creationId xmlns:a16="http://schemas.microsoft.com/office/drawing/2014/main" id="{24E642A1-4D9C-28B6-B852-E5C6648AEB6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46" name="Freeform 296">
                  <a:extLst>
                    <a:ext uri="{FF2B5EF4-FFF2-40B4-BE49-F238E27FC236}">
                      <a16:creationId xmlns:a16="http://schemas.microsoft.com/office/drawing/2014/main" id="{3592C29D-6293-C449-9EE1-E43346CDC7C2}"/>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39" name="Group 297">
                <a:extLst>
                  <a:ext uri="{FF2B5EF4-FFF2-40B4-BE49-F238E27FC236}">
                    <a16:creationId xmlns:a16="http://schemas.microsoft.com/office/drawing/2014/main" id="{7B7BBDE0-DC2D-D663-EF74-9158ABA95C21}"/>
                  </a:ext>
                </a:extLst>
              </p:cNvPr>
              <p:cNvGrpSpPr>
                <a:grpSpLocks/>
              </p:cNvGrpSpPr>
              <p:nvPr/>
            </p:nvGrpSpPr>
            <p:grpSpPr bwMode="auto">
              <a:xfrm>
                <a:off x="3360" y="2160"/>
                <a:ext cx="192" cy="192"/>
                <a:chOff x="2016" y="1776"/>
                <a:chExt cx="192" cy="192"/>
              </a:xfrm>
            </p:grpSpPr>
            <p:sp>
              <p:nvSpPr>
                <p:cNvPr id="243" name="Rectangle 298">
                  <a:extLst>
                    <a:ext uri="{FF2B5EF4-FFF2-40B4-BE49-F238E27FC236}">
                      <a16:creationId xmlns:a16="http://schemas.microsoft.com/office/drawing/2014/main" id="{903D07F5-C4D1-DDD1-3BB4-E3A0C5E8261F}"/>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44" name="Freeform 299">
                  <a:extLst>
                    <a:ext uri="{FF2B5EF4-FFF2-40B4-BE49-F238E27FC236}">
                      <a16:creationId xmlns:a16="http://schemas.microsoft.com/office/drawing/2014/main" id="{E61FA787-B57E-FDDA-3D90-FAA995C04A6A}"/>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240" name="Group 300">
                <a:extLst>
                  <a:ext uri="{FF2B5EF4-FFF2-40B4-BE49-F238E27FC236}">
                    <a16:creationId xmlns:a16="http://schemas.microsoft.com/office/drawing/2014/main" id="{34CCBDAF-C201-916E-A349-6225A673B014}"/>
                  </a:ext>
                </a:extLst>
              </p:cNvPr>
              <p:cNvGrpSpPr>
                <a:grpSpLocks/>
              </p:cNvGrpSpPr>
              <p:nvPr/>
            </p:nvGrpSpPr>
            <p:grpSpPr bwMode="auto">
              <a:xfrm>
                <a:off x="3360" y="2352"/>
                <a:ext cx="192" cy="192"/>
                <a:chOff x="2016" y="1776"/>
                <a:chExt cx="192" cy="192"/>
              </a:xfrm>
            </p:grpSpPr>
            <p:sp>
              <p:nvSpPr>
                <p:cNvPr id="241" name="Rectangle 301">
                  <a:extLst>
                    <a:ext uri="{FF2B5EF4-FFF2-40B4-BE49-F238E27FC236}">
                      <a16:creationId xmlns:a16="http://schemas.microsoft.com/office/drawing/2014/main" id="{77BB0F87-C2AA-3BDB-2F53-19545BC6CCA3}"/>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242" name="Freeform 302">
                  <a:extLst>
                    <a:ext uri="{FF2B5EF4-FFF2-40B4-BE49-F238E27FC236}">
                      <a16:creationId xmlns:a16="http://schemas.microsoft.com/office/drawing/2014/main" id="{A852FF23-27C8-F324-E84B-6B8C0EE3B059}"/>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sp>
          <p:nvSpPr>
            <p:cNvPr id="207" name="AutoShape 303">
              <a:extLst>
                <a:ext uri="{FF2B5EF4-FFF2-40B4-BE49-F238E27FC236}">
                  <a16:creationId xmlns:a16="http://schemas.microsoft.com/office/drawing/2014/main" id="{5D6C6A59-9C73-7093-C5B5-E82A32F31F81}"/>
                </a:ext>
              </a:extLst>
            </p:cNvPr>
            <p:cNvSpPr>
              <a:spLocks noChangeArrowheads="1"/>
            </p:cNvSpPr>
            <p:nvPr/>
          </p:nvSpPr>
          <p:spPr bwMode="auto">
            <a:xfrm>
              <a:off x="2016" y="153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a:solidFill>
                    <a:srgbClr val="000000"/>
                  </a:solidFill>
                  <a:latin typeface="Verdana" panose="020B0604030504040204" pitchFamily="34" charset="0"/>
                  <a:ea typeface="Gulim" panose="020B0600000101010101" pitchFamily="34" charset="-127"/>
                </a:rPr>
                <a:t>W1</a:t>
              </a:r>
            </a:p>
          </p:txBody>
        </p:sp>
      </p:grpSp>
      <p:grpSp>
        <p:nvGrpSpPr>
          <p:cNvPr id="305" name="Group 304">
            <a:extLst>
              <a:ext uri="{FF2B5EF4-FFF2-40B4-BE49-F238E27FC236}">
                <a16:creationId xmlns:a16="http://schemas.microsoft.com/office/drawing/2014/main" id="{A6CDCF11-5802-18D2-547F-81FCCC7246AD}"/>
              </a:ext>
            </a:extLst>
          </p:cNvPr>
          <p:cNvGrpSpPr>
            <a:grpSpLocks/>
          </p:cNvGrpSpPr>
          <p:nvPr/>
        </p:nvGrpSpPr>
        <p:grpSpPr bwMode="auto">
          <a:xfrm>
            <a:off x="5686353" y="4145151"/>
            <a:ext cx="3200400" cy="1598612"/>
            <a:chOff x="2016" y="2305"/>
            <a:chExt cx="2016" cy="1007"/>
          </a:xfrm>
        </p:grpSpPr>
        <p:grpSp>
          <p:nvGrpSpPr>
            <p:cNvPr id="306" name="Group 305">
              <a:extLst>
                <a:ext uri="{FF2B5EF4-FFF2-40B4-BE49-F238E27FC236}">
                  <a16:creationId xmlns:a16="http://schemas.microsoft.com/office/drawing/2014/main" id="{7194BC68-07C7-EB22-AAFF-E4049E347B6E}"/>
                </a:ext>
              </a:extLst>
            </p:cNvPr>
            <p:cNvGrpSpPr>
              <a:grpSpLocks/>
            </p:cNvGrpSpPr>
            <p:nvPr/>
          </p:nvGrpSpPr>
          <p:grpSpPr bwMode="auto">
            <a:xfrm>
              <a:off x="2496" y="2544"/>
              <a:ext cx="1536" cy="768"/>
              <a:chOff x="2016" y="2544"/>
              <a:chExt cx="1536" cy="768"/>
            </a:xfrm>
          </p:grpSpPr>
          <p:grpSp>
            <p:nvGrpSpPr>
              <p:cNvPr id="308" name="Group 306">
                <a:extLst>
                  <a:ext uri="{FF2B5EF4-FFF2-40B4-BE49-F238E27FC236}">
                    <a16:creationId xmlns:a16="http://schemas.microsoft.com/office/drawing/2014/main" id="{8CE90FB2-DCCD-717B-C304-ABF20301E74D}"/>
                  </a:ext>
                </a:extLst>
              </p:cNvPr>
              <p:cNvGrpSpPr>
                <a:grpSpLocks/>
              </p:cNvGrpSpPr>
              <p:nvPr/>
            </p:nvGrpSpPr>
            <p:grpSpPr bwMode="auto">
              <a:xfrm>
                <a:off x="2016" y="2544"/>
                <a:ext cx="192" cy="192"/>
                <a:chOff x="2016" y="2544"/>
                <a:chExt cx="192" cy="192"/>
              </a:xfrm>
            </p:grpSpPr>
            <p:sp>
              <p:nvSpPr>
                <p:cNvPr id="403" name="Rectangle 307">
                  <a:extLst>
                    <a:ext uri="{FF2B5EF4-FFF2-40B4-BE49-F238E27FC236}">
                      <a16:creationId xmlns:a16="http://schemas.microsoft.com/office/drawing/2014/main" id="{542D7984-31F1-A18E-8019-0B0739F01681}"/>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04" name="Freeform 308">
                  <a:extLst>
                    <a:ext uri="{FF2B5EF4-FFF2-40B4-BE49-F238E27FC236}">
                      <a16:creationId xmlns:a16="http://schemas.microsoft.com/office/drawing/2014/main" id="{A6EBF07A-D530-1E9E-5BBF-40595320F6BD}"/>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sp>
            <p:nvSpPr>
              <p:cNvPr id="309" name="Rectangle 309">
                <a:extLst>
                  <a:ext uri="{FF2B5EF4-FFF2-40B4-BE49-F238E27FC236}">
                    <a16:creationId xmlns:a16="http://schemas.microsoft.com/office/drawing/2014/main" id="{28A40826-CEFE-6D37-89AC-85274B87CDF8}"/>
                  </a:ext>
                </a:extLst>
              </p:cNvPr>
              <p:cNvSpPr>
                <a:spLocks noChangeArrowheads="1"/>
              </p:cNvSpPr>
              <p:nvPr/>
            </p:nvSpPr>
            <p:spPr bwMode="auto">
              <a:xfrm>
                <a:off x="2016" y="254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nvGrpSpPr>
              <p:cNvPr id="310" name="Group 310">
                <a:extLst>
                  <a:ext uri="{FF2B5EF4-FFF2-40B4-BE49-F238E27FC236}">
                    <a16:creationId xmlns:a16="http://schemas.microsoft.com/office/drawing/2014/main" id="{C046ED1C-62FF-2C0B-7441-F83426231B8E}"/>
                  </a:ext>
                </a:extLst>
              </p:cNvPr>
              <p:cNvGrpSpPr>
                <a:grpSpLocks/>
              </p:cNvGrpSpPr>
              <p:nvPr/>
            </p:nvGrpSpPr>
            <p:grpSpPr bwMode="auto">
              <a:xfrm>
                <a:off x="2016" y="2736"/>
                <a:ext cx="192" cy="192"/>
                <a:chOff x="2016" y="2544"/>
                <a:chExt cx="192" cy="192"/>
              </a:xfrm>
            </p:grpSpPr>
            <p:sp>
              <p:nvSpPr>
                <p:cNvPr id="401" name="Rectangle 311">
                  <a:extLst>
                    <a:ext uri="{FF2B5EF4-FFF2-40B4-BE49-F238E27FC236}">
                      <a16:creationId xmlns:a16="http://schemas.microsoft.com/office/drawing/2014/main" id="{CE374044-9990-6B2C-9822-662116573850}"/>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02" name="Freeform 312">
                  <a:extLst>
                    <a:ext uri="{FF2B5EF4-FFF2-40B4-BE49-F238E27FC236}">
                      <a16:creationId xmlns:a16="http://schemas.microsoft.com/office/drawing/2014/main" id="{96FDDDE7-92A8-E49E-86CE-99513F041181}"/>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11" name="Group 313">
                <a:extLst>
                  <a:ext uri="{FF2B5EF4-FFF2-40B4-BE49-F238E27FC236}">
                    <a16:creationId xmlns:a16="http://schemas.microsoft.com/office/drawing/2014/main" id="{A84CD348-02C6-A32C-2367-BA59F23E207E}"/>
                  </a:ext>
                </a:extLst>
              </p:cNvPr>
              <p:cNvGrpSpPr>
                <a:grpSpLocks/>
              </p:cNvGrpSpPr>
              <p:nvPr/>
            </p:nvGrpSpPr>
            <p:grpSpPr bwMode="auto">
              <a:xfrm>
                <a:off x="2016" y="2928"/>
                <a:ext cx="192" cy="192"/>
                <a:chOff x="2016" y="2544"/>
                <a:chExt cx="192" cy="192"/>
              </a:xfrm>
            </p:grpSpPr>
            <p:sp>
              <p:nvSpPr>
                <p:cNvPr id="399" name="Rectangle 314">
                  <a:extLst>
                    <a:ext uri="{FF2B5EF4-FFF2-40B4-BE49-F238E27FC236}">
                      <a16:creationId xmlns:a16="http://schemas.microsoft.com/office/drawing/2014/main" id="{09ECC1F5-1409-A010-79F3-3474C6D4327E}"/>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00" name="Freeform 315">
                  <a:extLst>
                    <a:ext uri="{FF2B5EF4-FFF2-40B4-BE49-F238E27FC236}">
                      <a16:creationId xmlns:a16="http://schemas.microsoft.com/office/drawing/2014/main" id="{79A41604-56D0-174D-2921-854AEC99797F}"/>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12" name="Group 316">
                <a:extLst>
                  <a:ext uri="{FF2B5EF4-FFF2-40B4-BE49-F238E27FC236}">
                    <a16:creationId xmlns:a16="http://schemas.microsoft.com/office/drawing/2014/main" id="{4DA37B9C-F430-AB63-577F-3243C8D328DD}"/>
                  </a:ext>
                </a:extLst>
              </p:cNvPr>
              <p:cNvGrpSpPr>
                <a:grpSpLocks/>
              </p:cNvGrpSpPr>
              <p:nvPr/>
            </p:nvGrpSpPr>
            <p:grpSpPr bwMode="auto">
              <a:xfrm>
                <a:off x="2016" y="3120"/>
                <a:ext cx="192" cy="192"/>
                <a:chOff x="2016" y="2544"/>
                <a:chExt cx="192" cy="192"/>
              </a:xfrm>
            </p:grpSpPr>
            <p:sp>
              <p:nvSpPr>
                <p:cNvPr id="397" name="Rectangle 317">
                  <a:extLst>
                    <a:ext uri="{FF2B5EF4-FFF2-40B4-BE49-F238E27FC236}">
                      <a16:creationId xmlns:a16="http://schemas.microsoft.com/office/drawing/2014/main" id="{A4E44B5A-5094-2562-103F-E75488C411CF}"/>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98" name="Freeform 318">
                  <a:extLst>
                    <a:ext uri="{FF2B5EF4-FFF2-40B4-BE49-F238E27FC236}">
                      <a16:creationId xmlns:a16="http://schemas.microsoft.com/office/drawing/2014/main" id="{7558986B-FB5F-CB79-8AC6-4CC2CDD67157}"/>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13" name="Group 319">
                <a:extLst>
                  <a:ext uri="{FF2B5EF4-FFF2-40B4-BE49-F238E27FC236}">
                    <a16:creationId xmlns:a16="http://schemas.microsoft.com/office/drawing/2014/main" id="{BE591D5A-49CD-2C2D-FAD5-1A7B671CA7B4}"/>
                  </a:ext>
                </a:extLst>
              </p:cNvPr>
              <p:cNvGrpSpPr>
                <a:grpSpLocks/>
              </p:cNvGrpSpPr>
              <p:nvPr/>
            </p:nvGrpSpPr>
            <p:grpSpPr bwMode="auto">
              <a:xfrm>
                <a:off x="2208" y="2544"/>
                <a:ext cx="192" cy="192"/>
                <a:chOff x="2016" y="2544"/>
                <a:chExt cx="192" cy="192"/>
              </a:xfrm>
            </p:grpSpPr>
            <p:sp>
              <p:nvSpPr>
                <p:cNvPr id="395" name="Rectangle 320">
                  <a:extLst>
                    <a:ext uri="{FF2B5EF4-FFF2-40B4-BE49-F238E27FC236}">
                      <a16:creationId xmlns:a16="http://schemas.microsoft.com/office/drawing/2014/main" id="{5107AE69-6027-5173-A2DD-7A322D71ABB5}"/>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96" name="Freeform 321">
                  <a:extLst>
                    <a:ext uri="{FF2B5EF4-FFF2-40B4-BE49-F238E27FC236}">
                      <a16:creationId xmlns:a16="http://schemas.microsoft.com/office/drawing/2014/main" id="{F1D889DE-D282-4A99-D9BF-86A3873E67D7}"/>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14" name="Group 322">
                <a:extLst>
                  <a:ext uri="{FF2B5EF4-FFF2-40B4-BE49-F238E27FC236}">
                    <a16:creationId xmlns:a16="http://schemas.microsoft.com/office/drawing/2014/main" id="{60E2E4D3-431D-348A-0F5C-FD4FA0ECA1EC}"/>
                  </a:ext>
                </a:extLst>
              </p:cNvPr>
              <p:cNvGrpSpPr>
                <a:grpSpLocks/>
              </p:cNvGrpSpPr>
              <p:nvPr/>
            </p:nvGrpSpPr>
            <p:grpSpPr bwMode="auto">
              <a:xfrm>
                <a:off x="2208" y="2736"/>
                <a:ext cx="192" cy="192"/>
                <a:chOff x="2016" y="2544"/>
                <a:chExt cx="192" cy="192"/>
              </a:xfrm>
            </p:grpSpPr>
            <p:sp>
              <p:nvSpPr>
                <p:cNvPr id="393" name="Rectangle 323">
                  <a:extLst>
                    <a:ext uri="{FF2B5EF4-FFF2-40B4-BE49-F238E27FC236}">
                      <a16:creationId xmlns:a16="http://schemas.microsoft.com/office/drawing/2014/main" id="{00315E83-0B83-C130-42EE-88DDDA4919D5}"/>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94" name="Freeform 324">
                  <a:extLst>
                    <a:ext uri="{FF2B5EF4-FFF2-40B4-BE49-F238E27FC236}">
                      <a16:creationId xmlns:a16="http://schemas.microsoft.com/office/drawing/2014/main" id="{84512550-5E4B-3164-2484-BEAEFF555033}"/>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15" name="Group 325">
                <a:extLst>
                  <a:ext uri="{FF2B5EF4-FFF2-40B4-BE49-F238E27FC236}">
                    <a16:creationId xmlns:a16="http://schemas.microsoft.com/office/drawing/2014/main" id="{D33A0290-9C37-88FB-1DAF-3DB91BFBD0BD}"/>
                  </a:ext>
                </a:extLst>
              </p:cNvPr>
              <p:cNvGrpSpPr>
                <a:grpSpLocks/>
              </p:cNvGrpSpPr>
              <p:nvPr/>
            </p:nvGrpSpPr>
            <p:grpSpPr bwMode="auto">
              <a:xfrm>
                <a:off x="2208" y="2928"/>
                <a:ext cx="192" cy="192"/>
                <a:chOff x="2016" y="2544"/>
                <a:chExt cx="192" cy="192"/>
              </a:xfrm>
            </p:grpSpPr>
            <p:sp>
              <p:nvSpPr>
                <p:cNvPr id="391" name="Rectangle 326">
                  <a:extLst>
                    <a:ext uri="{FF2B5EF4-FFF2-40B4-BE49-F238E27FC236}">
                      <a16:creationId xmlns:a16="http://schemas.microsoft.com/office/drawing/2014/main" id="{A6354198-6600-BF3B-2D29-6C79DEB7F66E}"/>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92" name="Freeform 327">
                  <a:extLst>
                    <a:ext uri="{FF2B5EF4-FFF2-40B4-BE49-F238E27FC236}">
                      <a16:creationId xmlns:a16="http://schemas.microsoft.com/office/drawing/2014/main" id="{037E20A0-304C-5533-EC43-505F898B3857}"/>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16" name="Group 328">
                <a:extLst>
                  <a:ext uri="{FF2B5EF4-FFF2-40B4-BE49-F238E27FC236}">
                    <a16:creationId xmlns:a16="http://schemas.microsoft.com/office/drawing/2014/main" id="{998D17F7-92A6-9E75-0357-F7DBCC26508D}"/>
                  </a:ext>
                </a:extLst>
              </p:cNvPr>
              <p:cNvGrpSpPr>
                <a:grpSpLocks/>
              </p:cNvGrpSpPr>
              <p:nvPr/>
            </p:nvGrpSpPr>
            <p:grpSpPr bwMode="auto">
              <a:xfrm>
                <a:off x="2208" y="3120"/>
                <a:ext cx="192" cy="192"/>
                <a:chOff x="2016" y="2544"/>
                <a:chExt cx="192" cy="192"/>
              </a:xfrm>
            </p:grpSpPr>
            <p:sp>
              <p:nvSpPr>
                <p:cNvPr id="389" name="Rectangle 329">
                  <a:extLst>
                    <a:ext uri="{FF2B5EF4-FFF2-40B4-BE49-F238E27FC236}">
                      <a16:creationId xmlns:a16="http://schemas.microsoft.com/office/drawing/2014/main" id="{EE0543A3-F888-EE2B-4869-4FFB9F444EA7}"/>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90" name="Freeform 330">
                  <a:extLst>
                    <a:ext uri="{FF2B5EF4-FFF2-40B4-BE49-F238E27FC236}">
                      <a16:creationId xmlns:a16="http://schemas.microsoft.com/office/drawing/2014/main" id="{A2381F28-CBBB-2892-1C2A-26298FD1EE83}"/>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17" name="Group 331">
                <a:extLst>
                  <a:ext uri="{FF2B5EF4-FFF2-40B4-BE49-F238E27FC236}">
                    <a16:creationId xmlns:a16="http://schemas.microsoft.com/office/drawing/2014/main" id="{DFDF70D1-717B-8BCA-F5DE-E65588190C04}"/>
                  </a:ext>
                </a:extLst>
              </p:cNvPr>
              <p:cNvGrpSpPr>
                <a:grpSpLocks/>
              </p:cNvGrpSpPr>
              <p:nvPr/>
            </p:nvGrpSpPr>
            <p:grpSpPr bwMode="auto">
              <a:xfrm>
                <a:off x="2400" y="2544"/>
                <a:ext cx="192" cy="192"/>
                <a:chOff x="2016" y="2544"/>
                <a:chExt cx="192" cy="192"/>
              </a:xfrm>
            </p:grpSpPr>
            <p:sp>
              <p:nvSpPr>
                <p:cNvPr id="387" name="Rectangle 332">
                  <a:extLst>
                    <a:ext uri="{FF2B5EF4-FFF2-40B4-BE49-F238E27FC236}">
                      <a16:creationId xmlns:a16="http://schemas.microsoft.com/office/drawing/2014/main" id="{D0487384-A496-A27F-964C-EB5F39DADA07}"/>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88" name="Freeform 333">
                  <a:extLst>
                    <a:ext uri="{FF2B5EF4-FFF2-40B4-BE49-F238E27FC236}">
                      <a16:creationId xmlns:a16="http://schemas.microsoft.com/office/drawing/2014/main" id="{153B5539-7E3C-13A4-CB5A-54891E31D3B5}"/>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18" name="Group 334">
                <a:extLst>
                  <a:ext uri="{FF2B5EF4-FFF2-40B4-BE49-F238E27FC236}">
                    <a16:creationId xmlns:a16="http://schemas.microsoft.com/office/drawing/2014/main" id="{71811CE4-320D-EDFF-5CF2-9A15F415A41A}"/>
                  </a:ext>
                </a:extLst>
              </p:cNvPr>
              <p:cNvGrpSpPr>
                <a:grpSpLocks/>
              </p:cNvGrpSpPr>
              <p:nvPr/>
            </p:nvGrpSpPr>
            <p:grpSpPr bwMode="auto">
              <a:xfrm>
                <a:off x="2400" y="2736"/>
                <a:ext cx="192" cy="192"/>
                <a:chOff x="2016" y="2544"/>
                <a:chExt cx="192" cy="192"/>
              </a:xfrm>
            </p:grpSpPr>
            <p:sp>
              <p:nvSpPr>
                <p:cNvPr id="385" name="Rectangle 335">
                  <a:extLst>
                    <a:ext uri="{FF2B5EF4-FFF2-40B4-BE49-F238E27FC236}">
                      <a16:creationId xmlns:a16="http://schemas.microsoft.com/office/drawing/2014/main" id="{BC854EE5-07F9-A904-CBD4-EB7041CBDAFE}"/>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86" name="Freeform 336">
                  <a:extLst>
                    <a:ext uri="{FF2B5EF4-FFF2-40B4-BE49-F238E27FC236}">
                      <a16:creationId xmlns:a16="http://schemas.microsoft.com/office/drawing/2014/main" id="{9ED49514-B97E-B954-50BA-65928B912643}"/>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19" name="Group 337">
                <a:extLst>
                  <a:ext uri="{FF2B5EF4-FFF2-40B4-BE49-F238E27FC236}">
                    <a16:creationId xmlns:a16="http://schemas.microsoft.com/office/drawing/2014/main" id="{1D694437-E63D-4B86-1317-4EDAB856F4B6}"/>
                  </a:ext>
                </a:extLst>
              </p:cNvPr>
              <p:cNvGrpSpPr>
                <a:grpSpLocks/>
              </p:cNvGrpSpPr>
              <p:nvPr/>
            </p:nvGrpSpPr>
            <p:grpSpPr bwMode="auto">
              <a:xfrm>
                <a:off x="2400" y="2928"/>
                <a:ext cx="192" cy="192"/>
                <a:chOff x="2016" y="2544"/>
                <a:chExt cx="192" cy="192"/>
              </a:xfrm>
            </p:grpSpPr>
            <p:sp>
              <p:nvSpPr>
                <p:cNvPr id="383" name="Rectangle 338">
                  <a:extLst>
                    <a:ext uri="{FF2B5EF4-FFF2-40B4-BE49-F238E27FC236}">
                      <a16:creationId xmlns:a16="http://schemas.microsoft.com/office/drawing/2014/main" id="{F207708E-4290-1473-9F56-568A509E432C}"/>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84" name="Freeform 339">
                  <a:extLst>
                    <a:ext uri="{FF2B5EF4-FFF2-40B4-BE49-F238E27FC236}">
                      <a16:creationId xmlns:a16="http://schemas.microsoft.com/office/drawing/2014/main" id="{8A363A7A-E5D9-4D53-54BA-E308EA6386BE}"/>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0" name="Group 340">
                <a:extLst>
                  <a:ext uri="{FF2B5EF4-FFF2-40B4-BE49-F238E27FC236}">
                    <a16:creationId xmlns:a16="http://schemas.microsoft.com/office/drawing/2014/main" id="{B8D75057-07CE-41D6-D54F-ABCD1CB8970B}"/>
                  </a:ext>
                </a:extLst>
              </p:cNvPr>
              <p:cNvGrpSpPr>
                <a:grpSpLocks/>
              </p:cNvGrpSpPr>
              <p:nvPr/>
            </p:nvGrpSpPr>
            <p:grpSpPr bwMode="auto">
              <a:xfrm>
                <a:off x="2400" y="3120"/>
                <a:ext cx="192" cy="192"/>
                <a:chOff x="2016" y="2544"/>
                <a:chExt cx="192" cy="192"/>
              </a:xfrm>
            </p:grpSpPr>
            <p:sp>
              <p:nvSpPr>
                <p:cNvPr id="381" name="Rectangle 341">
                  <a:extLst>
                    <a:ext uri="{FF2B5EF4-FFF2-40B4-BE49-F238E27FC236}">
                      <a16:creationId xmlns:a16="http://schemas.microsoft.com/office/drawing/2014/main" id="{661E36FA-6A4C-E61E-6139-6D16AC7DBAB0}"/>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82" name="Freeform 342">
                  <a:extLst>
                    <a:ext uri="{FF2B5EF4-FFF2-40B4-BE49-F238E27FC236}">
                      <a16:creationId xmlns:a16="http://schemas.microsoft.com/office/drawing/2014/main" id="{1D4D61CC-D825-EE99-EFDD-F670CFED3973}"/>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1" name="Group 343">
                <a:extLst>
                  <a:ext uri="{FF2B5EF4-FFF2-40B4-BE49-F238E27FC236}">
                    <a16:creationId xmlns:a16="http://schemas.microsoft.com/office/drawing/2014/main" id="{004C26B6-F4DE-1690-30A4-402E8F4ABD22}"/>
                  </a:ext>
                </a:extLst>
              </p:cNvPr>
              <p:cNvGrpSpPr>
                <a:grpSpLocks/>
              </p:cNvGrpSpPr>
              <p:nvPr/>
            </p:nvGrpSpPr>
            <p:grpSpPr bwMode="auto">
              <a:xfrm>
                <a:off x="2592" y="2544"/>
                <a:ext cx="192" cy="192"/>
                <a:chOff x="2016" y="2544"/>
                <a:chExt cx="192" cy="192"/>
              </a:xfrm>
            </p:grpSpPr>
            <p:sp>
              <p:nvSpPr>
                <p:cNvPr id="379" name="Rectangle 344">
                  <a:extLst>
                    <a:ext uri="{FF2B5EF4-FFF2-40B4-BE49-F238E27FC236}">
                      <a16:creationId xmlns:a16="http://schemas.microsoft.com/office/drawing/2014/main" id="{FFF7F9FE-407F-BE3B-2A7A-ABCED22226C2}"/>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80" name="Freeform 345">
                  <a:extLst>
                    <a:ext uri="{FF2B5EF4-FFF2-40B4-BE49-F238E27FC236}">
                      <a16:creationId xmlns:a16="http://schemas.microsoft.com/office/drawing/2014/main" id="{7B6CD702-7112-D1F3-4A78-DB52CB4B1DC6}"/>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2" name="Group 346">
                <a:extLst>
                  <a:ext uri="{FF2B5EF4-FFF2-40B4-BE49-F238E27FC236}">
                    <a16:creationId xmlns:a16="http://schemas.microsoft.com/office/drawing/2014/main" id="{75D35B7D-A165-3CD3-CFDB-6446B4DA2DCB}"/>
                  </a:ext>
                </a:extLst>
              </p:cNvPr>
              <p:cNvGrpSpPr>
                <a:grpSpLocks/>
              </p:cNvGrpSpPr>
              <p:nvPr/>
            </p:nvGrpSpPr>
            <p:grpSpPr bwMode="auto">
              <a:xfrm>
                <a:off x="2592" y="2736"/>
                <a:ext cx="192" cy="192"/>
                <a:chOff x="2016" y="2544"/>
                <a:chExt cx="192" cy="192"/>
              </a:xfrm>
            </p:grpSpPr>
            <p:sp>
              <p:nvSpPr>
                <p:cNvPr id="377" name="Rectangle 347">
                  <a:extLst>
                    <a:ext uri="{FF2B5EF4-FFF2-40B4-BE49-F238E27FC236}">
                      <a16:creationId xmlns:a16="http://schemas.microsoft.com/office/drawing/2014/main" id="{2071C11C-E773-439E-876D-0BECE5F2D75D}"/>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78" name="Freeform 348">
                  <a:extLst>
                    <a:ext uri="{FF2B5EF4-FFF2-40B4-BE49-F238E27FC236}">
                      <a16:creationId xmlns:a16="http://schemas.microsoft.com/office/drawing/2014/main" id="{14579419-D0DE-CC8A-0E30-4BA6F10232C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3" name="Group 349">
                <a:extLst>
                  <a:ext uri="{FF2B5EF4-FFF2-40B4-BE49-F238E27FC236}">
                    <a16:creationId xmlns:a16="http://schemas.microsoft.com/office/drawing/2014/main" id="{EBFFC491-6A41-EA68-EB66-B006930705CD}"/>
                  </a:ext>
                </a:extLst>
              </p:cNvPr>
              <p:cNvGrpSpPr>
                <a:grpSpLocks/>
              </p:cNvGrpSpPr>
              <p:nvPr/>
            </p:nvGrpSpPr>
            <p:grpSpPr bwMode="auto">
              <a:xfrm>
                <a:off x="2592" y="2928"/>
                <a:ext cx="192" cy="192"/>
                <a:chOff x="2016" y="2544"/>
                <a:chExt cx="192" cy="192"/>
              </a:xfrm>
            </p:grpSpPr>
            <p:sp>
              <p:nvSpPr>
                <p:cNvPr id="375" name="Rectangle 350">
                  <a:extLst>
                    <a:ext uri="{FF2B5EF4-FFF2-40B4-BE49-F238E27FC236}">
                      <a16:creationId xmlns:a16="http://schemas.microsoft.com/office/drawing/2014/main" id="{9396AD3B-8C80-01AA-C952-109BBBAC9CE0}"/>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76" name="Freeform 351">
                  <a:extLst>
                    <a:ext uri="{FF2B5EF4-FFF2-40B4-BE49-F238E27FC236}">
                      <a16:creationId xmlns:a16="http://schemas.microsoft.com/office/drawing/2014/main" id="{0B7879EC-87FB-2BF5-76EB-614788553F5C}"/>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4" name="Group 352">
                <a:extLst>
                  <a:ext uri="{FF2B5EF4-FFF2-40B4-BE49-F238E27FC236}">
                    <a16:creationId xmlns:a16="http://schemas.microsoft.com/office/drawing/2014/main" id="{E8F67943-87BD-FA69-BBF7-54BB0135F39E}"/>
                  </a:ext>
                </a:extLst>
              </p:cNvPr>
              <p:cNvGrpSpPr>
                <a:grpSpLocks/>
              </p:cNvGrpSpPr>
              <p:nvPr/>
            </p:nvGrpSpPr>
            <p:grpSpPr bwMode="auto">
              <a:xfrm>
                <a:off x="2592" y="3120"/>
                <a:ext cx="192" cy="192"/>
                <a:chOff x="2016" y="2544"/>
                <a:chExt cx="192" cy="192"/>
              </a:xfrm>
            </p:grpSpPr>
            <p:sp>
              <p:nvSpPr>
                <p:cNvPr id="373" name="Rectangle 353">
                  <a:extLst>
                    <a:ext uri="{FF2B5EF4-FFF2-40B4-BE49-F238E27FC236}">
                      <a16:creationId xmlns:a16="http://schemas.microsoft.com/office/drawing/2014/main" id="{DA892256-D9F3-2A4F-2FC9-1D7DD487514A}"/>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74" name="Freeform 354">
                  <a:extLst>
                    <a:ext uri="{FF2B5EF4-FFF2-40B4-BE49-F238E27FC236}">
                      <a16:creationId xmlns:a16="http://schemas.microsoft.com/office/drawing/2014/main" id="{019B7804-BF76-B623-C708-08E0E246534D}"/>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5" name="Group 355">
                <a:extLst>
                  <a:ext uri="{FF2B5EF4-FFF2-40B4-BE49-F238E27FC236}">
                    <a16:creationId xmlns:a16="http://schemas.microsoft.com/office/drawing/2014/main" id="{155FDD46-494A-866E-AF4D-BFE18FCBABD6}"/>
                  </a:ext>
                </a:extLst>
              </p:cNvPr>
              <p:cNvGrpSpPr>
                <a:grpSpLocks/>
              </p:cNvGrpSpPr>
              <p:nvPr/>
            </p:nvGrpSpPr>
            <p:grpSpPr bwMode="auto">
              <a:xfrm>
                <a:off x="2784" y="2544"/>
                <a:ext cx="192" cy="192"/>
                <a:chOff x="2016" y="2544"/>
                <a:chExt cx="192" cy="192"/>
              </a:xfrm>
            </p:grpSpPr>
            <p:sp>
              <p:nvSpPr>
                <p:cNvPr id="371" name="Rectangle 356">
                  <a:extLst>
                    <a:ext uri="{FF2B5EF4-FFF2-40B4-BE49-F238E27FC236}">
                      <a16:creationId xmlns:a16="http://schemas.microsoft.com/office/drawing/2014/main" id="{83DA097F-7892-8A2E-2D83-CCE8C4EEE5C7}"/>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72" name="Freeform 357">
                  <a:extLst>
                    <a:ext uri="{FF2B5EF4-FFF2-40B4-BE49-F238E27FC236}">
                      <a16:creationId xmlns:a16="http://schemas.microsoft.com/office/drawing/2014/main" id="{0AD04FE3-35C8-E9ED-A5BB-4BCB484E7FE1}"/>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6" name="Group 358">
                <a:extLst>
                  <a:ext uri="{FF2B5EF4-FFF2-40B4-BE49-F238E27FC236}">
                    <a16:creationId xmlns:a16="http://schemas.microsoft.com/office/drawing/2014/main" id="{90CED428-F52E-F087-8DFF-1FE82EACEF65}"/>
                  </a:ext>
                </a:extLst>
              </p:cNvPr>
              <p:cNvGrpSpPr>
                <a:grpSpLocks/>
              </p:cNvGrpSpPr>
              <p:nvPr/>
            </p:nvGrpSpPr>
            <p:grpSpPr bwMode="auto">
              <a:xfrm>
                <a:off x="2784" y="2736"/>
                <a:ext cx="192" cy="192"/>
                <a:chOff x="2016" y="2544"/>
                <a:chExt cx="192" cy="192"/>
              </a:xfrm>
            </p:grpSpPr>
            <p:sp>
              <p:nvSpPr>
                <p:cNvPr id="369" name="Rectangle 359">
                  <a:extLst>
                    <a:ext uri="{FF2B5EF4-FFF2-40B4-BE49-F238E27FC236}">
                      <a16:creationId xmlns:a16="http://schemas.microsoft.com/office/drawing/2014/main" id="{75FEE59A-564F-D006-DB9B-7D19EA66C707}"/>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70" name="Freeform 360">
                  <a:extLst>
                    <a:ext uri="{FF2B5EF4-FFF2-40B4-BE49-F238E27FC236}">
                      <a16:creationId xmlns:a16="http://schemas.microsoft.com/office/drawing/2014/main" id="{3B4920A6-E7C7-6437-1D54-762261D8EBD1}"/>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7" name="Group 361">
                <a:extLst>
                  <a:ext uri="{FF2B5EF4-FFF2-40B4-BE49-F238E27FC236}">
                    <a16:creationId xmlns:a16="http://schemas.microsoft.com/office/drawing/2014/main" id="{82312638-2A22-0069-4E1F-AF9341C8725F}"/>
                  </a:ext>
                </a:extLst>
              </p:cNvPr>
              <p:cNvGrpSpPr>
                <a:grpSpLocks/>
              </p:cNvGrpSpPr>
              <p:nvPr/>
            </p:nvGrpSpPr>
            <p:grpSpPr bwMode="auto">
              <a:xfrm>
                <a:off x="2784" y="2928"/>
                <a:ext cx="192" cy="192"/>
                <a:chOff x="2016" y="2544"/>
                <a:chExt cx="192" cy="192"/>
              </a:xfrm>
            </p:grpSpPr>
            <p:sp>
              <p:nvSpPr>
                <p:cNvPr id="367" name="Rectangle 362">
                  <a:extLst>
                    <a:ext uri="{FF2B5EF4-FFF2-40B4-BE49-F238E27FC236}">
                      <a16:creationId xmlns:a16="http://schemas.microsoft.com/office/drawing/2014/main" id="{93929196-1CD3-9EBF-D6F5-771632148DD8}"/>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68" name="Freeform 363">
                  <a:extLst>
                    <a:ext uri="{FF2B5EF4-FFF2-40B4-BE49-F238E27FC236}">
                      <a16:creationId xmlns:a16="http://schemas.microsoft.com/office/drawing/2014/main" id="{3A2F0262-8754-68C4-9530-B4B4028A3E6E}"/>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8" name="Group 364">
                <a:extLst>
                  <a:ext uri="{FF2B5EF4-FFF2-40B4-BE49-F238E27FC236}">
                    <a16:creationId xmlns:a16="http://schemas.microsoft.com/office/drawing/2014/main" id="{C1709599-E528-FC59-0348-A1FA00CB28D2}"/>
                  </a:ext>
                </a:extLst>
              </p:cNvPr>
              <p:cNvGrpSpPr>
                <a:grpSpLocks/>
              </p:cNvGrpSpPr>
              <p:nvPr/>
            </p:nvGrpSpPr>
            <p:grpSpPr bwMode="auto">
              <a:xfrm>
                <a:off x="2784" y="3120"/>
                <a:ext cx="192" cy="192"/>
                <a:chOff x="2016" y="2544"/>
                <a:chExt cx="192" cy="192"/>
              </a:xfrm>
            </p:grpSpPr>
            <p:sp>
              <p:nvSpPr>
                <p:cNvPr id="365" name="Rectangle 365">
                  <a:extLst>
                    <a:ext uri="{FF2B5EF4-FFF2-40B4-BE49-F238E27FC236}">
                      <a16:creationId xmlns:a16="http://schemas.microsoft.com/office/drawing/2014/main" id="{D7CD9A06-B6AE-0D52-F88F-C85CC4B9D45F}"/>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66" name="Freeform 366">
                  <a:extLst>
                    <a:ext uri="{FF2B5EF4-FFF2-40B4-BE49-F238E27FC236}">
                      <a16:creationId xmlns:a16="http://schemas.microsoft.com/office/drawing/2014/main" id="{9FFE7226-A4DC-CD69-CC27-3EF301EB3F7D}"/>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29" name="Group 367">
                <a:extLst>
                  <a:ext uri="{FF2B5EF4-FFF2-40B4-BE49-F238E27FC236}">
                    <a16:creationId xmlns:a16="http://schemas.microsoft.com/office/drawing/2014/main" id="{9E3AD531-C5AA-13FB-AB5C-4A2DF40BEDBB}"/>
                  </a:ext>
                </a:extLst>
              </p:cNvPr>
              <p:cNvGrpSpPr>
                <a:grpSpLocks/>
              </p:cNvGrpSpPr>
              <p:nvPr/>
            </p:nvGrpSpPr>
            <p:grpSpPr bwMode="auto">
              <a:xfrm>
                <a:off x="2976" y="2544"/>
                <a:ext cx="192" cy="192"/>
                <a:chOff x="2016" y="2544"/>
                <a:chExt cx="192" cy="192"/>
              </a:xfrm>
            </p:grpSpPr>
            <p:sp>
              <p:nvSpPr>
                <p:cNvPr id="363" name="Rectangle 368">
                  <a:extLst>
                    <a:ext uri="{FF2B5EF4-FFF2-40B4-BE49-F238E27FC236}">
                      <a16:creationId xmlns:a16="http://schemas.microsoft.com/office/drawing/2014/main" id="{EF5DA723-D993-1539-EFD1-1DB1F1650C1A}"/>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64" name="Freeform 369">
                  <a:extLst>
                    <a:ext uri="{FF2B5EF4-FFF2-40B4-BE49-F238E27FC236}">
                      <a16:creationId xmlns:a16="http://schemas.microsoft.com/office/drawing/2014/main" id="{DE2D1A08-0A36-A7BB-76D2-639A70E23824}"/>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0" name="Group 370">
                <a:extLst>
                  <a:ext uri="{FF2B5EF4-FFF2-40B4-BE49-F238E27FC236}">
                    <a16:creationId xmlns:a16="http://schemas.microsoft.com/office/drawing/2014/main" id="{0D4C098D-9315-BB87-92AE-1E177CBB5809}"/>
                  </a:ext>
                </a:extLst>
              </p:cNvPr>
              <p:cNvGrpSpPr>
                <a:grpSpLocks/>
              </p:cNvGrpSpPr>
              <p:nvPr/>
            </p:nvGrpSpPr>
            <p:grpSpPr bwMode="auto">
              <a:xfrm>
                <a:off x="2976" y="2736"/>
                <a:ext cx="192" cy="192"/>
                <a:chOff x="2016" y="2544"/>
                <a:chExt cx="192" cy="192"/>
              </a:xfrm>
            </p:grpSpPr>
            <p:sp>
              <p:nvSpPr>
                <p:cNvPr id="361" name="Rectangle 371">
                  <a:extLst>
                    <a:ext uri="{FF2B5EF4-FFF2-40B4-BE49-F238E27FC236}">
                      <a16:creationId xmlns:a16="http://schemas.microsoft.com/office/drawing/2014/main" id="{4F0210C4-BCEC-26C8-455A-853E3CD1F65B}"/>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62" name="Freeform 372">
                  <a:extLst>
                    <a:ext uri="{FF2B5EF4-FFF2-40B4-BE49-F238E27FC236}">
                      <a16:creationId xmlns:a16="http://schemas.microsoft.com/office/drawing/2014/main" id="{CBA26067-9745-213C-09F3-C90A238B2E4F}"/>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1" name="Group 373">
                <a:extLst>
                  <a:ext uri="{FF2B5EF4-FFF2-40B4-BE49-F238E27FC236}">
                    <a16:creationId xmlns:a16="http://schemas.microsoft.com/office/drawing/2014/main" id="{97A2FAAD-DD31-1FC0-EFAB-12375239F1FD}"/>
                  </a:ext>
                </a:extLst>
              </p:cNvPr>
              <p:cNvGrpSpPr>
                <a:grpSpLocks/>
              </p:cNvGrpSpPr>
              <p:nvPr/>
            </p:nvGrpSpPr>
            <p:grpSpPr bwMode="auto">
              <a:xfrm>
                <a:off x="2976" y="2928"/>
                <a:ext cx="192" cy="192"/>
                <a:chOff x="2016" y="2544"/>
                <a:chExt cx="192" cy="192"/>
              </a:xfrm>
            </p:grpSpPr>
            <p:sp>
              <p:nvSpPr>
                <p:cNvPr id="359" name="Rectangle 374">
                  <a:extLst>
                    <a:ext uri="{FF2B5EF4-FFF2-40B4-BE49-F238E27FC236}">
                      <a16:creationId xmlns:a16="http://schemas.microsoft.com/office/drawing/2014/main" id="{6D5016C2-7DFE-FC70-583B-5784B50F3C58}"/>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60" name="Freeform 375">
                  <a:extLst>
                    <a:ext uri="{FF2B5EF4-FFF2-40B4-BE49-F238E27FC236}">
                      <a16:creationId xmlns:a16="http://schemas.microsoft.com/office/drawing/2014/main" id="{296C6C9F-1E5F-2FD8-7546-2D36AA187DF6}"/>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2" name="Group 376">
                <a:extLst>
                  <a:ext uri="{FF2B5EF4-FFF2-40B4-BE49-F238E27FC236}">
                    <a16:creationId xmlns:a16="http://schemas.microsoft.com/office/drawing/2014/main" id="{F969D502-5BC3-D68B-4B92-9831AAD1BD36}"/>
                  </a:ext>
                </a:extLst>
              </p:cNvPr>
              <p:cNvGrpSpPr>
                <a:grpSpLocks/>
              </p:cNvGrpSpPr>
              <p:nvPr/>
            </p:nvGrpSpPr>
            <p:grpSpPr bwMode="auto">
              <a:xfrm>
                <a:off x="2976" y="3120"/>
                <a:ext cx="192" cy="192"/>
                <a:chOff x="2016" y="2544"/>
                <a:chExt cx="192" cy="192"/>
              </a:xfrm>
            </p:grpSpPr>
            <p:sp>
              <p:nvSpPr>
                <p:cNvPr id="357" name="Rectangle 377">
                  <a:extLst>
                    <a:ext uri="{FF2B5EF4-FFF2-40B4-BE49-F238E27FC236}">
                      <a16:creationId xmlns:a16="http://schemas.microsoft.com/office/drawing/2014/main" id="{77B7B69B-E050-71E2-6A85-77F6FA2A0E17}"/>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58" name="Freeform 378">
                  <a:extLst>
                    <a:ext uri="{FF2B5EF4-FFF2-40B4-BE49-F238E27FC236}">
                      <a16:creationId xmlns:a16="http://schemas.microsoft.com/office/drawing/2014/main" id="{7D30FCC1-9D2C-3B7E-0644-53A712847B6E}"/>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3" name="Group 379">
                <a:extLst>
                  <a:ext uri="{FF2B5EF4-FFF2-40B4-BE49-F238E27FC236}">
                    <a16:creationId xmlns:a16="http://schemas.microsoft.com/office/drawing/2014/main" id="{3C10F680-5E6C-55EC-4BF5-FA8D273D84C3}"/>
                  </a:ext>
                </a:extLst>
              </p:cNvPr>
              <p:cNvGrpSpPr>
                <a:grpSpLocks/>
              </p:cNvGrpSpPr>
              <p:nvPr/>
            </p:nvGrpSpPr>
            <p:grpSpPr bwMode="auto">
              <a:xfrm>
                <a:off x="3168" y="2544"/>
                <a:ext cx="192" cy="192"/>
                <a:chOff x="2016" y="2544"/>
                <a:chExt cx="192" cy="192"/>
              </a:xfrm>
            </p:grpSpPr>
            <p:sp>
              <p:nvSpPr>
                <p:cNvPr id="355" name="Rectangle 380">
                  <a:extLst>
                    <a:ext uri="{FF2B5EF4-FFF2-40B4-BE49-F238E27FC236}">
                      <a16:creationId xmlns:a16="http://schemas.microsoft.com/office/drawing/2014/main" id="{66F2CAF9-7772-1900-186B-6E7D677F67D8}"/>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56" name="Freeform 381">
                  <a:extLst>
                    <a:ext uri="{FF2B5EF4-FFF2-40B4-BE49-F238E27FC236}">
                      <a16:creationId xmlns:a16="http://schemas.microsoft.com/office/drawing/2014/main" id="{D30814C8-1958-D05C-3344-8AE7A191D0B5}"/>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4" name="Group 382">
                <a:extLst>
                  <a:ext uri="{FF2B5EF4-FFF2-40B4-BE49-F238E27FC236}">
                    <a16:creationId xmlns:a16="http://schemas.microsoft.com/office/drawing/2014/main" id="{F3E3F9C6-32FF-74AE-4432-B8D1857D09FF}"/>
                  </a:ext>
                </a:extLst>
              </p:cNvPr>
              <p:cNvGrpSpPr>
                <a:grpSpLocks/>
              </p:cNvGrpSpPr>
              <p:nvPr/>
            </p:nvGrpSpPr>
            <p:grpSpPr bwMode="auto">
              <a:xfrm>
                <a:off x="3168" y="2736"/>
                <a:ext cx="192" cy="192"/>
                <a:chOff x="2016" y="2544"/>
                <a:chExt cx="192" cy="192"/>
              </a:xfrm>
            </p:grpSpPr>
            <p:sp>
              <p:nvSpPr>
                <p:cNvPr id="353" name="Rectangle 383">
                  <a:extLst>
                    <a:ext uri="{FF2B5EF4-FFF2-40B4-BE49-F238E27FC236}">
                      <a16:creationId xmlns:a16="http://schemas.microsoft.com/office/drawing/2014/main" id="{EFAE5D40-7F33-AD81-EE99-3FA9E942288B}"/>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54" name="Freeform 384">
                  <a:extLst>
                    <a:ext uri="{FF2B5EF4-FFF2-40B4-BE49-F238E27FC236}">
                      <a16:creationId xmlns:a16="http://schemas.microsoft.com/office/drawing/2014/main" id="{6921EC6D-C817-F779-B39A-5A2ECD990A16}"/>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5" name="Group 385">
                <a:extLst>
                  <a:ext uri="{FF2B5EF4-FFF2-40B4-BE49-F238E27FC236}">
                    <a16:creationId xmlns:a16="http://schemas.microsoft.com/office/drawing/2014/main" id="{4B45709F-ED0A-4402-FBF9-D41740D1FEA3}"/>
                  </a:ext>
                </a:extLst>
              </p:cNvPr>
              <p:cNvGrpSpPr>
                <a:grpSpLocks/>
              </p:cNvGrpSpPr>
              <p:nvPr/>
            </p:nvGrpSpPr>
            <p:grpSpPr bwMode="auto">
              <a:xfrm>
                <a:off x="3168" y="2928"/>
                <a:ext cx="192" cy="192"/>
                <a:chOff x="2016" y="2544"/>
                <a:chExt cx="192" cy="192"/>
              </a:xfrm>
            </p:grpSpPr>
            <p:sp>
              <p:nvSpPr>
                <p:cNvPr id="351" name="Rectangle 386">
                  <a:extLst>
                    <a:ext uri="{FF2B5EF4-FFF2-40B4-BE49-F238E27FC236}">
                      <a16:creationId xmlns:a16="http://schemas.microsoft.com/office/drawing/2014/main" id="{A3A97B50-E1E6-3F96-DDE2-F11059A2BC8B}"/>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52" name="Freeform 387">
                  <a:extLst>
                    <a:ext uri="{FF2B5EF4-FFF2-40B4-BE49-F238E27FC236}">
                      <a16:creationId xmlns:a16="http://schemas.microsoft.com/office/drawing/2014/main" id="{AAB4F07A-83E1-840B-5C39-10F694E98998}"/>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6" name="Group 388">
                <a:extLst>
                  <a:ext uri="{FF2B5EF4-FFF2-40B4-BE49-F238E27FC236}">
                    <a16:creationId xmlns:a16="http://schemas.microsoft.com/office/drawing/2014/main" id="{0A5658D7-E237-FF03-AD37-A2A903EA24DC}"/>
                  </a:ext>
                </a:extLst>
              </p:cNvPr>
              <p:cNvGrpSpPr>
                <a:grpSpLocks/>
              </p:cNvGrpSpPr>
              <p:nvPr/>
            </p:nvGrpSpPr>
            <p:grpSpPr bwMode="auto">
              <a:xfrm>
                <a:off x="3168" y="3120"/>
                <a:ext cx="192" cy="192"/>
                <a:chOff x="2016" y="2544"/>
                <a:chExt cx="192" cy="192"/>
              </a:xfrm>
            </p:grpSpPr>
            <p:sp>
              <p:nvSpPr>
                <p:cNvPr id="349" name="Rectangle 389">
                  <a:extLst>
                    <a:ext uri="{FF2B5EF4-FFF2-40B4-BE49-F238E27FC236}">
                      <a16:creationId xmlns:a16="http://schemas.microsoft.com/office/drawing/2014/main" id="{45CC4A9D-B18C-EFB1-47A4-877739007D81}"/>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50" name="Freeform 390">
                  <a:extLst>
                    <a:ext uri="{FF2B5EF4-FFF2-40B4-BE49-F238E27FC236}">
                      <a16:creationId xmlns:a16="http://schemas.microsoft.com/office/drawing/2014/main" id="{306380C0-FEF9-B8AF-6359-95B11740467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7" name="Group 391">
                <a:extLst>
                  <a:ext uri="{FF2B5EF4-FFF2-40B4-BE49-F238E27FC236}">
                    <a16:creationId xmlns:a16="http://schemas.microsoft.com/office/drawing/2014/main" id="{2950F2C8-F4C7-734C-4D96-7D02B58CF5B7}"/>
                  </a:ext>
                </a:extLst>
              </p:cNvPr>
              <p:cNvGrpSpPr>
                <a:grpSpLocks/>
              </p:cNvGrpSpPr>
              <p:nvPr/>
            </p:nvGrpSpPr>
            <p:grpSpPr bwMode="auto">
              <a:xfrm>
                <a:off x="3360" y="2544"/>
                <a:ext cx="192" cy="192"/>
                <a:chOff x="2016" y="2544"/>
                <a:chExt cx="192" cy="192"/>
              </a:xfrm>
            </p:grpSpPr>
            <p:sp>
              <p:nvSpPr>
                <p:cNvPr id="347" name="Rectangle 392">
                  <a:extLst>
                    <a:ext uri="{FF2B5EF4-FFF2-40B4-BE49-F238E27FC236}">
                      <a16:creationId xmlns:a16="http://schemas.microsoft.com/office/drawing/2014/main" id="{A7C15B25-0137-3B77-9AD3-7A86AE64AA23}"/>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48" name="Freeform 393">
                  <a:extLst>
                    <a:ext uri="{FF2B5EF4-FFF2-40B4-BE49-F238E27FC236}">
                      <a16:creationId xmlns:a16="http://schemas.microsoft.com/office/drawing/2014/main" id="{5AE48F6A-1680-DA6D-81A0-45454D2574A5}"/>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8" name="Group 394">
                <a:extLst>
                  <a:ext uri="{FF2B5EF4-FFF2-40B4-BE49-F238E27FC236}">
                    <a16:creationId xmlns:a16="http://schemas.microsoft.com/office/drawing/2014/main" id="{BE639E38-A9AC-C1E3-3A91-1151242C9B43}"/>
                  </a:ext>
                </a:extLst>
              </p:cNvPr>
              <p:cNvGrpSpPr>
                <a:grpSpLocks/>
              </p:cNvGrpSpPr>
              <p:nvPr/>
            </p:nvGrpSpPr>
            <p:grpSpPr bwMode="auto">
              <a:xfrm>
                <a:off x="3360" y="2736"/>
                <a:ext cx="192" cy="192"/>
                <a:chOff x="2016" y="2544"/>
                <a:chExt cx="192" cy="192"/>
              </a:xfrm>
            </p:grpSpPr>
            <p:sp>
              <p:nvSpPr>
                <p:cNvPr id="345" name="Rectangle 395">
                  <a:extLst>
                    <a:ext uri="{FF2B5EF4-FFF2-40B4-BE49-F238E27FC236}">
                      <a16:creationId xmlns:a16="http://schemas.microsoft.com/office/drawing/2014/main" id="{E1E016E8-9E21-BAE9-A172-4FF4BB4946CB}"/>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46" name="Freeform 396">
                  <a:extLst>
                    <a:ext uri="{FF2B5EF4-FFF2-40B4-BE49-F238E27FC236}">
                      <a16:creationId xmlns:a16="http://schemas.microsoft.com/office/drawing/2014/main" id="{A51E3EFC-5660-D7F0-B77F-EA1181F2F1EF}"/>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39" name="Group 397">
                <a:extLst>
                  <a:ext uri="{FF2B5EF4-FFF2-40B4-BE49-F238E27FC236}">
                    <a16:creationId xmlns:a16="http://schemas.microsoft.com/office/drawing/2014/main" id="{1DB37909-F3A3-20B0-A5A9-C6DD52E8963F}"/>
                  </a:ext>
                </a:extLst>
              </p:cNvPr>
              <p:cNvGrpSpPr>
                <a:grpSpLocks/>
              </p:cNvGrpSpPr>
              <p:nvPr/>
            </p:nvGrpSpPr>
            <p:grpSpPr bwMode="auto">
              <a:xfrm>
                <a:off x="3360" y="2928"/>
                <a:ext cx="192" cy="192"/>
                <a:chOff x="2016" y="2544"/>
                <a:chExt cx="192" cy="192"/>
              </a:xfrm>
            </p:grpSpPr>
            <p:sp>
              <p:nvSpPr>
                <p:cNvPr id="343" name="Rectangle 398">
                  <a:extLst>
                    <a:ext uri="{FF2B5EF4-FFF2-40B4-BE49-F238E27FC236}">
                      <a16:creationId xmlns:a16="http://schemas.microsoft.com/office/drawing/2014/main" id="{0537F606-9BE4-D8E1-E12D-B3BBE960736F}"/>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44" name="Freeform 399">
                  <a:extLst>
                    <a:ext uri="{FF2B5EF4-FFF2-40B4-BE49-F238E27FC236}">
                      <a16:creationId xmlns:a16="http://schemas.microsoft.com/office/drawing/2014/main" id="{7D49AD92-0A50-4EC9-DEB8-8E7F676A64C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nvGrpSpPr>
              <p:cNvPr id="340" name="Group 400">
                <a:extLst>
                  <a:ext uri="{FF2B5EF4-FFF2-40B4-BE49-F238E27FC236}">
                    <a16:creationId xmlns:a16="http://schemas.microsoft.com/office/drawing/2014/main" id="{AD2B5F31-363B-6376-4447-AC8F1257A352}"/>
                  </a:ext>
                </a:extLst>
              </p:cNvPr>
              <p:cNvGrpSpPr>
                <a:grpSpLocks/>
              </p:cNvGrpSpPr>
              <p:nvPr/>
            </p:nvGrpSpPr>
            <p:grpSpPr bwMode="auto">
              <a:xfrm>
                <a:off x="3360" y="3120"/>
                <a:ext cx="192" cy="192"/>
                <a:chOff x="2016" y="2544"/>
                <a:chExt cx="192" cy="192"/>
              </a:xfrm>
            </p:grpSpPr>
            <p:sp>
              <p:nvSpPr>
                <p:cNvPr id="341" name="Rectangle 401">
                  <a:extLst>
                    <a:ext uri="{FF2B5EF4-FFF2-40B4-BE49-F238E27FC236}">
                      <a16:creationId xmlns:a16="http://schemas.microsoft.com/office/drawing/2014/main" id="{8ECAAFE5-888A-CF3D-2E5F-A936E8666EAB}"/>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342" name="Freeform 402">
                  <a:extLst>
                    <a:ext uri="{FF2B5EF4-FFF2-40B4-BE49-F238E27FC236}">
                      <a16:creationId xmlns:a16="http://schemas.microsoft.com/office/drawing/2014/main" id="{262D70A1-F932-C6A1-4884-9CDAC6D11FFC}"/>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grpSp>
        </p:grpSp>
        <p:sp>
          <p:nvSpPr>
            <p:cNvPr id="307" name="AutoShape 403">
              <a:extLst>
                <a:ext uri="{FF2B5EF4-FFF2-40B4-BE49-F238E27FC236}">
                  <a16:creationId xmlns:a16="http://schemas.microsoft.com/office/drawing/2014/main" id="{11D32905-A633-DCE8-D23F-88C264790CD7}"/>
                </a:ext>
              </a:extLst>
            </p:cNvPr>
            <p:cNvSpPr>
              <a:spLocks noChangeArrowheads="1"/>
            </p:cNvSpPr>
            <p:nvPr/>
          </p:nvSpPr>
          <p:spPr bwMode="auto">
            <a:xfrm>
              <a:off x="2016" y="230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a:solidFill>
                    <a:srgbClr val="000000"/>
                  </a:solidFill>
                  <a:latin typeface="Verdana" panose="020B0604030504040204" pitchFamily="34" charset="0"/>
                  <a:ea typeface="Gulim" panose="020B0600000101010101" pitchFamily="34" charset="-127"/>
                </a:rPr>
                <a:t>W4</a:t>
              </a:r>
            </a:p>
          </p:txBody>
        </p:sp>
      </p:grpSp>
      <p:grpSp>
        <p:nvGrpSpPr>
          <p:cNvPr id="405" name="Group 404">
            <a:extLst>
              <a:ext uri="{FF2B5EF4-FFF2-40B4-BE49-F238E27FC236}">
                <a16:creationId xmlns:a16="http://schemas.microsoft.com/office/drawing/2014/main" id="{63443BDE-F239-F28E-462C-EFE7FB00FD3C}"/>
              </a:ext>
            </a:extLst>
          </p:cNvPr>
          <p:cNvGrpSpPr>
            <a:grpSpLocks/>
          </p:cNvGrpSpPr>
          <p:nvPr/>
        </p:nvGrpSpPr>
        <p:grpSpPr bwMode="auto">
          <a:xfrm>
            <a:off x="8124753" y="3306951"/>
            <a:ext cx="3200400" cy="1522412"/>
            <a:chOff x="3552" y="1777"/>
            <a:chExt cx="2016" cy="959"/>
          </a:xfrm>
        </p:grpSpPr>
        <p:grpSp>
          <p:nvGrpSpPr>
            <p:cNvPr id="406" name="Group 405">
              <a:extLst>
                <a:ext uri="{FF2B5EF4-FFF2-40B4-BE49-F238E27FC236}">
                  <a16:creationId xmlns:a16="http://schemas.microsoft.com/office/drawing/2014/main" id="{B2080CEE-A50F-33D2-E389-E1EA43705BD9}"/>
                </a:ext>
              </a:extLst>
            </p:cNvPr>
            <p:cNvGrpSpPr>
              <a:grpSpLocks/>
            </p:cNvGrpSpPr>
            <p:nvPr/>
          </p:nvGrpSpPr>
          <p:grpSpPr bwMode="auto">
            <a:xfrm>
              <a:off x="4032" y="1968"/>
              <a:ext cx="1536" cy="768"/>
              <a:chOff x="3552" y="1968"/>
              <a:chExt cx="1536" cy="768"/>
            </a:xfrm>
          </p:grpSpPr>
          <p:sp>
            <p:nvSpPr>
              <p:cNvPr id="408" name="Rectangle 406">
                <a:extLst>
                  <a:ext uri="{FF2B5EF4-FFF2-40B4-BE49-F238E27FC236}">
                    <a16:creationId xmlns:a16="http://schemas.microsoft.com/office/drawing/2014/main" id="{E72BB335-76BE-2198-6A87-F6F9523BFE0E}"/>
                  </a:ext>
                </a:extLst>
              </p:cNvPr>
              <p:cNvSpPr>
                <a:spLocks noChangeArrowheads="1"/>
              </p:cNvSpPr>
              <p:nvPr/>
            </p:nvSpPr>
            <p:spPr bwMode="auto">
              <a:xfrm>
                <a:off x="3552" y="1968"/>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nvGrpSpPr>
              <p:cNvPr id="409" name="Group 407">
                <a:extLst>
                  <a:ext uri="{FF2B5EF4-FFF2-40B4-BE49-F238E27FC236}">
                    <a16:creationId xmlns:a16="http://schemas.microsoft.com/office/drawing/2014/main" id="{9E137936-DC0C-A9A6-B222-02ECB057C554}"/>
                  </a:ext>
                </a:extLst>
              </p:cNvPr>
              <p:cNvGrpSpPr>
                <a:grpSpLocks/>
              </p:cNvGrpSpPr>
              <p:nvPr/>
            </p:nvGrpSpPr>
            <p:grpSpPr bwMode="auto">
              <a:xfrm>
                <a:off x="3552" y="1968"/>
                <a:ext cx="192" cy="192"/>
                <a:chOff x="3552" y="1968"/>
                <a:chExt cx="192" cy="192"/>
              </a:xfrm>
            </p:grpSpPr>
            <p:sp>
              <p:nvSpPr>
                <p:cNvPr id="503" name="Rectangle 408">
                  <a:extLst>
                    <a:ext uri="{FF2B5EF4-FFF2-40B4-BE49-F238E27FC236}">
                      <a16:creationId xmlns:a16="http://schemas.microsoft.com/office/drawing/2014/main" id="{9DBFC695-4ED4-6196-9F72-FFE1569D3E76}"/>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04" name="Rectangle 409">
                  <a:extLst>
                    <a:ext uri="{FF2B5EF4-FFF2-40B4-BE49-F238E27FC236}">
                      <a16:creationId xmlns:a16="http://schemas.microsoft.com/office/drawing/2014/main" id="{CD250498-C92E-25EC-5657-74B746AFF0A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0" name="Group 410">
                <a:extLst>
                  <a:ext uri="{FF2B5EF4-FFF2-40B4-BE49-F238E27FC236}">
                    <a16:creationId xmlns:a16="http://schemas.microsoft.com/office/drawing/2014/main" id="{C344D7D7-82AC-4462-C816-CDF11A2E1653}"/>
                  </a:ext>
                </a:extLst>
              </p:cNvPr>
              <p:cNvGrpSpPr>
                <a:grpSpLocks/>
              </p:cNvGrpSpPr>
              <p:nvPr/>
            </p:nvGrpSpPr>
            <p:grpSpPr bwMode="auto">
              <a:xfrm>
                <a:off x="3552" y="2160"/>
                <a:ext cx="192" cy="192"/>
                <a:chOff x="3552" y="1968"/>
                <a:chExt cx="192" cy="192"/>
              </a:xfrm>
            </p:grpSpPr>
            <p:sp>
              <p:nvSpPr>
                <p:cNvPr id="501" name="Rectangle 411">
                  <a:extLst>
                    <a:ext uri="{FF2B5EF4-FFF2-40B4-BE49-F238E27FC236}">
                      <a16:creationId xmlns:a16="http://schemas.microsoft.com/office/drawing/2014/main" id="{52303B14-62E3-E191-B60E-ED2B4A20204A}"/>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02" name="Rectangle 412">
                  <a:extLst>
                    <a:ext uri="{FF2B5EF4-FFF2-40B4-BE49-F238E27FC236}">
                      <a16:creationId xmlns:a16="http://schemas.microsoft.com/office/drawing/2014/main" id="{6F0D514E-20AC-08BF-4990-E4BF4895EB27}"/>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1" name="Group 413">
                <a:extLst>
                  <a:ext uri="{FF2B5EF4-FFF2-40B4-BE49-F238E27FC236}">
                    <a16:creationId xmlns:a16="http://schemas.microsoft.com/office/drawing/2014/main" id="{DA35D12A-1CFD-0A33-0D86-96D226ECB1C0}"/>
                  </a:ext>
                </a:extLst>
              </p:cNvPr>
              <p:cNvGrpSpPr>
                <a:grpSpLocks/>
              </p:cNvGrpSpPr>
              <p:nvPr/>
            </p:nvGrpSpPr>
            <p:grpSpPr bwMode="auto">
              <a:xfrm>
                <a:off x="3552" y="2352"/>
                <a:ext cx="192" cy="192"/>
                <a:chOff x="3552" y="1968"/>
                <a:chExt cx="192" cy="192"/>
              </a:xfrm>
            </p:grpSpPr>
            <p:sp>
              <p:nvSpPr>
                <p:cNvPr id="499" name="Rectangle 414">
                  <a:extLst>
                    <a:ext uri="{FF2B5EF4-FFF2-40B4-BE49-F238E27FC236}">
                      <a16:creationId xmlns:a16="http://schemas.microsoft.com/office/drawing/2014/main" id="{A177F5A7-756D-ED88-F94B-4CD49735A3E3}"/>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00" name="Rectangle 415">
                  <a:extLst>
                    <a:ext uri="{FF2B5EF4-FFF2-40B4-BE49-F238E27FC236}">
                      <a16:creationId xmlns:a16="http://schemas.microsoft.com/office/drawing/2014/main" id="{0BCCF4C6-4324-9392-283F-0219D7670EB4}"/>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2" name="Group 416">
                <a:extLst>
                  <a:ext uri="{FF2B5EF4-FFF2-40B4-BE49-F238E27FC236}">
                    <a16:creationId xmlns:a16="http://schemas.microsoft.com/office/drawing/2014/main" id="{CFC9D6A3-1CF5-7819-05D1-7B48B4FDD01B}"/>
                  </a:ext>
                </a:extLst>
              </p:cNvPr>
              <p:cNvGrpSpPr>
                <a:grpSpLocks/>
              </p:cNvGrpSpPr>
              <p:nvPr/>
            </p:nvGrpSpPr>
            <p:grpSpPr bwMode="auto">
              <a:xfrm>
                <a:off x="3552" y="2544"/>
                <a:ext cx="192" cy="192"/>
                <a:chOff x="3552" y="1968"/>
                <a:chExt cx="192" cy="192"/>
              </a:xfrm>
            </p:grpSpPr>
            <p:sp>
              <p:nvSpPr>
                <p:cNvPr id="497" name="Rectangle 417">
                  <a:extLst>
                    <a:ext uri="{FF2B5EF4-FFF2-40B4-BE49-F238E27FC236}">
                      <a16:creationId xmlns:a16="http://schemas.microsoft.com/office/drawing/2014/main" id="{E9573B61-0FAD-35BB-44BD-43DA0686C663}"/>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98" name="Rectangle 418">
                  <a:extLst>
                    <a:ext uri="{FF2B5EF4-FFF2-40B4-BE49-F238E27FC236}">
                      <a16:creationId xmlns:a16="http://schemas.microsoft.com/office/drawing/2014/main" id="{2F059752-BC60-E9D5-783D-D22DD01D8BC4}"/>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3" name="Group 419">
                <a:extLst>
                  <a:ext uri="{FF2B5EF4-FFF2-40B4-BE49-F238E27FC236}">
                    <a16:creationId xmlns:a16="http://schemas.microsoft.com/office/drawing/2014/main" id="{384A76BD-8D55-9A29-6BDB-F9EF73872281}"/>
                  </a:ext>
                </a:extLst>
              </p:cNvPr>
              <p:cNvGrpSpPr>
                <a:grpSpLocks/>
              </p:cNvGrpSpPr>
              <p:nvPr/>
            </p:nvGrpSpPr>
            <p:grpSpPr bwMode="auto">
              <a:xfrm>
                <a:off x="3744" y="1968"/>
                <a:ext cx="192" cy="192"/>
                <a:chOff x="3552" y="1968"/>
                <a:chExt cx="192" cy="192"/>
              </a:xfrm>
            </p:grpSpPr>
            <p:sp>
              <p:nvSpPr>
                <p:cNvPr id="495" name="Rectangle 420">
                  <a:extLst>
                    <a:ext uri="{FF2B5EF4-FFF2-40B4-BE49-F238E27FC236}">
                      <a16:creationId xmlns:a16="http://schemas.microsoft.com/office/drawing/2014/main" id="{C5BAC1B1-1F47-AD96-053C-A7656E4DE895}"/>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96" name="Rectangle 421">
                  <a:extLst>
                    <a:ext uri="{FF2B5EF4-FFF2-40B4-BE49-F238E27FC236}">
                      <a16:creationId xmlns:a16="http://schemas.microsoft.com/office/drawing/2014/main" id="{3D2E0C6D-3E66-C3C3-7B19-E71D5542FC1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4" name="Group 422">
                <a:extLst>
                  <a:ext uri="{FF2B5EF4-FFF2-40B4-BE49-F238E27FC236}">
                    <a16:creationId xmlns:a16="http://schemas.microsoft.com/office/drawing/2014/main" id="{8CB8AB03-3F98-7540-A3F9-216170AFEFC2}"/>
                  </a:ext>
                </a:extLst>
              </p:cNvPr>
              <p:cNvGrpSpPr>
                <a:grpSpLocks/>
              </p:cNvGrpSpPr>
              <p:nvPr/>
            </p:nvGrpSpPr>
            <p:grpSpPr bwMode="auto">
              <a:xfrm>
                <a:off x="3744" y="2160"/>
                <a:ext cx="192" cy="192"/>
                <a:chOff x="3552" y="1968"/>
                <a:chExt cx="192" cy="192"/>
              </a:xfrm>
            </p:grpSpPr>
            <p:sp>
              <p:nvSpPr>
                <p:cNvPr id="493" name="Rectangle 423">
                  <a:extLst>
                    <a:ext uri="{FF2B5EF4-FFF2-40B4-BE49-F238E27FC236}">
                      <a16:creationId xmlns:a16="http://schemas.microsoft.com/office/drawing/2014/main" id="{53C1C28A-8F6E-DC9D-3AC5-6AC6CFC36B39}"/>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94" name="Rectangle 424">
                  <a:extLst>
                    <a:ext uri="{FF2B5EF4-FFF2-40B4-BE49-F238E27FC236}">
                      <a16:creationId xmlns:a16="http://schemas.microsoft.com/office/drawing/2014/main" id="{D226181E-3FC1-E8AF-87E4-382E63CB2137}"/>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5" name="Group 425">
                <a:extLst>
                  <a:ext uri="{FF2B5EF4-FFF2-40B4-BE49-F238E27FC236}">
                    <a16:creationId xmlns:a16="http://schemas.microsoft.com/office/drawing/2014/main" id="{7E58E35A-0F6F-D6BC-31A5-A75406599EA7}"/>
                  </a:ext>
                </a:extLst>
              </p:cNvPr>
              <p:cNvGrpSpPr>
                <a:grpSpLocks/>
              </p:cNvGrpSpPr>
              <p:nvPr/>
            </p:nvGrpSpPr>
            <p:grpSpPr bwMode="auto">
              <a:xfrm>
                <a:off x="3744" y="2352"/>
                <a:ext cx="192" cy="192"/>
                <a:chOff x="3552" y="1968"/>
                <a:chExt cx="192" cy="192"/>
              </a:xfrm>
            </p:grpSpPr>
            <p:sp>
              <p:nvSpPr>
                <p:cNvPr id="491" name="Rectangle 426">
                  <a:extLst>
                    <a:ext uri="{FF2B5EF4-FFF2-40B4-BE49-F238E27FC236}">
                      <a16:creationId xmlns:a16="http://schemas.microsoft.com/office/drawing/2014/main" id="{1D749314-0985-8C9F-83E6-CAD5AD2BC08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92" name="Rectangle 427">
                  <a:extLst>
                    <a:ext uri="{FF2B5EF4-FFF2-40B4-BE49-F238E27FC236}">
                      <a16:creationId xmlns:a16="http://schemas.microsoft.com/office/drawing/2014/main" id="{3555DAD1-3DAC-9DA6-3E29-F82742F59C5C}"/>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6" name="Group 428">
                <a:extLst>
                  <a:ext uri="{FF2B5EF4-FFF2-40B4-BE49-F238E27FC236}">
                    <a16:creationId xmlns:a16="http://schemas.microsoft.com/office/drawing/2014/main" id="{26CAF15A-6462-490F-6E9C-40C8BADCA3A7}"/>
                  </a:ext>
                </a:extLst>
              </p:cNvPr>
              <p:cNvGrpSpPr>
                <a:grpSpLocks/>
              </p:cNvGrpSpPr>
              <p:nvPr/>
            </p:nvGrpSpPr>
            <p:grpSpPr bwMode="auto">
              <a:xfrm>
                <a:off x="3744" y="2544"/>
                <a:ext cx="192" cy="192"/>
                <a:chOff x="3552" y="1968"/>
                <a:chExt cx="192" cy="192"/>
              </a:xfrm>
            </p:grpSpPr>
            <p:sp>
              <p:nvSpPr>
                <p:cNvPr id="489" name="Rectangle 429">
                  <a:extLst>
                    <a:ext uri="{FF2B5EF4-FFF2-40B4-BE49-F238E27FC236}">
                      <a16:creationId xmlns:a16="http://schemas.microsoft.com/office/drawing/2014/main" id="{9F1C4EC4-3B80-CA12-E027-1EEFE8939C27}"/>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90" name="Rectangle 430">
                  <a:extLst>
                    <a:ext uri="{FF2B5EF4-FFF2-40B4-BE49-F238E27FC236}">
                      <a16:creationId xmlns:a16="http://schemas.microsoft.com/office/drawing/2014/main" id="{EF4D395A-DA14-8ADF-92B5-9BBD3B1CAF16}"/>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7" name="Group 431">
                <a:extLst>
                  <a:ext uri="{FF2B5EF4-FFF2-40B4-BE49-F238E27FC236}">
                    <a16:creationId xmlns:a16="http://schemas.microsoft.com/office/drawing/2014/main" id="{4384DFEC-2131-46BF-50AC-91DECDE5B802}"/>
                  </a:ext>
                </a:extLst>
              </p:cNvPr>
              <p:cNvGrpSpPr>
                <a:grpSpLocks/>
              </p:cNvGrpSpPr>
              <p:nvPr/>
            </p:nvGrpSpPr>
            <p:grpSpPr bwMode="auto">
              <a:xfrm>
                <a:off x="3936" y="1968"/>
                <a:ext cx="192" cy="192"/>
                <a:chOff x="3552" y="1968"/>
                <a:chExt cx="192" cy="192"/>
              </a:xfrm>
            </p:grpSpPr>
            <p:sp>
              <p:nvSpPr>
                <p:cNvPr id="487" name="Rectangle 432">
                  <a:extLst>
                    <a:ext uri="{FF2B5EF4-FFF2-40B4-BE49-F238E27FC236}">
                      <a16:creationId xmlns:a16="http://schemas.microsoft.com/office/drawing/2014/main" id="{73B8F117-728F-684D-20D5-BFA59F8EBBB2}"/>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88" name="Rectangle 433">
                  <a:extLst>
                    <a:ext uri="{FF2B5EF4-FFF2-40B4-BE49-F238E27FC236}">
                      <a16:creationId xmlns:a16="http://schemas.microsoft.com/office/drawing/2014/main" id="{7D982C6E-E398-4372-0546-D8175C1B98D9}"/>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8" name="Group 434">
                <a:extLst>
                  <a:ext uri="{FF2B5EF4-FFF2-40B4-BE49-F238E27FC236}">
                    <a16:creationId xmlns:a16="http://schemas.microsoft.com/office/drawing/2014/main" id="{3F238328-2CC6-8D02-532E-3521826F5365}"/>
                  </a:ext>
                </a:extLst>
              </p:cNvPr>
              <p:cNvGrpSpPr>
                <a:grpSpLocks/>
              </p:cNvGrpSpPr>
              <p:nvPr/>
            </p:nvGrpSpPr>
            <p:grpSpPr bwMode="auto">
              <a:xfrm>
                <a:off x="3936" y="2160"/>
                <a:ext cx="192" cy="192"/>
                <a:chOff x="3552" y="1968"/>
                <a:chExt cx="192" cy="192"/>
              </a:xfrm>
            </p:grpSpPr>
            <p:sp>
              <p:nvSpPr>
                <p:cNvPr id="485" name="Rectangle 435">
                  <a:extLst>
                    <a:ext uri="{FF2B5EF4-FFF2-40B4-BE49-F238E27FC236}">
                      <a16:creationId xmlns:a16="http://schemas.microsoft.com/office/drawing/2014/main" id="{6FE6E8FF-6C41-27E8-DE16-02676ED385B7}"/>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86" name="Rectangle 436">
                  <a:extLst>
                    <a:ext uri="{FF2B5EF4-FFF2-40B4-BE49-F238E27FC236}">
                      <a16:creationId xmlns:a16="http://schemas.microsoft.com/office/drawing/2014/main" id="{71499126-3348-7FFB-32C1-9CD35D6DABAD}"/>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19" name="Group 437">
                <a:extLst>
                  <a:ext uri="{FF2B5EF4-FFF2-40B4-BE49-F238E27FC236}">
                    <a16:creationId xmlns:a16="http://schemas.microsoft.com/office/drawing/2014/main" id="{FB98D1B9-4164-8894-F123-19199C0EAC96}"/>
                  </a:ext>
                </a:extLst>
              </p:cNvPr>
              <p:cNvGrpSpPr>
                <a:grpSpLocks/>
              </p:cNvGrpSpPr>
              <p:nvPr/>
            </p:nvGrpSpPr>
            <p:grpSpPr bwMode="auto">
              <a:xfrm>
                <a:off x="3936" y="2352"/>
                <a:ext cx="192" cy="192"/>
                <a:chOff x="3552" y="1968"/>
                <a:chExt cx="192" cy="192"/>
              </a:xfrm>
            </p:grpSpPr>
            <p:sp>
              <p:nvSpPr>
                <p:cNvPr id="483" name="Rectangle 438">
                  <a:extLst>
                    <a:ext uri="{FF2B5EF4-FFF2-40B4-BE49-F238E27FC236}">
                      <a16:creationId xmlns:a16="http://schemas.microsoft.com/office/drawing/2014/main" id="{294FAC09-2BFF-20E2-54C3-D5F1A474FCE2}"/>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84" name="Rectangle 439">
                  <a:extLst>
                    <a:ext uri="{FF2B5EF4-FFF2-40B4-BE49-F238E27FC236}">
                      <a16:creationId xmlns:a16="http://schemas.microsoft.com/office/drawing/2014/main" id="{73E1D66F-9BC5-E327-6B2D-9D873FC9AC96}"/>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0" name="Group 440">
                <a:extLst>
                  <a:ext uri="{FF2B5EF4-FFF2-40B4-BE49-F238E27FC236}">
                    <a16:creationId xmlns:a16="http://schemas.microsoft.com/office/drawing/2014/main" id="{C48C0FD2-C4DA-1A76-68C6-BD17E35F4072}"/>
                  </a:ext>
                </a:extLst>
              </p:cNvPr>
              <p:cNvGrpSpPr>
                <a:grpSpLocks/>
              </p:cNvGrpSpPr>
              <p:nvPr/>
            </p:nvGrpSpPr>
            <p:grpSpPr bwMode="auto">
              <a:xfrm>
                <a:off x="3936" y="2544"/>
                <a:ext cx="192" cy="192"/>
                <a:chOff x="3552" y="1968"/>
                <a:chExt cx="192" cy="192"/>
              </a:xfrm>
            </p:grpSpPr>
            <p:sp>
              <p:nvSpPr>
                <p:cNvPr id="481" name="Rectangle 441">
                  <a:extLst>
                    <a:ext uri="{FF2B5EF4-FFF2-40B4-BE49-F238E27FC236}">
                      <a16:creationId xmlns:a16="http://schemas.microsoft.com/office/drawing/2014/main" id="{F147F12C-5CF7-E639-80AC-5A7B4D8DA915}"/>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82" name="Rectangle 442">
                  <a:extLst>
                    <a:ext uri="{FF2B5EF4-FFF2-40B4-BE49-F238E27FC236}">
                      <a16:creationId xmlns:a16="http://schemas.microsoft.com/office/drawing/2014/main" id="{A5AFA5C1-C369-162E-FC82-D55DC7C9B8E4}"/>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1" name="Group 443">
                <a:extLst>
                  <a:ext uri="{FF2B5EF4-FFF2-40B4-BE49-F238E27FC236}">
                    <a16:creationId xmlns:a16="http://schemas.microsoft.com/office/drawing/2014/main" id="{1A92586C-8FBD-BB17-328D-CE2F1F2E8AD5}"/>
                  </a:ext>
                </a:extLst>
              </p:cNvPr>
              <p:cNvGrpSpPr>
                <a:grpSpLocks/>
              </p:cNvGrpSpPr>
              <p:nvPr/>
            </p:nvGrpSpPr>
            <p:grpSpPr bwMode="auto">
              <a:xfrm>
                <a:off x="4128" y="1968"/>
                <a:ext cx="192" cy="192"/>
                <a:chOff x="3552" y="1968"/>
                <a:chExt cx="192" cy="192"/>
              </a:xfrm>
            </p:grpSpPr>
            <p:sp>
              <p:nvSpPr>
                <p:cNvPr id="479" name="Rectangle 444">
                  <a:extLst>
                    <a:ext uri="{FF2B5EF4-FFF2-40B4-BE49-F238E27FC236}">
                      <a16:creationId xmlns:a16="http://schemas.microsoft.com/office/drawing/2014/main" id="{1B8FACF0-C075-B2E3-8867-5220D0C1AFD5}"/>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80" name="Rectangle 445">
                  <a:extLst>
                    <a:ext uri="{FF2B5EF4-FFF2-40B4-BE49-F238E27FC236}">
                      <a16:creationId xmlns:a16="http://schemas.microsoft.com/office/drawing/2014/main" id="{865ABD79-3920-EC19-2FEE-23340B971550}"/>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2" name="Group 446">
                <a:extLst>
                  <a:ext uri="{FF2B5EF4-FFF2-40B4-BE49-F238E27FC236}">
                    <a16:creationId xmlns:a16="http://schemas.microsoft.com/office/drawing/2014/main" id="{1AD76DE3-9634-CADA-53FD-A9C42E665671}"/>
                  </a:ext>
                </a:extLst>
              </p:cNvPr>
              <p:cNvGrpSpPr>
                <a:grpSpLocks/>
              </p:cNvGrpSpPr>
              <p:nvPr/>
            </p:nvGrpSpPr>
            <p:grpSpPr bwMode="auto">
              <a:xfrm>
                <a:off x="4128" y="2160"/>
                <a:ext cx="192" cy="192"/>
                <a:chOff x="3552" y="1968"/>
                <a:chExt cx="192" cy="192"/>
              </a:xfrm>
            </p:grpSpPr>
            <p:sp>
              <p:nvSpPr>
                <p:cNvPr id="477" name="Rectangle 447">
                  <a:extLst>
                    <a:ext uri="{FF2B5EF4-FFF2-40B4-BE49-F238E27FC236}">
                      <a16:creationId xmlns:a16="http://schemas.microsoft.com/office/drawing/2014/main" id="{1AC8BBEF-430E-8827-196F-2C130ABFABCF}"/>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78" name="Rectangle 448">
                  <a:extLst>
                    <a:ext uri="{FF2B5EF4-FFF2-40B4-BE49-F238E27FC236}">
                      <a16:creationId xmlns:a16="http://schemas.microsoft.com/office/drawing/2014/main" id="{96653EFF-EFB1-B3EB-F4B9-6A352F324870}"/>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3" name="Group 449">
                <a:extLst>
                  <a:ext uri="{FF2B5EF4-FFF2-40B4-BE49-F238E27FC236}">
                    <a16:creationId xmlns:a16="http://schemas.microsoft.com/office/drawing/2014/main" id="{88E843BF-96CB-20E3-CAE2-AF390F766DD7}"/>
                  </a:ext>
                </a:extLst>
              </p:cNvPr>
              <p:cNvGrpSpPr>
                <a:grpSpLocks/>
              </p:cNvGrpSpPr>
              <p:nvPr/>
            </p:nvGrpSpPr>
            <p:grpSpPr bwMode="auto">
              <a:xfrm>
                <a:off x="4128" y="2352"/>
                <a:ext cx="192" cy="192"/>
                <a:chOff x="3552" y="1968"/>
                <a:chExt cx="192" cy="192"/>
              </a:xfrm>
            </p:grpSpPr>
            <p:sp>
              <p:nvSpPr>
                <p:cNvPr id="475" name="Rectangle 450">
                  <a:extLst>
                    <a:ext uri="{FF2B5EF4-FFF2-40B4-BE49-F238E27FC236}">
                      <a16:creationId xmlns:a16="http://schemas.microsoft.com/office/drawing/2014/main" id="{D6C7694A-CE9A-9D5C-8800-69B770F38469}"/>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76" name="Rectangle 451">
                  <a:extLst>
                    <a:ext uri="{FF2B5EF4-FFF2-40B4-BE49-F238E27FC236}">
                      <a16:creationId xmlns:a16="http://schemas.microsoft.com/office/drawing/2014/main" id="{8A0E4950-6417-E06E-9C1E-7A8FE481176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4" name="Group 452">
                <a:extLst>
                  <a:ext uri="{FF2B5EF4-FFF2-40B4-BE49-F238E27FC236}">
                    <a16:creationId xmlns:a16="http://schemas.microsoft.com/office/drawing/2014/main" id="{2A8A53CC-B53A-F6DE-DA8E-A13B7A0695A1}"/>
                  </a:ext>
                </a:extLst>
              </p:cNvPr>
              <p:cNvGrpSpPr>
                <a:grpSpLocks/>
              </p:cNvGrpSpPr>
              <p:nvPr/>
            </p:nvGrpSpPr>
            <p:grpSpPr bwMode="auto">
              <a:xfrm>
                <a:off x="4128" y="2544"/>
                <a:ext cx="192" cy="192"/>
                <a:chOff x="3552" y="1968"/>
                <a:chExt cx="192" cy="192"/>
              </a:xfrm>
            </p:grpSpPr>
            <p:sp>
              <p:nvSpPr>
                <p:cNvPr id="473" name="Rectangle 453">
                  <a:extLst>
                    <a:ext uri="{FF2B5EF4-FFF2-40B4-BE49-F238E27FC236}">
                      <a16:creationId xmlns:a16="http://schemas.microsoft.com/office/drawing/2014/main" id="{04168835-4787-B593-14CF-24385FE39A9E}"/>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74" name="Rectangle 454">
                  <a:extLst>
                    <a:ext uri="{FF2B5EF4-FFF2-40B4-BE49-F238E27FC236}">
                      <a16:creationId xmlns:a16="http://schemas.microsoft.com/office/drawing/2014/main" id="{CD711FBD-DC47-FEDC-A5A1-FC858C0F9484}"/>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5" name="Group 455">
                <a:extLst>
                  <a:ext uri="{FF2B5EF4-FFF2-40B4-BE49-F238E27FC236}">
                    <a16:creationId xmlns:a16="http://schemas.microsoft.com/office/drawing/2014/main" id="{DCB3372A-015F-A6AD-46EF-1582570A1941}"/>
                  </a:ext>
                </a:extLst>
              </p:cNvPr>
              <p:cNvGrpSpPr>
                <a:grpSpLocks/>
              </p:cNvGrpSpPr>
              <p:nvPr/>
            </p:nvGrpSpPr>
            <p:grpSpPr bwMode="auto">
              <a:xfrm>
                <a:off x="4320" y="1968"/>
                <a:ext cx="192" cy="192"/>
                <a:chOff x="3552" y="1968"/>
                <a:chExt cx="192" cy="192"/>
              </a:xfrm>
            </p:grpSpPr>
            <p:sp>
              <p:nvSpPr>
                <p:cNvPr id="471" name="Rectangle 456">
                  <a:extLst>
                    <a:ext uri="{FF2B5EF4-FFF2-40B4-BE49-F238E27FC236}">
                      <a16:creationId xmlns:a16="http://schemas.microsoft.com/office/drawing/2014/main" id="{52241320-F0EA-209C-6C92-8C6D3DDC4E8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72" name="Rectangle 457">
                  <a:extLst>
                    <a:ext uri="{FF2B5EF4-FFF2-40B4-BE49-F238E27FC236}">
                      <a16:creationId xmlns:a16="http://schemas.microsoft.com/office/drawing/2014/main" id="{56E31167-4606-FCE2-E8DE-F48A617BBB89}"/>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6" name="Group 458">
                <a:extLst>
                  <a:ext uri="{FF2B5EF4-FFF2-40B4-BE49-F238E27FC236}">
                    <a16:creationId xmlns:a16="http://schemas.microsoft.com/office/drawing/2014/main" id="{789DF214-01BF-60D5-B623-AA413C93FC14}"/>
                  </a:ext>
                </a:extLst>
              </p:cNvPr>
              <p:cNvGrpSpPr>
                <a:grpSpLocks/>
              </p:cNvGrpSpPr>
              <p:nvPr/>
            </p:nvGrpSpPr>
            <p:grpSpPr bwMode="auto">
              <a:xfrm>
                <a:off x="4320" y="2160"/>
                <a:ext cx="192" cy="192"/>
                <a:chOff x="3552" y="1968"/>
                <a:chExt cx="192" cy="192"/>
              </a:xfrm>
            </p:grpSpPr>
            <p:sp>
              <p:nvSpPr>
                <p:cNvPr id="469" name="Rectangle 459">
                  <a:extLst>
                    <a:ext uri="{FF2B5EF4-FFF2-40B4-BE49-F238E27FC236}">
                      <a16:creationId xmlns:a16="http://schemas.microsoft.com/office/drawing/2014/main" id="{37837C7D-3E52-A4D9-F6DC-E42B4BAD6BA7}"/>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70" name="Rectangle 460">
                  <a:extLst>
                    <a:ext uri="{FF2B5EF4-FFF2-40B4-BE49-F238E27FC236}">
                      <a16:creationId xmlns:a16="http://schemas.microsoft.com/office/drawing/2014/main" id="{8FC23428-BE2B-6EC2-9FB5-A1CF57661D41}"/>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7" name="Group 461">
                <a:extLst>
                  <a:ext uri="{FF2B5EF4-FFF2-40B4-BE49-F238E27FC236}">
                    <a16:creationId xmlns:a16="http://schemas.microsoft.com/office/drawing/2014/main" id="{7F4664A7-F78E-99FF-A17D-BC3232A791D5}"/>
                  </a:ext>
                </a:extLst>
              </p:cNvPr>
              <p:cNvGrpSpPr>
                <a:grpSpLocks/>
              </p:cNvGrpSpPr>
              <p:nvPr/>
            </p:nvGrpSpPr>
            <p:grpSpPr bwMode="auto">
              <a:xfrm>
                <a:off x="4320" y="2352"/>
                <a:ext cx="192" cy="192"/>
                <a:chOff x="3552" y="1968"/>
                <a:chExt cx="192" cy="192"/>
              </a:xfrm>
            </p:grpSpPr>
            <p:sp>
              <p:nvSpPr>
                <p:cNvPr id="467" name="Rectangle 462">
                  <a:extLst>
                    <a:ext uri="{FF2B5EF4-FFF2-40B4-BE49-F238E27FC236}">
                      <a16:creationId xmlns:a16="http://schemas.microsoft.com/office/drawing/2014/main" id="{C7D04939-D080-97BC-717F-2F297960F3E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68" name="Rectangle 463">
                  <a:extLst>
                    <a:ext uri="{FF2B5EF4-FFF2-40B4-BE49-F238E27FC236}">
                      <a16:creationId xmlns:a16="http://schemas.microsoft.com/office/drawing/2014/main" id="{2A2A894E-59C4-ABC3-5D1D-12B9201C33BC}"/>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8" name="Group 464">
                <a:extLst>
                  <a:ext uri="{FF2B5EF4-FFF2-40B4-BE49-F238E27FC236}">
                    <a16:creationId xmlns:a16="http://schemas.microsoft.com/office/drawing/2014/main" id="{BDF24783-1DC6-09C8-4736-40DF0729DB3E}"/>
                  </a:ext>
                </a:extLst>
              </p:cNvPr>
              <p:cNvGrpSpPr>
                <a:grpSpLocks/>
              </p:cNvGrpSpPr>
              <p:nvPr/>
            </p:nvGrpSpPr>
            <p:grpSpPr bwMode="auto">
              <a:xfrm>
                <a:off x="4320" y="2544"/>
                <a:ext cx="192" cy="192"/>
                <a:chOff x="3552" y="1968"/>
                <a:chExt cx="192" cy="192"/>
              </a:xfrm>
            </p:grpSpPr>
            <p:sp>
              <p:nvSpPr>
                <p:cNvPr id="465" name="Rectangle 465">
                  <a:extLst>
                    <a:ext uri="{FF2B5EF4-FFF2-40B4-BE49-F238E27FC236}">
                      <a16:creationId xmlns:a16="http://schemas.microsoft.com/office/drawing/2014/main" id="{39FB6989-B1D3-24D4-9DAE-27D3D56A69D6}"/>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66" name="Rectangle 466">
                  <a:extLst>
                    <a:ext uri="{FF2B5EF4-FFF2-40B4-BE49-F238E27FC236}">
                      <a16:creationId xmlns:a16="http://schemas.microsoft.com/office/drawing/2014/main" id="{3CC6DE86-A5FD-145E-E949-C29502047FCB}"/>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29" name="Group 467">
                <a:extLst>
                  <a:ext uri="{FF2B5EF4-FFF2-40B4-BE49-F238E27FC236}">
                    <a16:creationId xmlns:a16="http://schemas.microsoft.com/office/drawing/2014/main" id="{29C0A82D-242A-8672-1197-44E07B600451}"/>
                  </a:ext>
                </a:extLst>
              </p:cNvPr>
              <p:cNvGrpSpPr>
                <a:grpSpLocks/>
              </p:cNvGrpSpPr>
              <p:nvPr/>
            </p:nvGrpSpPr>
            <p:grpSpPr bwMode="auto">
              <a:xfrm>
                <a:off x="4512" y="1968"/>
                <a:ext cx="192" cy="192"/>
                <a:chOff x="3552" y="1968"/>
                <a:chExt cx="192" cy="192"/>
              </a:xfrm>
            </p:grpSpPr>
            <p:sp>
              <p:nvSpPr>
                <p:cNvPr id="463" name="Rectangle 468">
                  <a:extLst>
                    <a:ext uri="{FF2B5EF4-FFF2-40B4-BE49-F238E27FC236}">
                      <a16:creationId xmlns:a16="http://schemas.microsoft.com/office/drawing/2014/main" id="{9EB532E8-33BA-8845-A257-919019FCC6C2}"/>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64" name="Rectangle 469">
                  <a:extLst>
                    <a:ext uri="{FF2B5EF4-FFF2-40B4-BE49-F238E27FC236}">
                      <a16:creationId xmlns:a16="http://schemas.microsoft.com/office/drawing/2014/main" id="{07479EC2-27A6-909B-2153-DD5ABC02AA75}"/>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0" name="Group 470">
                <a:extLst>
                  <a:ext uri="{FF2B5EF4-FFF2-40B4-BE49-F238E27FC236}">
                    <a16:creationId xmlns:a16="http://schemas.microsoft.com/office/drawing/2014/main" id="{42DD8659-E127-B3A7-E116-AE62E12923D2}"/>
                  </a:ext>
                </a:extLst>
              </p:cNvPr>
              <p:cNvGrpSpPr>
                <a:grpSpLocks/>
              </p:cNvGrpSpPr>
              <p:nvPr/>
            </p:nvGrpSpPr>
            <p:grpSpPr bwMode="auto">
              <a:xfrm>
                <a:off x="4512" y="2160"/>
                <a:ext cx="192" cy="192"/>
                <a:chOff x="3552" y="1968"/>
                <a:chExt cx="192" cy="192"/>
              </a:xfrm>
            </p:grpSpPr>
            <p:sp>
              <p:nvSpPr>
                <p:cNvPr id="461" name="Rectangle 471">
                  <a:extLst>
                    <a:ext uri="{FF2B5EF4-FFF2-40B4-BE49-F238E27FC236}">
                      <a16:creationId xmlns:a16="http://schemas.microsoft.com/office/drawing/2014/main" id="{92FCAD45-004B-8BDD-B2C0-ED96A18FB6F3}"/>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62" name="Rectangle 472">
                  <a:extLst>
                    <a:ext uri="{FF2B5EF4-FFF2-40B4-BE49-F238E27FC236}">
                      <a16:creationId xmlns:a16="http://schemas.microsoft.com/office/drawing/2014/main" id="{B3B1095C-DD64-E24D-64EF-B36E84373AE7}"/>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1" name="Group 473">
                <a:extLst>
                  <a:ext uri="{FF2B5EF4-FFF2-40B4-BE49-F238E27FC236}">
                    <a16:creationId xmlns:a16="http://schemas.microsoft.com/office/drawing/2014/main" id="{D96F21C9-233C-AF33-C6A0-320EDC5CB618}"/>
                  </a:ext>
                </a:extLst>
              </p:cNvPr>
              <p:cNvGrpSpPr>
                <a:grpSpLocks/>
              </p:cNvGrpSpPr>
              <p:nvPr/>
            </p:nvGrpSpPr>
            <p:grpSpPr bwMode="auto">
              <a:xfrm>
                <a:off x="4512" y="2352"/>
                <a:ext cx="192" cy="192"/>
                <a:chOff x="3552" y="1968"/>
                <a:chExt cx="192" cy="192"/>
              </a:xfrm>
            </p:grpSpPr>
            <p:sp>
              <p:nvSpPr>
                <p:cNvPr id="459" name="Rectangle 474">
                  <a:extLst>
                    <a:ext uri="{FF2B5EF4-FFF2-40B4-BE49-F238E27FC236}">
                      <a16:creationId xmlns:a16="http://schemas.microsoft.com/office/drawing/2014/main" id="{8F3AA340-B94C-8D30-FA9B-5BE39765EAD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60" name="Rectangle 475">
                  <a:extLst>
                    <a:ext uri="{FF2B5EF4-FFF2-40B4-BE49-F238E27FC236}">
                      <a16:creationId xmlns:a16="http://schemas.microsoft.com/office/drawing/2014/main" id="{0962147E-31D3-F7C4-395A-52B414F5C5D5}"/>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2" name="Group 476">
                <a:extLst>
                  <a:ext uri="{FF2B5EF4-FFF2-40B4-BE49-F238E27FC236}">
                    <a16:creationId xmlns:a16="http://schemas.microsoft.com/office/drawing/2014/main" id="{AB7A7D85-091D-1544-0874-348A94047BD3}"/>
                  </a:ext>
                </a:extLst>
              </p:cNvPr>
              <p:cNvGrpSpPr>
                <a:grpSpLocks/>
              </p:cNvGrpSpPr>
              <p:nvPr/>
            </p:nvGrpSpPr>
            <p:grpSpPr bwMode="auto">
              <a:xfrm>
                <a:off x="4512" y="2544"/>
                <a:ext cx="192" cy="192"/>
                <a:chOff x="3552" y="1968"/>
                <a:chExt cx="192" cy="192"/>
              </a:xfrm>
            </p:grpSpPr>
            <p:sp>
              <p:nvSpPr>
                <p:cNvPr id="457" name="Rectangle 477">
                  <a:extLst>
                    <a:ext uri="{FF2B5EF4-FFF2-40B4-BE49-F238E27FC236}">
                      <a16:creationId xmlns:a16="http://schemas.microsoft.com/office/drawing/2014/main" id="{91B70B76-E0A7-576E-1271-B0CE90770071}"/>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58" name="Rectangle 478">
                  <a:extLst>
                    <a:ext uri="{FF2B5EF4-FFF2-40B4-BE49-F238E27FC236}">
                      <a16:creationId xmlns:a16="http://schemas.microsoft.com/office/drawing/2014/main" id="{77B5399C-8E8C-09CA-48BE-6FEB091E04BC}"/>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3" name="Group 479">
                <a:extLst>
                  <a:ext uri="{FF2B5EF4-FFF2-40B4-BE49-F238E27FC236}">
                    <a16:creationId xmlns:a16="http://schemas.microsoft.com/office/drawing/2014/main" id="{0414855D-D435-AE1E-EE30-DF6AB82280D7}"/>
                  </a:ext>
                </a:extLst>
              </p:cNvPr>
              <p:cNvGrpSpPr>
                <a:grpSpLocks/>
              </p:cNvGrpSpPr>
              <p:nvPr/>
            </p:nvGrpSpPr>
            <p:grpSpPr bwMode="auto">
              <a:xfrm>
                <a:off x="4704" y="1968"/>
                <a:ext cx="192" cy="192"/>
                <a:chOff x="3552" y="1968"/>
                <a:chExt cx="192" cy="192"/>
              </a:xfrm>
            </p:grpSpPr>
            <p:sp>
              <p:nvSpPr>
                <p:cNvPr id="455" name="Rectangle 480">
                  <a:extLst>
                    <a:ext uri="{FF2B5EF4-FFF2-40B4-BE49-F238E27FC236}">
                      <a16:creationId xmlns:a16="http://schemas.microsoft.com/office/drawing/2014/main" id="{AC6E2FBD-201E-9350-7621-90CF835F1E7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56" name="Rectangle 481">
                  <a:extLst>
                    <a:ext uri="{FF2B5EF4-FFF2-40B4-BE49-F238E27FC236}">
                      <a16:creationId xmlns:a16="http://schemas.microsoft.com/office/drawing/2014/main" id="{D6B050C6-09D1-A6BB-763B-CFEBD54CF973}"/>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4" name="Group 482">
                <a:extLst>
                  <a:ext uri="{FF2B5EF4-FFF2-40B4-BE49-F238E27FC236}">
                    <a16:creationId xmlns:a16="http://schemas.microsoft.com/office/drawing/2014/main" id="{752F7D57-3EAE-569F-9E48-4D64CD7E0A94}"/>
                  </a:ext>
                </a:extLst>
              </p:cNvPr>
              <p:cNvGrpSpPr>
                <a:grpSpLocks/>
              </p:cNvGrpSpPr>
              <p:nvPr/>
            </p:nvGrpSpPr>
            <p:grpSpPr bwMode="auto">
              <a:xfrm>
                <a:off x="4704" y="2160"/>
                <a:ext cx="192" cy="192"/>
                <a:chOff x="3552" y="1968"/>
                <a:chExt cx="192" cy="192"/>
              </a:xfrm>
            </p:grpSpPr>
            <p:sp>
              <p:nvSpPr>
                <p:cNvPr id="453" name="Rectangle 483">
                  <a:extLst>
                    <a:ext uri="{FF2B5EF4-FFF2-40B4-BE49-F238E27FC236}">
                      <a16:creationId xmlns:a16="http://schemas.microsoft.com/office/drawing/2014/main" id="{A7C1C664-0AFF-4530-B710-529D1C7A25B2}"/>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54" name="Rectangle 484">
                  <a:extLst>
                    <a:ext uri="{FF2B5EF4-FFF2-40B4-BE49-F238E27FC236}">
                      <a16:creationId xmlns:a16="http://schemas.microsoft.com/office/drawing/2014/main" id="{533EE359-DBA3-67D9-4D7F-4BC259AB7F73}"/>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5" name="Group 485">
                <a:extLst>
                  <a:ext uri="{FF2B5EF4-FFF2-40B4-BE49-F238E27FC236}">
                    <a16:creationId xmlns:a16="http://schemas.microsoft.com/office/drawing/2014/main" id="{4CAC45D4-BD75-BE04-227F-3DCD8BF5417E}"/>
                  </a:ext>
                </a:extLst>
              </p:cNvPr>
              <p:cNvGrpSpPr>
                <a:grpSpLocks/>
              </p:cNvGrpSpPr>
              <p:nvPr/>
            </p:nvGrpSpPr>
            <p:grpSpPr bwMode="auto">
              <a:xfrm>
                <a:off x="4704" y="2352"/>
                <a:ext cx="192" cy="192"/>
                <a:chOff x="3552" y="1968"/>
                <a:chExt cx="192" cy="192"/>
              </a:xfrm>
            </p:grpSpPr>
            <p:sp>
              <p:nvSpPr>
                <p:cNvPr id="451" name="Rectangle 486">
                  <a:extLst>
                    <a:ext uri="{FF2B5EF4-FFF2-40B4-BE49-F238E27FC236}">
                      <a16:creationId xmlns:a16="http://schemas.microsoft.com/office/drawing/2014/main" id="{7A51F241-EEFA-671A-0E64-37822B12704B}"/>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52" name="Rectangle 487">
                  <a:extLst>
                    <a:ext uri="{FF2B5EF4-FFF2-40B4-BE49-F238E27FC236}">
                      <a16:creationId xmlns:a16="http://schemas.microsoft.com/office/drawing/2014/main" id="{6161DCA0-0D59-281B-F266-A40337DD76FA}"/>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6" name="Group 488">
                <a:extLst>
                  <a:ext uri="{FF2B5EF4-FFF2-40B4-BE49-F238E27FC236}">
                    <a16:creationId xmlns:a16="http://schemas.microsoft.com/office/drawing/2014/main" id="{81CAD7E8-6DF8-5364-552D-7EEBBC68E726}"/>
                  </a:ext>
                </a:extLst>
              </p:cNvPr>
              <p:cNvGrpSpPr>
                <a:grpSpLocks/>
              </p:cNvGrpSpPr>
              <p:nvPr/>
            </p:nvGrpSpPr>
            <p:grpSpPr bwMode="auto">
              <a:xfrm>
                <a:off x="4704" y="2544"/>
                <a:ext cx="192" cy="192"/>
                <a:chOff x="3552" y="1968"/>
                <a:chExt cx="192" cy="192"/>
              </a:xfrm>
            </p:grpSpPr>
            <p:sp>
              <p:nvSpPr>
                <p:cNvPr id="449" name="Rectangle 489">
                  <a:extLst>
                    <a:ext uri="{FF2B5EF4-FFF2-40B4-BE49-F238E27FC236}">
                      <a16:creationId xmlns:a16="http://schemas.microsoft.com/office/drawing/2014/main" id="{D00A202A-1A22-F0C3-6AE9-A33A2A85C3AE}"/>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50" name="Rectangle 490">
                  <a:extLst>
                    <a:ext uri="{FF2B5EF4-FFF2-40B4-BE49-F238E27FC236}">
                      <a16:creationId xmlns:a16="http://schemas.microsoft.com/office/drawing/2014/main" id="{1D1DBC7B-442D-3F35-E464-CCF2D2CB237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7" name="Group 491">
                <a:extLst>
                  <a:ext uri="{FF2B5EF4-FFF2-40B4-BE49-F238E27FC236}">
                    <a16:creationId xmlns:a16="http://schemas.microsoft.com/office/drawing/2014/main" id="{A65F7571-F7C6-0846-C50F-186DD780D81E}"/>
                  </a:ext>
                </a:extLst>
              </p:cNvPr>
              <p:cNvGrpSpPr>
                <a:grpSpLocks/>
              </p:cNvGrpSpPr>
              <p:nvPr/>
            </p:nvGrpSpPr>
            <p:grpSpPr bwMode="auto">
              <a:xfrm>
                <a:off x="4896" y="1968"/>
                <a:ext cx="192" cy="192"/>
                <a:chOff x="3552" y="1968"/>
                <a:chExt cx="192" cy="192"/>
              </a:xfrm>
            </p:grpSpPr>
            <p:sp>
              <p:nvSpPr>
                <p:cNvPr id="447" name="Rectangle 492">
                  <a:extLst>
                    <a:ext uri="{FF2B5EF4-FFF2-40B4-BE49-F238E27FC236}">
                      <a16:creationId xmlns:a16="http://schemas.microsoft.com/office/drawing/2014/main" id="{5BE5CEE5-B1CB-C6B9-F9AA-71550A508454}"/>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48" name="Rectangle 493">
                  <a:extLst>
                    <a:ext uri="{FF2B5EF4-FFF2-40B4-BE49-F238E27FC236}">
                      <a16:creationId xmlns:a16="http://schemas.microsoft.com/office/drawing/2014/main" id="{A8E4A4C5-BE54-1FEC-5EBA-DC245A5FC110}"/>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8" name="Group 494">
                <a:extLst>
                  <a:ext uri="{FF2B5EF4-FFF2-40B4-BE49-F238E27FC236}">
                    <a16:creationId xmlns:a16="http://schemas.microsoft.com/office/drawing/2014/main" id="{3C082253-8CF0-361E-4C32-0C46F0F91223}"/>
                  </a:ext>
                </a:extLst>
              </p:cNvPr>
              <p:cNvGrpSpPr>
                <a:grpSpLocks/>
              </p:cNvGrpSpPr>
              <p:nvPr/>
            </p:nvGrpSpPr>
            <p:grpSpPr bwMode="auto">
              <a:xfrm>
                <a:off x="4896" y="2160"/>
                <a:ext cx="192" cy="192"/>
                <a:chOff x="3552" y="1968"/>
                <a:chExt cx="192" cy="192"/>
              </a:xfrm>
            </p:grpSpPr>
            <p:sp>
              <p:nvSpPr>
                <p:cNvPr id="445" name="Rectangle 495">
                  <a:extLst>
                    <a:ext uri="{FF2B5EF4-FFF2-40B4-BE49-F238E27FC236}">
                      <a16:creationId xmlns:a16="http://schemas.microsoft.com/office/drawing/2014/main" id="{A0572832-AD15-3C4E-C034-E1369C2BBD0B}"/>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46" name="Rectangle 496">
                  <a:extLst>
                    <a:ext uri="{FF2B5EF4-FFF2-40B4-BE49-F238E27FC236}">
                      <a16:creationId xmlns:a16="http://schemas.microsoft.com/office/drawing/2014/main" id="{C314E3BF-1330-A580-1ECB-D4EB48505822}"/>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39" name="Group 497">
                <a:extLst>
                  <a:ext uri="{FF2B5EF4-FFF2-40B4-BE49-F238E27FC236}">
                    <a16:creationId xmlns:a16="http://schemas.microsoft.com/office/drawing/2014/main" id="{03236E4E-EEF8-DF8A-4165-BC450BED5F0F}"/>
                  </a:ext>
                </a:extLst>
              </p:cNvPr>
              <p:cNvGrpSpPr>
                <a:grpSpLocks/>
              </p:cNvGrpSpPr>
              <p:nvPr/>
            </p:nvGrpSpPr>
            <p:grpSpPr bwMode="auto">
              <a:xfrm>
                <a:off x="4896" y="2352"/>
                <a:ext cx="192" cy="192"/>
                <a:chOff x="3552" y="1968"/>
                <a:chExt cx="192" cy="192"/>
              </a:xfrm>
            </p:grpSpPr>
            <p:sp>
              <p:nvSpPr>
                <p:cNvPr id="443" name="Rectangle 498">
                  <a:extLst>
                    <a:ext uri="{FF2B5EF4-FFF2-40B4-BE49-F238E27FC236}">
                      <a16:creationId xmlns:a16="http://schemas.microsoft.com/office/drawing/2014/main" id="{58BE2AC3-87E3-823A-6B02-9FF04C117F0D}"/>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44" name="Rectangle 499">
                  <a:extLst>
                    <a:ext uri="{FF2B5EF4-FFF2-40B4-BE49-F238E27FC236}">
                      <a16:creationId xmlns:a16="http://schemas.microsoft.com/office/drawing/2014/main" id="{8FB47D07-E3C6-7820-3547-BFEE07EAE8D3}"/>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440" name="Group 500">
                <a:extLst>
                  <a:ext uri="{FF2B5EF4-FFF2-40B4-BE49-F238E27FC236}">
                    <a16:creationId xmlns:a16="http://schemas.microsoft.com/office/drawing/2014/main" id="{C48587BA-FE3F-5914-C891-89A77EA57985}"/>
                  </a:ext>
                </a:extLst>
              </p:cNvPr>
              <p:cNvGrpSpPr>
                <a:grpSpLocks/>
              </p:cNvGrpSpPr>
              <p:nvPr/>
            </p:nvGrpSpPr>
            <p:grpSpPr bwMode="auto">
              <a:xfrm>
                <a:off x="4896" y="2544"/>
                <a:ext cx="192" cy="192"/>
                <a:chOff x="3552" y="1968"/>
                <a:chExt cx="192" cy="192"/>
              </a:xfrm>
            </p:grpSpPr>
            <p:sp>
              <p:nvSpPr>
                <p:cNvPr id="441" name="Rectangle 501">
                  <a:extLst>
                    <a:ext uri="{FF2B5EF4-FFF2-40B4-BE49-F238E27FC236}">
                      <a16:creationId xmlns:a16="http://schemas.microsoft.com/office/drawing/2014/main" id="{07C9CF09-3498-2214-D6C6-5DB94E28F963}"/>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442" name="Rectangle 502">
                  <a:extLst>
                    <a:ext uri="{FF2B5EF4-FFF2-40B4-BE49-F238E27FC236}">
                      <a16:creationId xmlns:a16="http://schemas.microsoft.com/office/drawing/2014/main" id="{4E264A5B-DD9A-B0DE-FC35-7EBA8DF481C9}"/>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sp>
          <p:nvSpPr>
            <p:cNvPr id="407" name="AutoShape 503">
              <a:extLst>
                <a:ext uri="{FF2B5EF4-FFF2-40B4-BE49-F238E27FC236}">
                  <a16:creationId xmlns:a16="http://schemas.microsoft.com/office/drawing/2014/main" id="{6E7F355C-80FD-25D6-FF6D-0B6DC445DA56}"/>
                </a:ext>
              </a:extLst>
            </p:cNvPr>
            <p:cNvSpPr>
              <a:spLocks noChangeArrowheads="1"/>
            </p:cNvSpPr>
            <p:nvPr/>
          </p:nvSpPr>
          <p:spPr bwMode="auto">
            <a:xfrm>
              <a:off x="3552" y="177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a:solidFill>
                    <a:srgbClr val="000000"/>
                  </a:solidFill>
                  <a:latin typeface="Verdana" panose="020B0604030504040204" pitchFamily="34" charset="0"/>
                  <a:ea typeface="Gulim" panose="020B0600000101010101" pitchFamily="34" charset="-127"/>
                </a:rPr>
                <a:t>W2</a:t>
              </a:r>
            </a:p>
          </p:txBody>
        </p:sp>
      </p:grpSp>
      <p:grpSp>
        <p:nvGrpSpPr>
          <p:cNvPr id="505" name="Group 504">
            <a:extLst>
              <a:ext uri="{FF2B5EF4-FFF2-40B4-BE49-F238E27FC236}">
                <a16:creationId xmlns:a16="http://schemas.microsoft.com/office/drawing/2014/main" id="{4C51E486-6221-60FA-979F-238FA8FD34DD}"/>
              </a:ext>
            </a:extLst>
          </p:cNvPr>
          <p:cNvGrpSpPr>
            <a:grpSpLocks/>
          </p:cNvGrpSpPr>
          <p:nvPr/>
        </p:nvGrpSpPr>
        <p:grpSpPr bwMode="auto">
          <a:xfrm>
            <a:off x="8124753" y="4526151"/>
            <a:ext cx="3200400" cy="1522412"/>
            <a:chOff x="3552" y="2545"/>
            <a:chExt cx="2016" cy="959"/>
          </a:xfrm>
        </p:grpSpPr>
        <p:grpSp>
          <p:nvGrpSpPr>
            <p:cNvPr id="506" name="Group 505">
              <a:extLst>
                <a:ext uri="{FF2B5EF4-FFF2-40B4-BE49-F238E27FC236}">
                  <a16:creationId xmlns:a16="http://schemas.microsoft.com/office/drawing/2014/main" id="{82D64F7D-A8E8-D6B5-26E9-A1CC936CA654}"/>
                </a:ext>
              </a:extLst>
            </p:cNvPr>
            <p:cNvGrpSpPr>
              <a:grpSpLocks/>
            </p:cNvGrpSpPr>
            <p:nvPr/>
          </p:nvGrpSpPr>
          <p:grpSpPr bwMode="auto">
            <a:xfrm>
              <a:off x="4032" y="2736"/>
              <a:ext cx="1536" cy="768"/>
              <a:chOff x="3552" y="2736"/>
              <a:chExt cx="1536" cy="768"/>
            </a:xfrm>
          </p:grpSpPr>
          <p:sp>
            <p:nvSpPr>
              <p:cNvPr id="508" name="Rectangle 506">
                <a:extLst>
                  <a:ext uri="{FF2B5EF4-FFF2-40B4-BE49-F238E27FC236}">
                    <a16:creationId xmlns:a16="http://schemas.microsoft.com/office/drawing/2014/main" id="{A2D79916-FC7E-854B-BAFB-EBFE96B3811C}"/>
                  </a:ext>
                </a:extLst>
              </p:cNvPr>
              <p:cNvSpPr>
                <a:spLocks noChangeArrowheads="1"/>
              </p:cNvSpPr>
              <p:nvPr/>
            </p:nvSpPr>
            <p:spPr bwMode="auto">
              <a:xfrm>
                <a:off x="3552" y="273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nvGrpSpPr>
              <p:cNvPr id="509" name="Group 507">
                <a:extLst>
                  <a:ext uri="{FF2B5EF4-FFF2-40B4-BE49-F238E27FC236}">
                    <a16:creationId xmlns:a16="http://schemas.microsoft.com/office/drawing/2014/main" id="{24A58363-15E1-AC64-9993-6EA390FE657E}"/>
                  </a:ext>
                </a:extLst>
              </p:cNvPr>
              <p:cNvGrpSpPr>
                <a:grpSpLocks/>
              </p:cNvGrpSpPr>
              <p:nvPr/>
            </p:nvGrpSpPr>
            <p:grpSpPr bwMode="auto">
              <a:xfrm>
                <a:off x="3552" y="2736"/>
                <a:ext cx="192" cy="192"/>
                <a:chOff x="3552" y="2736"/>
                <a:chExt cx="192" cy="192"/>
              </a:xfrm>
            </p:grpSpPr>
            <p:sp>
              <p:nvSpPr>
                <p:cNvPr id="603" name="Rectangle 508">
                  <a:extLst>
                    <a:ext uri="{FF2B5EF4-FFF2-40B4-BE49-F238E27FC236}">
                      <a16:creationId xmlns:a16="http://schemas.microsoft.com/office/drawing/2014/main" id="{B5521CBB-C982-0192-6C21-F8A531066984}"/>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04" name="Rectangle 509">
                  <a:extLst>
                    <a:ext uri="{FF2B5EF4-FFF2-40B4-BE49-F238E27FC236}">
                      <a16:creationId xmlns:a16="http://schemas.microsoft.com/office/drawing/2014/main" id="{7D22C926-2F83-BD12-56DD-205213059755}"/>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0" name="Group 510">
                <a:extLst>
                  <a:ext uri="{FF2B5EF4-FFF2-40B4-BE49-F238E27FC236}">
                    <a16:creationId xmlns:a16="http://schemas.microsoft.com/office/drawing/2014/main" id="{97E70BE0-2CDA-1EFD-DC90-31FE24D167F6}"/>
                  </a:ext>
                </a:extLst>
              </p:cNvPr>
              <p:cNvGrpSpPr>
                <a:grpSpLocks/>
              </p:cNvGrpSpPr>
              <p:nvPr/>
            </p:nvGrpSpPr>
            <p:grpSpPr bwMode="auto">
              <a:xfrm>
                <a:off x="3552" y="2928"/>
                <a:ext cx="192" cy="192"/>
                <a:chOff x="3552" y="2736"/>
                <a:chExt cx="192" cy="192"/>
              </a:xfrm>
            </p:grpSpPr>
            <p:sp>
              <p:nvSpPr>
                <p:cNvPr id="601" name="Rectangle 511">
                  <a:extLst>
                    <a:ext uri="{FF2B5EF4-FFF2-40B4-BE49-F238E27FC236}">
                      <a16:creationId xmlns:a16="http://schemas.microsoft.com/office/drawing/2014/main" id="{1FA78559-2B57-E6C5-5914-9C6734ABF3BD}"/>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02" name="Rectangle 512">
                  <a:extLst>
                    <a:ext uri="{FF2B5EF4-FFF2-40B4-BE49-F238E27FC236}">
                      <a16:creationId xmlns:a16="http://schemas.microsoft.com/office/drawing/2014/main" id="{36789798-89F4-2A0F-F827-A4651FEAD5C2}"/>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1" name="Group 513">
                <a:extLst>
                  <a:ext uri="{FF2B5EF4-FFF2-40B4-BE49-F238E27FC236}">
                    <a16:creationId xmlns:a16="http://schemas.microsoft.com/office/drawing/2014/main" id="{CFDE3772-0A1F-01DB-E9CF-1999B4EC338D}"/>
                  </a:ext>
                </a:extLst>
              </p:cNvPr>
              <p:cNvGrpSpPr>
                <a:grpSpLocks/>
              </p:cNvGrpSpPr>
              <p:nvPr/>
            </p:nvGrpSpPr>
            <p:grpSpPr bwMode="auto">
              <a:xfrm>
                <a:off x="3552" y="3120"/>
                <a:ext cx="192" cy="192"/>
                <a:chOff x="3552" y="2736"/>
                <a:chExt cx="192" cy="192"/>
              </a:xfrm>
            </p:grpSpPr>
            <p:sp>
              <p:nvSpPr>
                <p:cNvPr id="599" name="Rectangle 514">
                  <a:extLst>
                    <a:ext uri="{FF2B5EF4-FFF2-40B4-BE49-F238E27FC236}">
                      <a16:creationId xmlns:a16="http://schemas.microsoft.com/office/drawing/2014/main" id="{3F683E1F-8838-87EE-A0B4-EF28D202C9A0}"/>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600" name="Rectangle 515">
                  <a:extLst>
                    <a:ext uri="{FF2B5EF4-FFF2-40B4-BE49-F238E27FC236}">
                      <a16:creationId xmlns:a16="http://schemas.microsoft.com/office/drawing/2014/main" id="{50EFDB62-5C74-902E-ACAC-743D7ED00C3B}"/>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2" name="Group 516">
                <a:extLst>
                  <a:ext uri="{FF2B5EF4-FFF2-40B4-BE49-F238E27FC236}">
                    <a16:creationId xmlns:a16="http://schemas.microsoft.com/office/drawing/2014/main" id="{BFEF3E4C-2230-C0B8-ABA1-3584BACA469A}"/>
                  </a:ext>
                </a:extLst>
              </p:cNvPr>
              <p:cNvGrpSpPr>
                <a:grpSpLocks/>
              </p:cNvGrpSpPr>
              <p:nvPr/>
            </p:nvGrpSpPr>
            <p:grpSpPr bwMode="auto">
              <a:xfrm>
                <a:off x="3552" y="3312"/>
                <a:ext cx="192" cy="192"/>
                <a:chOff x="3552" y="2736"/>
                <a:chExt cx="192" cy="192"/>
              </a:xfrm>
            </p:grpSpPr>
            <p:sp>
              <p:nvSpPr>
                <p:cNvPr id="597" name="Rectangle 517">
                  <a:extLst>
                    <a:ext uri="{FF2B5EF4-FFF2-40B4-BE49-F238E27FC236}">
                      <a16:creationId xmlns:a16="http://schemas.microsoft.com/office/drawing/2014/main" id="{84F7ED39-2728-4485-C5B6-357301FF296D}"/>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98" name="Rectangle 518">
                  <a:extLst>
                    <a:ext uri="{FF2B5EF4-FFF2-40B4-BE49-F238E27FC236}">
                      <a16:creationId xmlns:a16="http://schemas.microsoft.com/office/drawing/2014/main" id="{7BBD9DC0-E316-0E67-E2B5-2644A0ACED0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3" name="Group 519">
                <a:extLst>
                  <a:ext uri="{FF2B5EF4-FFF2-40B4-BE49-F238E27FC236}">
                    <a16:creationId xmlns:a16="http://schemas.microsoft.com/office/drawing/2014/main" id="{1961B1DB-899D-8CF8-353D-A5BDD01B86B0}"/>
                  </a:ext>
                </a:extLst>
              </p:cNvPr>
              <p:cNvGrpSpPr>
                <a:grpSpLocks/>
              </p:cNvGrpSpPr>
              <p:nvPr/>
            </p:nvGrpSpPr>
            <p:grpSpPr bwMode="auto">
              <a:xfrm>
                <a:off x="3744" y="2736"/>
                <a:ext cx="192" cy="192"/>
                <a:chOff x="3552" y="2736"/>
                <a:chExt cx="192" cy="192"/>
              </a:xfrm>
            </p:grpSpPr>
            <p:sp>
              <p:nvSpPr>
                <p:cNvPr id="595" name="Rectangle 520">
                  <a:extLst>
                    <a:ext uri="{FF2B5EF4-FFF2-40B4-BE49-F238E27FC236}">
                      <a16:creationId xmlns:a16="http://schemas.microsoft.com/office/drawing/2014/main" id="{A9F16869-8AB1-44C1-B6C9-B4C3B5BD1108}"/>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96" name="Rectangle 521">
                  <a:extLst>
                    <a:ext uri="{FF2B5EF4-FFF2-40B4-BE49-F238E27FC236}">
                      <a16:creationId xmlns:a16="http://schemas.microsoft.com/office/drawing/2014/main" id="{CF7D98F9-F00E-B8E3-A808-E885E347AC4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4" name="Group 522">
                <a:extLst>
                  <a:ext uri="{FF2B5EF4-FFF2-40B4-BE49-F238E27FC236}">
                    <a16:creationId xmlns:a16="http://schemas.microsoft.com/office/drawing/2014/main" id="{CA5B20E7-2CBC-0121-F655-5485053E5B41}"/>
                  </a:ext>
                </a:extLst>
              </p:cNvPr>
              <p:cNvGrpSpPr>
                <a:grpSpLocks/>
              </p:cNvGrpSpPr>
              <p:nvPr/>
            </p:nvGrpSpPr>
            <p:grpSpPr bwMode="auto">
              <a:xfrm>
                <a:off x="3744" y="2928"/>
                <a:ext cx="192" cy="192"/>
                <a:chOff x="3552" y="2736"/>
                <a:chExt cx="192" cy="192"/>
              </a:xfrm>
            </p:grpSpPr>
            <p:sp>
              <p:nvSpPr>
                <p:cNvPr id="593" name="Rectangle 523">
                  <a:extLst>
                    <a:ext uri="{FF2B5EF4-FFF2-40B4-BE49-F238E27FC236}">
                      <a16:creationId xmlns:a16="http://schemas.microsoft.com/office/drawing/2014/main" id="{4B6894FB-89A9-91FC-4E22-07DE15C3D735}"/>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94" name="Rectangle 524">
                  <a:extLst>
                    <a:ext uri="{FF2B5EF4-FFF2-40B4-BE49-F238E27FC236}">
                      <a16:creationId xmlns:a16="http://schemas.microsoft.com/office/drawing/2014/main" id="{7E7F51F4-A227-6FA6-D909-3E1302B81AA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5" name="Group 525">
                <a:extLst>
                  <a:ext uri="{FF2B5EF4-FFF2-40B4-BE49-F238E27FC236}">
                    <a16:creationId xmlns:a16="http://schemas.microsoft.com/office/drawing/2014/main" id="{58467E8F-FA77-F164-F04C-B00095B6116A}"/>
                  </a:ext>
                </a:extLst>
              </p:cNvPr>
              <p:cNvGrpSpPr>
                <a:grpSpLocks/>
              </p:cNvGrpSpPr>
              <p:nvPr/>
            </p:nvGrpSpPr>
            <p:grpSpPr bwMode="auto">
              <a:xfrm>
                <a:off x="3744" y="3120"/>
                <a:ext cx="192" cy="192"/>
                <a:chOff x="3552" y="2736"/>
                <a:chExt cx="192" cy="192"/>
              </a:xfrm>
            </p:grpSpPr>
            <p:sp>
              <p:nvSpPr>
                <p:cNvPr id="591" name="Rectangle 526">
                  <a:extLst>
                    <a:ext uri="{FF2B5EF4-FFF2-40B4-BE49-F238E27FC236}">
                      <a16:creationId xmlns:a16="http://schemas.microsoft.com/office/drawing/2014/main" id="{25DE79ED-69EA-986D-27AE-1EABBC885282}"/>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92" name="Rectangle 527">
                  <a:extLst>
                    <a:ext uri="{FF2B5EF4-FFF2-40B4-BE49-F238E27FC236}">
                      <a16:creationId xmlns:a16="http://schemas.microsoft.com/office/drawing/2014/main" id="{CF87FE7A-6C3D-A0CE-B535-66BDAF1AA087}"/>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6" name="Group 528">
                <a:extLst>
                  <a:ext uri="{FF2B5EF4-FFF2-40B4-BE49-F238E27FC236}">
                    <a16:creationId xmlns:a16="http://schemas.microsoft.com/office/drawing/2014/main" id="{9BCFD753-1DEC-7599-8B6A-13EC6E3E1329}"/>
                  </a:ext>
                </a:extLst>
              </p:cNvPr>
              <p:cNvGrpSpPr>
                <a:grpSpLocks/>
              </p:cNvGrpSpPr>
              <p:nvPr/>
            </p:nvGrpSpPr>
            <p:grpSpPr bwMode="auto">
              <a:xfrm>
                <a:off x="3744" y="3312"/>
                <a:ext cx="192" cy="192"/>
                <a:chOff x="3552" y="2736"/>
                <a:chExt cx="192" cy="192"/>
              </a:xfrm>
            </p:grpSpPr>
            <p:sp>
              <p:nvSpPr>
                <p:cNvPr id="589" name="Rectangle 529">
                  <a:extLst>
                    <a:ext uri="{FF2B5EF4-FFF2-40B4-BE49-F238E27FC236}">
                      <a16:creationId xmlns:a16="http://schemas.microsoft.com/office/drawing/2014/main" id="{B4FF1FB0-9A30-A991-8E72-A55A91962354}"/>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90" name="Rectangle 530">
                  <a:extLst>
                    <a:ext uri="{FF2B5EF4-FFF2-40B4-BE49-F238E27FC236}">
                      <a16:creationId xmlns:a16="http://schemas.microsoft.com/office/drawing/2014/main" id="{FB0A5A2B-AD5D-0B6D-6919-5F3DFD545A97}"/>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7" name="Group 531">
                <a:extLst>
                  <a:ext uri="{FF2B5EF4-FFF2-40B4-BE49-F238E27FC236}">
                    <a16:creationId xmlns:a16="http://schemas.microsoft.com/office/drawing/2014/main" id="{50D53C7A-2819-707D-2ECF-7B95F53EEEA6}"/>
                  </a:ext>
                </a:extLst>
              </p:cNvPr>
              <p:cNvGrpSpPr>
                <a:grpSpLocks/>
              </p:cNvGrpSpPr>
              <p:nvPr/>
            </p:nvGrpSpPr>
            <p:grpSpPr bwMode="auto">
              <a:xfrm>
                <a:off x="3936" y="2736"/>
                <a:ext cx="192" cy="192"/>
                <a:chOff x="3552" y="2736"/>
                <a:chExt cx="192" cy="192"/>
              </a:xfrm>
            </p:grpSpPr>
            <p:sp>
              <p:nvSpPr>
                <p:cNvPr id="587" name="Rectangle 532">
                  <a:extLst>
                    <a:ext uri="{FF2B5EF4-FFF2-40B4-BE49-F238E27FC236}">
                      <a16:creationId xmlns:a16="http://schemas.microsoft.com/office/drawing/2014/main" id="{68C2153B-C95D-9FB3-A010-B115DE94F363}"/>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88" name="Rectangle 533">
                  <a:extLst>
                    <a:ext uri="{FF2B5EF4-FFF2-40B4-BE49-F238E27FC236}">
                      <a16:creationId xmlns:a16="http://schemas.microsoft.com/office/drawing/2014/main" id="{6B810037-E28A-F55B-3B6F-89B1A89FB0A1}"/>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8" name="Group 534">
                <a:extLst>
                  <a:ext uri="{FF2B5EF4-FFF2-40B4-BE49-F238E27FC236}">
                    <a16:creationId xmlns:a16="http://schemas.microsoft.com/office/drawing/2014/main" id="{5F37357C-8A7B-4ECC-4631-C478C49EE672}"/>
                  </a:ext>
                </a:extLst>
              </p:cNvPr>
              <p:cNvGrpSpPr>
                <a:grpSpLocks/>
              </p:cNvGrpSpPr>
              <p:nvPr/>
            </p:nvGrpSpPr>
            <p:grpSpPr bwMode="auto">
              <a:xfrm>
                <a:off x="3936" y="2928"/>
                <a:ext cx="192" cy="192"/>
                <a:chOff x="3552" y="2736"/>
                <a:chExt cx="192" cy="192"/>
              </a:xfrm>
            </p:grpSpPr>
            <p:sp>
              <p:nvSpPr>
                <p:cNvPr id="585" name="Rectangle 535">
                  <a:extLst>
                    <a:ext uri="{FF2B5EF4-FFF2-40B4-BE49-F238E27FC236}">
                      <a16:creationId xmlns:a16="http://schemas.microsoft.com/office/drawing/2014/main" id="{066B724D-BC91-7442-4B4C-1A5B085F8FF3}"/>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86" name="Rectangle 536">
                  <a:extLst>
                    <a:ext uri="{FF2B5EF4-FFF2-40B4-BE49-F238E27FC236}">
                      <a16:creationId xmlns:a16="http://schemas.microsoft.com/office/drawing/2014/main" id="{0A4C1A46-056B-2287-FBE4-9238AF74AA8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19" name="Group 537">
                <a:extLst>
                  <a:ext uri="{FF2B5EF4-FFF2-40B4-BE49-F238E27FC236}">
                    <a16:creationId xmlns:a16="http://schemas.microsoft.com/office/drawing/2014/main" id="{F1D31E86-DDD3-53E2-2884-9DF4DDD98435}"/>
                  </a:ext>
                </a:extLst>
              </p:cNvPr>
              <p:cNvGrpSpPr>
                <a:grpSpLocks/>
              </p:cNvGrpSpPr>
              <p:nvPr/>
            </p:nvGrpSpPr>
            <p:grpSpPr bwMode="auto">
              <a:xfrm>
                <a:off x="3936" y="3120"/>
                <a:ext cx="192" cy="192"/>
                <a:chOff x="3552" y="2736"/>
                <a:chExt cx="192" cy="192"/>
              </a:xfrm>
            </p:grpSpPr>
            <p:sp>
              <p:nvSpPr>
                <p:cNvPr id="583" name="Rectangle 538">
                  <a:extLst>
                    <a:ext uri="{FF2B5EF4-FFF2-40B4-BE49-F238E27FC236}">
                      <a16:creationId xmlns:a16="http://schemas.microsoft.com/office/drawing/2014/main" id="{3D6B31D7-D623-6CB3-3263-765B3275EA88}"/>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84" name="Rectangle 539">
                  <a:extLst>
                    <a:ext uri="{FF2B5EF4-FFF2-40B4-BE49-F238E27FC236}">
                      <a16:creationId xmlns:a16="http://schemas.microsoft.com/office/drawing/2014/main" id="{DCADF9B0-4920-C24A-07F1-06719B31F032}"/>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0" name="Group 540">
                <a:extLst>
                  <a:ext uri="{FF2B5EF4-FFF2-40B4-BE49-F238E27FC236}">
                    <a16:creationId xmlns:a16="http://schemas.microsoft.com/office/drawing/2014/main" id="{94FE6D8F-773B-F94F-867A-095BBFE071F7}"/>
                  </a:ext>
                </a:extLst>
              </p:cNvPr>
              <p:cNvGrpSpPr>
                <a:grpSpLocks/>
              </p:cNvGrpSpPr>
              <p:nvPr/>
            </p:nvGrpSpPr>
            <p:grpSpPr bwMode="auto">
              <a:xfrm>
                <a:off x="3936" y="3312"/>
                <a:ext cx="192" cy="192"/>
                <a:chOff x="3552" y="2736"/>
                <a:chExt cx="192" cy="192"/>
              </a:xfrm>
            </p:grpSpPr>
            <p:sp>
              <p:nvSpPr>
                <p:cNvPr id="581" name="Rectangle 541">
                  <a:extLst>
                    <a:ext uri="{FF2B5EF4-FFF2-40B4-BE49-F238E27FC236}">
                      <a16:creationId xmlns:a16="http://schemas.microsoft.com/office/drawing/2014/main" id="{FF2536E7-AF0B-BAF0-6984-CD3440D38B10}"/>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82" name="Rectangle 542">
                  <a:extLst>
                    <a:ext uri="{FF2B5EF4-FFF2-40B4-BE49-F238E27FC236}">
                      <a16:creationId xmlns:a16="http://schemas.microsoft.com/office/drawing/2014/main" id="{59B99A62-B054-9471-B9C2-1D409C805293}"/>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1" name="Group 543">
                <a:extLst>
                  <a:ext uri="{FF2B5EF4-FFF2-40B4-BE49-F238E27FC236}">
                    <a16:creationId xmlns:a16="http://schemas.microsoft.com/office/drawing/2014/main" id="{8DBA46CD-CCD4-4DC2-3444-A31A4D6D594C}"/>
                  </a:ext>
                </a:extLst>
              </p:cNvPr>
              <p:cNvGrpSpPr>
                <a:grpSpLocks/>
              </p:cNvGrpSpPr>
              <p:nvPr/>
            </p:nvGrpSpPr>
            <p:grpSpPr bwMode="auto">
              <a:xfrm>
                <a:off x="4128" y="2736"/>
                <a:ext cx="192" cy="192"/>
                <a:chOff x="3552" y="2736"/>
                <a:chExt cx="192" cy="192"/>
              </a:xfrm>
            </p:grpSpPr>
            <p:sp>
              <p:nvSpPr>
                <p:cNvPr id="579" name="Rectangle 544">
                  <a:extLst>
                    <a:ext uri="{FF2B5EF4-FFF2-40B4-BE49-F238E27FC236}">
                      <a16:creationId xmlns:a16="http://schemas.microsoft.com/office/drawing/2014/main" id="{D85908DC-AD7D-C59B-3072-B943C8C1E7A6}"/>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80" name="Rectangle 545">
                  <a:extLst>
                    <a:ext uri="{FF2B5EF4-FFF2-40B4-BE49-F238E27FC236}">
                      <a16:creationId xmlns:a16="http://schemas.microsoft.com/office/drawing/2014/main" id="{C2823929-C250-E259-EC88-87894C8F3046}"/>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2" name="Group 546">
                <a:extLst>
                  <a:ext uri="{FF2B5EF4-FFF2-40B4-BE49-F238E27FC236}">
                    <a16:creationId xmlns:a16="http://schemas.microsoft.com/office/drawing/2014/main" id="{86920029-9C44-C598-C981-71CF56EF5B9E}"/>
                  </a:ext>
                </a:extLst>
              </p:cNvPr>
              <p:cNvGrpSpPr>
                <a:grpSpLocks/>
              </p:cNvGrpSpPr>
              <p:nvPr/>
            </p:nvGrpSpPr>
            <p:grpSpPr bwMode="auto">
              <a:xfrm>
                <a:off x="4128" y="2928"/>
                <a:ext cx="192" cy="192"/>
                <a:chOff x="3552" y="2736"/>
                <a:chExt cx="192" cy="192"/>
              </a:xfrm>
            </p:grpSpPr>
            <p:sp>
              <p:nvSpPr>
                <p:cNvPr id="577" name="Rectangle 547">
                  <a:extLst>
                    <a:ext uri="{FF2B5EF4-FFF2-40B4-BE49-F238E27FC236}">
                      <a16:creationId xmlns:a16="http://schemas.microsoft.com/office/drawing/2014/main" id="{D2360B13-D707-17FF-8B72-5E345BFEFB4F}"/>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78" name="Rectangle 548">
                  <a:extLst>
                    <a:ext uri="{FF2B5EF4-FFF2-40B4-BE49-F238E27FC236}">
                      <a16:creationId xmlns:a16="http://schemas.microsoft.com/office/drawing/2014/main" id="{133DA9BA-E660-72BF-C070-A9A3AED01A7D}"/>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3" name="Group 549">
                <a:extLst>
                  <a:ext uri="{FF2B5EF4-FFF2-40B4-BE49-F238E27FC236}">
                    <a16:creationId xmlns:a16="http://schemas.microsoft.com/office/drawing/2014/main" id="{668A993C-331F-CECA-4788-046AEFC1CE44}"/>
                  </a:ext>
                </a:extLst>
              </p:cNvPr>
              <p:cNvGrpSpPr>
                <a:grpSpLocks/>
              </p:cNvGrpSpPr>
              <p:nvPr/>
            </p:nvGrpSpPr>
            <p:grpSpPr bwMode="auto">
              <a:xfrm>
                <a:off x="4128" y="3120"/>
                <a:ext cx="192" cy="192"/>
                <a:chOff x="3552" y="2736"/>
                <a:chExt cx="192" cy="192"/>
              </a:xfrm>
            </p:grpSpPr>
            <p:sp>
              <p:nvSpPr>
                <p:cNvPr id="575" name="Rectangle 550">
                  <a:extLst>
                    <a:ext uri="{FF2B5EF4-FFF2-40B4-BE49-F238E27FC236}">
                      <a16:creationId xmlns:a16="http://schemas.microsoft.com/office/drawing/2014/main" id="{A37DF020-4262-50C1-D996-A0812EEB02C8}"/>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76" name="Rectangle 551">
                  <a:extLst>
                    <a:ext uri="{FF2B5EF4-FFF2-40B4-BE49-F238E27FC236}">
                      <a16:creationId xmlns:a16="http://schemas.microsoft.com/office/drawing/2014/main" id="{75D68599-D40A-3C8F-139F-7D21BF121161}"/>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4" name="Group 552">
                <a:extLst>
                  <a:ext uri="{FF2B5EF4-FFF2-40B4-BE49-F238E27FC236}">
                    <a16:creationId xmlns:a16="http://schemas.microsoft.com/office/drawing/2014/main" id="{AD042B22-3EC7-7858-C04C-CC05BC8858A1}"/>
                  </a:ext>
                </a:extLst>
              </p:cNvPr>
              <p:cNvGrpSpPr>
                <a:grpSpLocks/>
              </p:cNvGrpSpPr>
              <p:nvPr/>
            </p:nvGrpSpPr>
            <p:grpSpPr bwMode="auto">
              <a:xfrm>
                <a:off x="4128" y="3312"/>
                <a:ext cx="192" cy="192"/>
                <a:chOff x="3552" y="2736"/>
                <a:chExt cx="192" cy="192"/>
              </a:xfrm>
            </p:grpSpPr>
            <p:sp>
              <p:nvSpPr>
                <p:cNvPr id="573" name="Rectangle 553">
                  <a:extLst>
                    <a:ext uri="{FF2B5EF4-FFF2-40B4-BE49-F238E27FC236}">
                      <a16:creationId xmlns:a16="http://schemas.microsoft.com/office/drawing/2014/main" id="{2FDCA684-BFFA-192A-AE6F-DAC8EC2E4D4D}"/>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74" name="Rectangle 554">
                  <a:extLst>
                    <a:ext uri="{FF2B5EF4-FFF2-40B4-BE49-F238E27FC236}">
                      <a16:creationId xmlns:a16="http://schemas.microsoft.com/office/drawing/2014/main" id="{EA2C1D4A-BF8D-10AC-BEB8-B4D0E2D86272}"/>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5" name="Group 555">
                <a:extLst>
                  <a:ext uri="{FF2B5EF4-FFF2-40B4-BE49-F238E27FC236}">
                    <a16:creationId xmlns:a16="http://schemas.microsoft.com/office/drawing/2014/main" id="{F642A906-65C3-91D2-67C2-35E2DBCFAADD}"/>
                  </a:ext>
                </a:extLst>
              </p:cNvPr>
              <p:cNvGrpSpPr>
                <a:grpSpLocks/>
              </p:cNvGrpSpPr>
              <p:nvPr/>
            </p:nvGrpSpPr>
            <p:grpSpPr bwMode="auto">
              <a:xfrm>
                <a:off x="4320" y="2736"/>
                <a:ext cx="192" cy="192"/>
                <a:chOff x="3552" y="2736"/>
                <a:chExt cx="192" cy="192"/>
              </a:xfrm>
            </p:grpSpPr>
            <p:sp>
              <p:nvSpPr>
                <p:cNvPr id="571" name="Rectangle 556">
                  <a:extLst>
                    <a:ext uri="{FF2B5EF4-FFF2-40B4-BE49-F238E27FC236}">
                      <a16:creationId xmlns:a16="http://schemas.microsoft.com/office/drawing/2014/main" id="{888DED23-409E-66B5-E6E6-2F821ED017F0}"/>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72" name="Rectangle 557">
                  <a:extLst>
                    <a:ext uri="{FF2B5EF4-FFF2-40B4-BE49-F238E27FC236}">
                      <a16:creationId xmlns:a16="http://schemas.microsoft.com/office/drawing/2014/main" id="{C5DECE6C-A8F4-DF07-1399-8F5D25164ABE}"/>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6" name="Group 558">
                <a:extLst>
                  <a:ext uri="{FF2B5EF4-FFF2-40B4-BE49-F238E27FC236}">
                    <a16:creationId xmlns:a16="http://schemas.microsoft.com/office/drawing/2014/main" id="{14398A9A-CB14-9975-DE6A-98540F290F48}"/>
                  </a:ext>
                </a:extLst>
              </p:cNvPr>
              <p:cNvGrpSpPr>
                <a:grpSpLocks/>
              </p:cNvGrpSpPr>
              <p:nvPr/>
            </p:nvGrpSpPr>
            <p:grpSpPr bwMode="auto">
              <a:xfrm>
                <a:off x="4320" y="2928"/>
                <a:ext cx="192" cy="192"/>
                <a:chOff x="3552" y="2736"/>
                <a:chExt cx="192" cy="192"/>
              </a:xfrm>
            </p:grpSpPr>
            <p:sp>
              <p:nvSpPr>
                <p:cNvPr id="569" name="Rectangle 559">
                  <a:extLst>
                    <a:ext uri="{FF2B5EF4-FFF2-40B4-BE49-F238E27FC236}">
                      <a16:creationId xmlns:a16="http://schemas.microsoft.com/office/drawing/2014/main" id="{E1FC0EAD-33E3-7EF3-F83A-4C3717407107}"/>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70" name="Rectangle 560">
                  <a:extLst>
                    <a:ext uri="{FF2B5EF4-FFF2-40B4-BE49-F238E27FC236}">
                      <a16:creationId xmlns:a16="http://schemas.microsoft.com/office/drawing/2014/main" id="{6FEC63BA-F751-3BED-FA66-6A76D893A91B}"/>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7" name="Group 561">
                <a:extLst>
                  <a:ext uri="{FF2B5EF4-FFF2-40B4-BE49-F238E27FC236}">
                    <a16:creationId xmlns:a16="http://schemas.microsoft.com/office/drawing/2014/main" id="{8BB43D26-BA58-CDE5-A19C-1BB25CA40B44}"/>
                  </a:ext>
                </a:extLst>
              </p:cNvPr>
              <p:cNvGrpSpPr>
                <a:grpSpLocks/>
              </p:cNvGrpSpPr>
              <p:nvPr/>
            </p:nvGrpSpPr>
            <p:grpSpPr bwMode="auto">
              <a:xfrm>
                <a:off x="4320" y="3120"/>
                <a:ext cx="192" cy="192"/>
                <a:chOff x="3552" y="2736"/>
                <a:chExt cx="192" cy="192"/>
              </a:xfrm>
            </p:grpSpPr>
            <p:sp>
              <p:nvSpPr>
                <p:cNvPr id="567" name="Rectangle 562">
                  <a:extLst>
                    <a:ext uri="{FF2B5EF4-FFF2-40B4-BE49-F238E27FC236}">
                      <a16:creationId xmlns:a16="http://schemas.microsoft.com/office/drawing/2014/main" id="{77D5A492-6C38-EAA4-A521-368D500B3D29}"/>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68" name="Rectangle 563">
                  <a:extLst>
                    <a:ext uri="{FF2B5EF4-FFF2-40B4-BE49-F238E27FC236}">
                      <a16:creationId xmlns:a16="http://schemas.microsoft.com/office/drawing/2014/main" id="{25938CA2-5EB7-3B86-E97D-FE5A14269D1F}"/>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8" name="Group 564">
                <a:extLst>
                  <a:ext uri="{FF2B5EF4-FFF2-40B4-BE49-F238E27FC236}">
                    <a16:creationId xmlns:a16="http://schemas.microsoft.com/office/drawing/2014/main" id="{9CD3DF92-0D3F-71B2-6D41-DE614526963C}"/>
                  </a:ext>
                </a:extLst>
              </p:cNvPr>
              <p:cNvGrpSpPr>
                <a:grpSpLocks/>
              </p:cNvGrpSpPr>
              <p:nvPr/>
            </p:nvGrpSpPr>
            <p:grpSpPr bwMode="auto">
              <a:xfrm>
                <a:off x="4320" y="3312"/>
                <a:ext cx="192" cy="192"/>
                <a:chOff x="3552" y="2736"/>
                <a:chExt cx="192" cy="192"/>
              </a:xfrm>
            </p:grpSpPr>
            <p:sp>
              <p:nvSpPr>
                <p:cNvPr id="565" name="Rectangle 565">
                  <a:extLst>
                    <a:ext uri="{FF2B5EF4-FFF2-40B4-BE49-F238E27FC236}">
                      <a16:creationId xmlns:a16="http://schemas.microsoft.com/office/drawing/2014/main" id="{CCFC5063-46CB-2CF8-933A-0A407EC5A4A6}"/>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66" name="Rectangle 566">
                  <a:extLst>
                    <a:ext uri="{FF2B5EF4-FFF2-40B4-BE49-F238E27FC236}">
                      <a16:creationId xmlns:a16="http://schemas.microsoft.com/office/drawing/2014/main" id="{541AB869-8821-091E-B24C-FC7B16692C2C}"/>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29" name="Group 567">
                <a:extLst>
                  <a:ext uri="{FF2B5EF4-FFF2-40B4-BE49-F238E27FC236}">
                    <a16:creationId xmlns:a16="http://schemas.microsoft.com/office/drawing/2014/main" id="{BC71BDDA-1788-4ECE-CE8A-010CC38298FD}"/>
                  </a:ext>
                </a:extLst>
              </p:cNvPr>
              <p:cNvGrpSpPr>
                <a:grpSpLocks/>
              </p:cNvGrpSpPr>
              <p:nvPr/>
            </p:nvGrpSpPr>
            <p:grpSpPr bwMode="auto">
              <a:xfrm>
                <a:off x="4512" y="2736"/>
                <a:ext cx="192" cy="192"/>
                <a:chOff x="3552" y="2736"/>
                <a:chExt cx="192" cy="192"/>
              </a:xfrm>
            </p:grpSpPr>
            <p:sp>
              <p:nvSpPr>
                <p:cNvPr id="563" name="Rectangle 568">
                  <a:extLst>
                    <a:ext uri="{FF2B5EF4-FFF2-40B4-BE49-F238E27FC236}">
                      <a16:creationId xmlns:a16="http://schemas.microsoft.com/office/drawing/2014/main" id="{1461503E-15FC-6DDB-2171-1C8D06E71E89}"/>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64" name="Rectangle 569">
                  <a:extLst>
                    <a:ext uri="{FF2B5EF4-FFF2-40B4-BE49-F238E27FC236}">
                      <a16:creationId xmlns:a16="http://schemas.microsoft.com/office/drawing/2014/main" id="{E377E833-3C30-5199-2784-F40A5E41DFE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0" name="Group 570">
                <a:extLst>
                  <a:ext uri="{FF2B5EF4-FFF2-40B4-BE49-F238E27FC236}">
                    <a16:creationId xmlns:a16="http://schemas.microsoft.com/office/drawing/2014/main" id="{503BBD76-DBBE-F3C4-D955-58BEBFB89406}"/>
                  </a:ext>
                </a:extLst>
              </p:cNvPr>
              <p:cNvGrpSpPr>
                <a:grpSpLocks/>
              </p:cNvGrpSpPr>
              <p:nvPr/>
            </p:nvGrpSpPr>
            <p:grpSpPr bwMode="auto">
              <a:xfrm>
                <a:off x="4512" y="2928"/>
                <a:ext cx="192" cy="192"/>
                <a:chOff x="3552" y="2736"/>
                <a:chExt cx="192" cy="192"/>
              </a:xfrm>
            </p:grpSpPr>
            <p:sp>
              <p:nvSpPr>
                <p:cNvPr id="561" name="Rectangle 571">
                  <a:extLst>
                    <a:ext uri="{FF2B5EF4-FFF2-40B4-BE49-F238E27FC236}">
                      <a16:creationId xmlns:a16="http://schemas.microsoft.com/office/drawing/2014/main" id="{2F853327-2096-DE84-31AD-F5E0D3E67B73}"/>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62" name="Rectangle 572">
                  <a:extLst>
                    <a:ext uri="{FF2B5EF4-FFF2-40B4-BE49-F238E27FC236}">
                      <a16:creationId xmlns:a16="http://schemas.microsoft.com/office/drawing/2014/main" id="{050A2854-5420-D982-27D3-4DBFAF54C945}"/>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1" name="Group 573">
                <a:extLst>
                  <a:ext uri="{FF2B5EF4-FFF2-40B4-BE49-F238E27FC236}">
                    <a16:creationId xmlns:a16="http://schemas.microsoft.com/office/drawing/2014/main" id="{2C02DF38-49EC-39FB-A1F4-58BE94D772A4}"/>
                  </a:ext>
                </a:extLst>
              </p:cNvPr>
              <p:cNvGrpSpPr>
                <a:grpSpLocks/>
              </p:cNvGrpSpPr>
              <p:nvPr/>
            </p:nvGrpSpPr>
            <p:grpSpPr bwMode="auto">
              <a:xfrm>
                <a:off x="4512" y="3120"/>
                <a:ext cx="192" cy="192"/>
                <a:chOff x="3552" y="2736"/>
                <a:chExt cx="192" cy="192"/>
              </a:xfrm>
            </p:grpSpPr>
            <p:sp>
              <p:nvSpPr>
                <p:cNvPr id="559" name="Rectangle 574">
                  <a:extLst>
                    <a:ext uri="{FF2B5EF4-FFF2-40B4-BE49-F238E27FC236}">
                      <a16:creationId xmlns:a16="http://schemas.microsoft.com/office/drawing/2014/main" id="{9D6F0D4D-0761-B6C8-0434-667C6B6F5986}"/>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60" name="Rectangle 575">
                  <a:extLst>
                    <a:ext uri="{FF2B5EF4-FFF2-40B4-BE49-F238E27FC236}">
                      <a16:creationId xmlns:a16="http://schemas.microsoft.com/office/drawing/2014/main" id="{6C106E43-7998-911E-CDBE-9C3D92694AEB}"/>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2" name="Group 576">
                <a:extLst>
                  <a:ext uri="{FF2B5EF4-FFF2-40B4-BE49-F238E27FC236}">
                    <a16:creationId xmlns:a16="http://schemas.microsoft.com/office/drawing/2014/main" id="{2E02A100-8E23-185D-1822-83BEECAA6CDB}"/>
                  </a:ext>
                </a:extLst>
              </p:cNvPr>
              <p:cNvGrpSpPr>
                <a:grpSpLocks/>
              </p:cNvGrpSpPr>
              <p:nvPr/>
            </p:nvGrpSpPr>
            <p:grpSpPr bwMode="auto">
              <a:xfrm>
                <a:off x="4512" y="3312"/>
                <a:ext cx="192" cy="192"/>
                <a:chOff x="3552" y="2736"/>
                <a:chExt cx="192" cy="192"/>
              </a:xfrm>
            </p:grpSpPr>
            <p:sp>
              <p:nvSpPr>
                <p:cNvPr id="557" name="Rectangle 577">
                  <a:extLst>
                    <a:ext uri="{FF2B5EF4-FFF2-40B4-BE49-F238E27FC236}">
                      <a16:creationId xmlns:a16="http://schemas.microsoft.com/office/drawing/2014/main" id="{228E18E4-17A7-EC14-0D74-350969D71172}"/>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58" name="Rectangle 578">
                  <a:extLst>
                    <a:ext uri="{FF2B5EF4-FFF2-40B4-BE49-F238E27FC236}">
                      <a16:creationId xmlns:a16="http://schemas.microsoft.com/office/drawing/2014/main" id="{19F7D225-2170-BE1A-4DB7-B68929018FE3}"/>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3" name="Group 579">
                <a:extLst>
                  <a:ext uri="{FF2B5EF4-FFF2-40B4-BE49-F238E27FC236}">
                    <a16:creationId xmlns:a16="http://schemas.microsoft.com/office/drawing/2014/main" id="{F80DA62B-4234-6962-BB46-16949A942074}"/>
                  </a:ext>
                </a:extLst>
              </p:cNvPr>
              <p:cNvGrpSpPr>
                <a:grpSpLocks/>
              </p:cNvGrpSpPr>
              <p:nvPr/>
            </p:nvGrpSpPr>
            <p:grpSpPr bwMode="auto">
              <a:xfrm>
                <a:off x="4704" y="2736"/>
                <a:ext cx="192" cy="192"/>
                <a:chOff x="3552" y="2736"/>
                <a:chExt cx="192" cy="192"/>
              </a:xfrm>
            </p:grpSpPr>
            <p:sp>
              <p:nvSpPr>
                <p:cNvPr id="555" name="Rectangle 580">
                  <a:extLst>
                    <a:ext uri="{FF2B5EF4-FFF2-40B4-BE49-F238E27FC236}">
                      <a16:creationId xmlns:a16="http://schemas.microsoft.com/office/drawing/2014/main" id="{78651B7A-25DB-96B1-9C59-84B77ACEAE49}"/>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56" name="Rectangle 581">
                  <a:extLst>
                    <a:ext uri="{FF2B5EF4-FFF2-40B4-BE49-F238E27FC236}">
                      <a16:creationId xmlns:a16="http://schemas.microsoft.com/office/drawing/2014/main" id="{A52268DF-0CEE-5835-8A4F-E9FA63BCAA06}"/>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4" name="Group 582">
                <a:extLst>
                  <a:ext uri="{FF2B5EF4-FFF2-40B4-BE49-F238E27FC236}">
                    <a16:creationId xmlns:a16="http://schemas.microsoft.com/office/drawing/2014/main" id="{9612FBC8-2A48-0EA8-5320-6CC0436759CC}"/>
                  </a:ext>
                </a:extLst>
              </p:cNvPr>
              <p:cNvGrpSpPr>
                <a:grpSpLocks/>
              </p:cNvGrpSpPr>
              <p:nvPr/>
            </p:nvGrpSpPr>
            <p:grpSpPr bwMode="auto">
              <a:xfrm>
                <a:off x="4704" y="2928"/>
                <a:ext cx="192" cy="192"/>
                <a:chOff x="3552" y="2736"/>
                <a:chExt cx="192" cy="192"/>
              </a:xfrm>
            </p:grpSpPr>
            <p:sp>
              <p:nvSpPr>
                <p:cNvPr id="553" name="Rectangle 583">
                  <a:extLst>
                    <a:ext uri="{FF2B5EF4-FFF2-40B4-BE49-F238E27FC236}">
                      <a16:creationId xmlns:a16="http://schemas.microsoft.com/office/drawing/2014/main" id="{137DC52E-8A5B-FEEC-4B9D-CEF93286D422}"/>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54" name="Rectangle 584">
                  <a:extLst>
                    <a:ext uri="{FF2B5EF4-FFF2-40B4-BE49-F238E27FC236}">
                      <a16:creationId xmlns:a16="http://schemas.microsoft.com/office/drawing/2014/main" id="{F497AA29-BE04-AD3B-DE7B-DE4FBA9DF0AF}"/>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5" name="Group 585">
                <a:extLst>
                  <a:ext uri="{FF2B5EF4-FFF2-40B4-BE49-F238E27FC236}">
                    <a16:creationId xmlns:a16="http://schemas.microsoft.com/office/drawing/2014/main" id="{94AFEF4D-A1C7-E195-CBC5-5770E556E969}"/>
                  </a:ext>
                </a:extLst>
              </p:cNvPr>
              <p:cNvGrpSpPr>
                <a:grpSpLocks/>
              </p:cNvGrpSpPr>
              <p:nvPr/>
            </p:nvGrpSpPr>
            <p:grpSpPr bwMode="auto">
              <a:xfrm>
                <a:off x="4704" y="3120"/>
                <a:ext cx="192" cy="192"/>
                <a:chOff x="3552" y="2736"/>
                <a:chExt cx="192" cy="192"/>
              </a:xfrm>
            </p:grpSpPr>
            <p:sp>
              <p:nvSpPr>
                <p:cNvPr id="551" name="Rectangle 586">
                  <a:extLst>
                    <a:ext uri="{FF2B5EF4-FFF2-40B4-BE49-F238E27FC236}">
                      <a16:creationId xmlns:a16="http://schemas.microsoft.com/office/drawing/2014/main" id="{DB47BD88-7449-90BF-A086-7A06541E7A57}"/>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52" name="Rectangle 587">
                  <a:extLst>
                    <a:ext uri="{FF2B5EF4-FFF2-40B4-BE49-F238E27FC236}">
                      <a16:creationId xmlns:a16="http://schemas.microsoft.com/office/drawing/2014/main" id="{81CD1049-7DC2-F42D-6FEB-F1A43BCE9062}"/>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6" name="Group 588">
                <a:extLst>
                  <a:ext uri="{FF2B5EF4-FFF2-40B4-BE49-F238E27FC236}">
                    <a16:creationId xmlns:a16="http://schemas.microsoft.com/office/drawing/2014/main" id="{D80557AD-6621-33F5-E097-EC33BDEF213B}"/>
                  </a:ext>
                </a:extLst>
              </p:cNvPr>
              <p:cNvGrpSpPr>
                <a:grpSpLocks/>
              </p:cNvGrpSpPr>
              <p:nvPr/>
            </p:nvGrpSpPr>
            <p:grpSpPr bwMode="auto">
              <a:xfrm>
                <a:off x="4704" y="3312"/>
                <a:ext cx="192" cy="192"/>
                <a:chOff x="3552" y="2736"/>
                <a:chExt cx="192" cy="192"/>
              </a:xfrm>
            </p:grpSpPr>
            <p:sp>
              <p:nvSpPr>
                <p:cNvPr id="549" name="Rectangle 589">
                  <a:extLst>
                    <a:ext uri="{FF2B5EF4-FFF2-40B4-BE49-F238E27FC236}">
                      <a16:creationId xmlns:a16="http://schemas.microsoft.com/office/drawing/2014/main" id="{20064C37-5BBC-A9ED-FC18-8988D2C96493}"/>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50" name="Rectangle 590">
                  <a:extLst>
                    <a:ext uri="{FF2B5EF4-FFF2-40B4-BE49-F238E27FC236}">
                      <a16:creationId xmlns:a16="http://schemas.microsoft.com/office/drawing/2014/main" id="{25C999FE-CE7D-2513-3DB8-872C3E3BE20C}"/>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7" name="Group 591">
                <a:extLst>
                  <a:ext uri="{FF2B5EF4-FFF2-40B4-BE49-F238E27FC236}">
                    <a16:creationId xmlns:a16="http://schemas.microsoft.com/office/drawing/2014/main" id="{34630CD9-8CC7-2E3F-32EC-6F38CD236886}"/>
                  </a:ext>
                </a:extLst>
              </p:cNvPr>
              <p:cNvGrpSpPr>
                <a:grpSpLocks/>
              </p:cNvGrpSpPr>
              <p:nvPr/>
            </p:nvGrpSpPr>
            <p:grpSpPr bwMode="auto">
              <a:xfrm>
                <a:off x="4896" y="2736"/>
                <a:ext cx="192" cy="192"/>
                <a:chOff x="3552" y="2736"/>
                <a:chExt cx="192" cy="192"/>
              </a:xfrm>
            </p:grpSpPr>
            <p:sp>
              <p:nvSpPr>
                <p:cNvPr id="547" name="Rectangle 592">
                  <a:extLst>
                    <a:ext uri="{FF2B5EF4-FFF2-40B4-BE49-F238E27FC236}">
                      <a16:creationId xmlns:a16="http://schemas.microsoft.com/office/drawing/2014/main" id="{FA5EC086-B5E8-991C-E6BB-144EFDE38C71}"/>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48" name="Rectangle 593">
                  <a:extLst>
                    <a:ext uri="{FF2B5EF4-FFF2-40B4-BE49-F238E27FC236}">
                      <a16:creationId xmlns:a16="http://schemas.microsoft.com/office/drawing/2014/main" id="{D70EE506-B35D-35F9-F1FF-6B5581725133}"/>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8" name="Group 594">
                <a:extLst>
                  <a:ext uri="{FF2B5EF4-FFF2-40B4-BE49-F238E27FC236}">
                    <a16:creationId xmlns:a16="http://schemas.microsoft.com/office/drawing/2014/main" id="{BAEC533B-8BB9-D93B-FE40-628952DB93EC}"/>
                  </a:ext>
                </a:extLst>
              </p:cNvPr>
              <p:cNvGrpSpPr>
                <a:grpSpLocks/>
              </p:cNvGrpSpPr>
              <p:nvPr/>
            </p:nvGrpSpPr>
            <p:grpSpPr bwMode="auto">
              <a:xfrm>
                <a:off x="4896" y="2928"/>
                <a:ext cx="192" cy="192"/>
                <a:chOff x="3552" y="2736"/>
                <a:chExt cx="192" cy="192"/>
              </a:xfrm>
            </p:grpSpPr>
            <p:sp>
              <p:nvSpPr>
                <p:cNvPr id="545" name="Rectangle 595">
                  <a:extLst>
                    <a:ext uri="{FF2B5EF4-FFF2-40B4-BE49-F238E27FC236}">
                      <a16:creationId xmlns:a16="http://schemas.microsoft.com/office/drawing/2014/main" id="{EF17F63B-13A3-4D24-1D21-730D91A47FF7}"/>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46" name="Rectangle 596">
                  <a:extLst>
                    <a:ext uri="{FF2B5EF4-FFF2-40B4-BE49-F238E27FC236}">
                      <a16:creationId xmlns:a16="http://schemas.microsoft.com/office/drawing/2014/main" id="{1DAC49FA-093D-E09F-3245-015D15B01F9A}"/>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39" name="Group 597">
                <a:extLst>
                  <a:ext uri="{FF2B5EF4-FFF2-40B4-BE49-F238E27FC236}">
                    <a16:creationId xmlns:a16="http://schemas.microsoft.com/office/drawing/2014/main" id="{C8A51432-9D21-1B62-5BF9-1288DD3D5594}"/>
                  </a:ext>
                </a:extLst>
              </p:cNvPr>
              <p:cNvGrpSpPr>
                <a:grpSpLocks/>
              </p:cNvGrpSpPr>
              <p:nvPr/>
            </p:nvGrpSpPr>
            <p:grpSpPr bwMode="auto">
              <a:xfrm>
                <a:off x="4896" y="3120"/>
                <a:ext cx="192" cy="192"/>
                <a:chOff x="3552" y="2736"/>
                <a:chExt cx="192" cy="192"/>
              </a:xfrm>
            </p:grpSpPr>
            <p:sp>
              <p:nvSpPr>
                <p:cNvPr id="543" name="Rectangle 598">
                  <a:extLst>
                    <a:ext uri="{FF2B5EF4-FFF2-40B4-BE49-F238E27FC236}">
                      <a16:creationId xmlns:a16="http://schemas.microsoft.com/office/drawing/2014/main" id="{92A60A8B-5325-2DEC-D53B-C63CB5F86EAB}"/>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44" name="Rectangle 599">
                  <a:extLst>
                    <a:ext uri="{FF2B5EF4-FFF2-40B4-BE49-F238E27FC236}">
                      <a16:creationId xmlns:a16="http://schemas.microsoft.com/office/drawing/2014/main" id="{C84864B8-CE6C-EE69-DC09-2A90D2B50FDD}"/>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nvGrpSpPr>
              <p:cNvPr id="540" name="Group 600">
                <a:extLst>
                  <a:ext uri="{FF2B5EF4-FFF2-40B4-BE49-F238E27FC236}">
                    <a16:creationId xmlns:a16="http://schemas.microsoft.com/office/drawing/2014/main" id="{1C12CBFD-4361-A587-38C0-F5C9D175786A}"/>
                  </a:ext>
                </a:extLst>
              </p:cNvPr>
              <p:cNvGrpSpPr>
                <a:grpSpLocks/>
              </p:cNvGrpSpPr>
              <p:nvPr/>
            </p:nvGrpSpPr>
            <p:grpSpPr bwMode="auto">
              <a:xfrm>
                <a:off x="4896" y="3312"/>
                <a:ext cx="192" cy="192"/>
                <a:chOff x="3552" y="2736"/>
                <a:chExt cx="192" cy="192"/>
              </a:xfrm>
            </p:grpSpPr>
            <p:sp>
              <p:nvSpPr>
                <p:cNvPr id="541" name="Rectangle 601">
                  <a:extLst>
                    <a:ext uri="{FF2B5EF4-FFF2-40B4-BE49-F238E27FC236}">
                      <a16:creationId xmlns:a16="http://schemas.microsoft.com/office/drawing/2014/main" id="{28A6EE50-5D6B-77B5-8268-759AF7997F32}"/>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sp>
              <p:nvSpPr>
                <p:cNvPr id="542" name="Rectangle 602">
                  <a:extLst>
                    <a:ext uri="{FF2B5EF4-FFF2-40B4-BE49-F238E27FC236}">
                      <a16:creationId xmlns:a16="http://schemas.microsoft.com/office/drawing/2014/main" id="{353EBA74-31EB-DA3C-B3EE-3C886F028781}"/>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kumimoji="0" lang="zh-CN" altLang="zh-CN" sz="1800">
                    <a:solidFill>
                      <a:srgbClr val="000000"/>
                    </a:solidFill>
                    <a:latin typeface="Arial" panose="020B0604020202020204" pitchFamily="34" charset="0"/>
                  </a:endParaRPr>
                </a:p>
              </p:txBody>
            </p:sp>
          </p:grpSp>
        </p:grpSp>
        <p:sp>
          <p:nvSpPr>
            <p:cNvPr id="507" name="AutoShape 603">
              <a:extLst>
                <a:ext uri="{FF2B5EF4-FFF2-40B4-BE49-F238E27FC236}">
                  <a16:creationId xmlns:a16="http://schemas.microsoft.com/office/drawing/2014/main" id="{95A60EB2-8AD5-62B7-222C-44AE828C74D3}"/>
                </a:ext>
              </a:extLst>
            </p:cNvPr>
            <p:cNvSpPr>
              <a:spLocks noChangeArrowheads="1"/>
            </p:cNvSpPr>
            <p:nvPr/>
          </p:nvSpPr>
          <p:spPr bwMode="auto">
            <a:xfrm>
              <a:off x="3552" y="254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a:solidFill>
                    <a:srgbClr val="000000"/>
                  </a:solidFill>
                  <a:latin typeface="Verdana" panose="020B0604030504040204" pitchFamily="34" charset="0"/>
                  <a:ea typeface="Gulim" panose="020B0600000101010101" pitchFamily="34" charset="-127"/>
                </a:rPr>
                <a:t>W5</a:t>
              </a:r>
            </a:p>
          </p:txBody>
        </p:sp>
      </p:grpSp>
      <p:sp>
        <p:nvSpPr>
          <p:cNvPr id="605" name="Text Box 604">
            <a:extLst>
              <a:ext uri="{FF2B5EF4-FFF2-40B4-BE49-F238E27FC236}">
                <a16:creationId xmlns:a16="http://schemas.microsoft.com/office/drawing/2014/main" id="{551E9597-F0D9-02FF-6312-8A72544FD177}"/>
              </a:ext>
            </a:extLst>
          </p:cNvPr>
          <p:cNvSpPr txBox="1">
            <a:spLocks noChangeArrowheads="1"/>
          </p:cNvSpPr>
          <p:nvPr/>
        </p:nvSpPr>
        <p:spPr bwMode="auto">
          <a:xfrm>
            <a:off x="4583041" y="2481451"/>
            <a:ext cx="1274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dirty="0">
                <a:solidFill>
                  <a:srgbClr val="000000"/>
                </a:solidFill>
                <a:latin typeface="Verdana" panose="020B0604030504040204" pitchFamily="34" charset="0"/>
                <a:ea typeface="Gulim" panose="020B0600000101010101" pitchFamily="34" charset="-127"/>
              </a:rPr>
              <a:t>Load Unit</a:t>
            </a:r>
          </a:p>
        </p:txBody>
      </p:sp>
      <p:sp>
        <p:nvSpPr>
          <p:cNvPr id="606" name="Text Box 605">
            <a:extLst>
              <a:ext uri="{FF2B5EF4-FFF2-40B4-BE49-F238E27FC236}">
                <a16:creationId xmlns:a16="http://schemas.microsoft.com/office/drawing/2014/main" id="{8CC0307A-8C8F-6D5B-B055-AD4D4614CE64}"/>
              </a:ext>
            </a:extLst>
          </p:cNvPr>
          <p:cNvSpPr txBox="1">
            <a:spLocks noChangeArrowheads="1"/>
          </p:cNvSpPr>
          <p:nvPr/>
        </p:nvSpPr>
        <p:spPr bwMode="auto">
          <a:xfrm>
            <a:off x="6870628" y="2481451"/>
            <a:ext cx="1622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a:solidFill>
                  <a:srgbClr val="000000"/>
                </a:solidFill>
                <a:latin typeface="Verdana" panose="020B0604030504040204" pitchFamily="34" charset="0"/>
                <a:ea typeface="Gulim" panose="020B0600000101010101" pitchFamily="34" charset="-127"/>
              </a:rPr>
              <a:t>Multiply Unit</a:t>
            </a:r>
          </a:p>
        </p:txBody>
      </p:sp>
      <p:sp>
        <p:nvSpPr>
          <p:cNvPr id="607" name="Text Box 606">
            <a:extLst>
              <a:ext uri="{FF2B5EF4-FFF2-40B4-BE49-F238E27FC236}">
                <a16:creationId xmlns:a16="http://schemas.microsoft.com/office/drawing/2014/main" id="{3B903700-32AC-68DD-1F3F-77D8CF52F611}"/>
              </a:ext>
            </a:extLst>
          </p:cNvPr>
          <p:cNvSpPr txBox="1">
            <a:spLocks noChangeArrowheads="1"/>
          </p:cNvSpPr>
          <p:nvPr/>
        </p:nvSpPr>
        <p:spPr bwMode="auto">
          <a:xfrm>
            <a:off x="9531278" y="2481451"/>
            <a:ext cx="1169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a:solidFill>
                  <a:srgbClr val="000000"/>
                </a:solidFill>
                <a:latin typeface="Verdana" panose="020B0604030504040204" pitchFamily="34" charset="0"/>
                <a:ea typeface="Gulim" panose="020B0600000101010101" pitchFamily="34" charset="-127"/>
              </a:rPr>
              <a:t>Add Unit</a:t>
            </a:r>
          </a:p>
        </p:txBody>
      </p:sp>
      <p:sp>
        <p:nvSpPr>
          <p:cNvPr id="608" name="Line 607">
            <a:extLst>
              <a:ext uri="{FF2B5EF4-FFF2-40B4-BE49-F238E27FC236}">
                <a16:creationId xmlns:a16="http://schemas.microsoft.com/office/drawing/2014/main" id="{AE95617D-C7C2-5EDB-066B-9B9ED8952A3B}"/>
              </a:ext>
            </a:extLst>
          </p:cNvPr>
          <p:cNvSpPr>
            <a:spLocks noChangeShapeType="1"/>
          </p:cNvSpPr>
          <p:nvPr/>
        </p:nvSpPr>
        <p:spPr bwMode="auto">
          <a:xfrm>
            <a:off x="2714553" y="3381563"/>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609" name="Text Box 608">
            <a:extLst>
              <a:ext uri="{FF2B5EF4-FFF2-40B4-BE49-F238E27FC236}">
                <a16:creationId xmlns:a16="http://schemas.microsoft.com/office/drawing/2014/main" id="{B861B021-36F2-8E73-66BF-051B8A805DD5}"/>
              </a:ext>
            </a:extLst>
          </p:cNvPr>
          <p:cNvSpPr txBox="1">
            <a:spLocks noChangeArrowheads="1"/>
          </p:cNvSpPr>
          <p:nvPr/>
        </p:nvSpPr>
        <p:spPr bwMode="auto">
          <a:xfrm>
            <a:off x="2717728" y="3624451"/>
            <a:ext cx="695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800" i="1">
                <a:solidFill>
                  <a:srgbClr val="000000"/>
                </a:solidFill>
                <a:latin typeface="Verdana" panose="020B0604030504040204" pitchFamily="34" charset="0"/>
                <a:ea typeface="Gulim" panose="020B0600000101010101" pitchFamily="34" charset="-127"/>
              </a:rPr>
              <a:t>time</a:t>
            </a:r>
          </a:p>
        </p:txBody>
      </p:sp>
      <p:sp>
        <p:nvSpPr>
          <p:cNvPr id="610" name="AutoShape 609">
            <a:extLst>
              <a:ext uri="{FF2B5EF4-FFF2-40B4-BE49-F238E27FC236}">
                <a16:creationId xmlns:a16="http://schemas.microsoft.com/office/drawing/2014/main" id="{7B2B0820-5114-E099-E8C0-511C9B11CAB6}"/>
              </a:ext>
            </a:extLst>
          </p:cNvPr>
          <p:cNvSpPr>
            <a:spLocks noChangeArrowheads="1"/>
          </p:cNvSpPr>
          <p:nvPr/>
        </p:nvSpPr>
        <p:spPr bwMode="auto">
          <a:xfrm>
            <a:off x="3324153" y="5839013"/>
            <a:ext cx="1449388" cy="612775"/>
          </a:xfrm>
          <a:prstGeom prst="rightArrow">
            <a:avLst>
              <a:gd name="adj1" fmla="val 50000"/>
              <a:gd name="adj2" fmla="val 36848"/>
            </a:avLst>
          </a:prstGeom>
          <a:solidFill>
            <a:schemeClr val="bg1"/>
          </a:solidFill>
          <a:ln w="38100">
            <a:solidFill>
              <a:schemeClr val="tx1"/>
            </a:solidFill>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ko-KR" sz="1400" i="1">
                <a:solidFill>
                  <a:srgbClr val="000000"/>
                </a:solidFill>
                <a:latin typeface="Verdana" panose="020B0604030504040204" pitchFamily="34" charset="0"/>
                <a:ea typeface="Gulim" panose="020B0600000101010101" pitchFamily="34" charset="-127"/>
              </a:rPr>
              <a:t>Warp issue</a:t>
            </a:r>
          </a:p>
        </p:txBody>
      </p:sp>
    </p:spTree>
    <p:extLst>
      <p:ext uri="{BB962C8B-B14F-4D97-AF65-F5344CB8AC3E}">
        <p14:creationId xmlns:p14="http://schemas.microsoft.com/office/powerpoint/2010/main" val="122409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25712-218B-10B0-3CB3-D84F29C3ABA4}"/>
              </a:ext>
            </a:extLst>
          </p:cNvPr>
          <p:cNvSpPr>
            <a:spLocks noGrp="1"/>
          </p:cNvSpPr>
          <p:nvPr>
            <p:ph type="title" idx="4294967295"/>
          </p:nvPr>
        </p:nvSpPr>
        <p:spPr>
          <a:xfrm>
            <a:off x="1419201" y="174652"/>
            <a:ext cx="4466431" cy="821533"/>
          </a:xfrm>
        </p:spPr>
        <p:txBody>
          <a:bodyPr>
            <a:normAutofit/>
          </a:bodyPr>
          <a:lstStyle/>
          <a:p>
            <a:r>
              <a:rPr lang="en-US" altLang="zh-CN" sz="4000" dirty="0"/>
              <a:t>SIMT</a:t>
            </a:r>
            <a:r>
              <a:rPr lang="zh-CN" altLang="en-US" sz="4000" dirty="0"/>
              <a:t>的访存模式</a:t>
            </a:r>
          </a:p>
        </p:txBody>
      </p:sp>
      <p:sp>
        <p:nvSpPr>
          <p:cNvPr id="3" name="内容占位符 2">
            <a:extLst>
              <a:ext uri="{FF2B5EF4-FFF2-40B4-BE49-F238E27FC236}">
                <a16:creationId xmlns:a16="http://schemas.microsoft.com/office/drawing/2014/main" id="{6E5C1D95-F9F5-5949-63EA-9ED1DE54D5F6}"/>
              </a:ext>
            </a:extLst>
          </p:cNvPr>
          <p:cNvSpPr>
            <a:spLocks noGrp="1"/>
          </p:cNvSpPr>
          <p:nvPr>
            <p:ph idx="4294967295"/>
          </p:nvPr>
        </p:nvSpPr>
        <p:spPr>
          <a:xfrm>
            <a:off x="1437060" y="1975643"/>
            <a:ext cx="6975475" cy="581817"/>
          </a:xfrm>
        </p:spPr>
        <p:txBody>
          <a:bodyPr>
            <a:normAutofit/>
          </a:bodyPr>
          <a:lstStyle/>
          <a:p>
            <a:r>
              <a:rPr lang="zh-CN" altLang="en-US" sz="2000" dirty="0"/>
              <a:t>执行同一指令的不同线程使用线程</a:t>
            </a:r>
            <a:r>
              <a:rPr lang="en-US" altLang="zh-CN" sz="2000" dirty="0"/>
              <a:t>ID</a:t>
            </a:r>
            <a:r>
              <a:rPr lang="zh-CN" altLang="en-US" sz="2000" dirty="0"/>
              <a:t>来访问不同的数据</a:t>
            </a:r>
          </a:p>
        </p:txBody>
      </p:sp>
      <p:sp>
        <p:nvSpPr>
          <p:cNvPr id="4" name="灯片编号占位符 3">
            <a:extLst>
              <a:ext uri="{FF2B5EF4-FFF2-40B4-BE49-F238E27FC236}">
                <a16:creationId xmlns:a16="http://schemas.microsoft.com/office/drawing/2014/main" id="{76A4B96C-32B4-1C8E-FD50-907790E1116B}"/>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79</a:t>
            </a:fld>
            <a:endParaRPr lang="zh-CN" altLang="en-US"/>
          </a:p>
        </p:txBody>
      </p:sp>
      <p:sp>
        <p:nvSpPr>
          <p:cNvPr id="5" name="Rectangle 4">
            <a:extLst>
              <a:ext uri="{FF2B5EF4-FFF2-40B4-BE49-F238E27FC236}">
                <a16:creationId xmlns:a16="http://schemas.microsoft.com/office/drawing/2014/main" id="{44CEDE6B-76DE-9197-0129-4589B9BEFFAA}"/>
              </a:ext>
            </a:extLst>
          </p:cNvPr>
          <p:cNvSpPr/>
          <p:nvPr/>
        </p:nvSpPr>
        <p:spPr>
          <a:xfrm>
            <a:off x="2738811"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0</a:t>
            </a:r>
          </a:p>
        </p:txBody>
      </p:sp>
      <p:sp>
        <p:nvSpPr>
          <p:cNvPr id="6" name="Rectangle 5">
            <a:extLst>
              <a:ext uri="{FF2B5EF4-FFF2-40B4-BE49-F238E27FC236}">
                <a16:creationId xmlns:a16="http://schemas.microsoft.com/office/drawing/2014/main" id="{72944E3D-5413-BAED-ECD9-5C0124A7A6A5}"/>
              </a:ext>
            </a:extLst>
          </p:cNvPr>
          <p:cNvSpPr/>
          <p:nvPr/>
        </p:nvSpPr>
        <p:spPr>
          <a:xfrm>
            <a:off x="3127748"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a:t>
            </a:r>
          </a:p>
        </p:txBody>
      </p:sp>
      <p:sp>
        <p:nvSpPr>
          <p:cNvPr id="7" name="Rectangle 6">
            <a:extLst>
              <a:ext uri="{FF2B5EF4-FFF2-40B4-BE49-F238E27FC236}">
                <a16:creationId xmlns:a16="http://schemas.microsoft.com/office/drawing/2014/main" id="{804D474F-5C62-CF3D-5506-A4ADCED4CC26}"/>
              </a:ext>
            </a:extLst>
          </p:cNvPr>
          <p:cNvSpPr/>
          <p:nvPr/>
        </p:nvSpPr>
        <p:spPr>
          <a:xfrm>
            <a:off x="3515098"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2</a:t>
            </a:r>
          </a:p>
        </p:txBody>
      </p:sp>
      <p:sp>
        <p:nvSpPr>
          <p:cNvPr id="8" name="Rectangle 7">
            <a:extLst>
              <a:ext uri="{FF2B5EF4-FFF2-40B4-BE49-F238E27FC236}">
                <a16:creationId xmlns:a16="http://schemas.microsoft.com/office/drawing/2014/main" id="{CA959BA2-C38D-CA5E-979E-6FA64FF02F3F}"/>
              </a:ext>
            </a:extLst>
          </p:cNvPr>
          <p:cNvSpPr/>
          <p:nvPr/>
        </p:nvSpPr>
        <p:spPr>
          <a:xfrm>
            <a:off x="3904036"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3</a:t>
            </a:r>
          </a:p>
        </p:txBody>
      </p:sp>
      <p:sp>
        <p:nvSpPr>
          <p:cNvPr id="9" name="Rectangle 8">
            <a:extLst>
              <a:ext uri="{FF2B5EF4-FFF2-40B4-BE49-F238E27FC236}">
                <a16:creationId xmlns:a16="http://schemas.microsoft.com/office/drawing/2014/main" id="{591A6DC8-D3F0-F6B6-D022-E734075A583E}"/>
              </a:ext>
            </a:extLst>
          </p:cNvPr>
          <p:cNvSpPr/>
          <p:nvPr/>
        </p:nvSpPr>
        <p:spPr>
          <a:xfrm>
            <a:off x="2219698"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0" name="Rectangle 9">
            <a:extLst>
              <a:ext uri="{FF2B5EF4-FFF2-40B4-BE49-F238E27FC236}">
                <a16:creationId xmlns:a16="http://schemas.microsoft.com/office/drawing/2014/main" id="{AD67C7D2-3A87-B2BB-6CF3-E7C787C61457}"/>
              </a:ext>
            </a:extLst>
          </p:cNvPr>
          <p:cNvSpPr/>
          <p:nvPr/>
        </p:nvSpPr>
        <p:spPr>
          <a:xfrm>
            <a:off x="2608636"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1" name="Rectangle 10">
            <a:extLst>
              <a:ext uri="{FF2B5EF4-FFF2-40B4-BE49-F238E27FC236}">
                <a16:creationId xmlns:a16="http://schemas.microsoft.com/office/drawing/2014/main" id="{6EBA1385-5440-63EC-1080-B744B5F57F42}"/>
              </a:ext>
            </a:extLst>
          </p:cNvPr>
          <p:cNvSpPr/>
          <p:nvPr/>
        </p:nvSpPr>
        <p:spPr>
          <a:xfrm>
            <a:off x="2997573"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2" name="Rectangle 11">
            <a:extLst>
              <a:ext uri="{FF2B5EF4-FFF2-40B4-BE49-F238E27FC236}">
                <a16:creationId xmlns:a16="http://schemas.microsoft.com/office/drawing/2014/main" id="{949556F1-F895-B141-184F-5BE6EEB81966}"/>
              </a:ext>
            </a:extLst>
          </p:cNvPr>
          <p:cNvSpPr/>
          <p:nvPr/>
        </p:nvSpPr>
        <p:spPr>
          <a:xfrm>
            <a:off x="3386511"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3" name="Rectangle 12">
            <a:extLst>
              <a:ext uri="{FF2B5EF4-FFF2-40B4-BE49-F238E27FC236}">
                <a16:creationId xmlns:a16="http://schemas.microsoft.com/office/drawing/2014/main" id="{2EA557F9-AD3A-7852-C86F-2950A12D1676}"/>
              </a:ext>
            </a:extLst>
          </p:cNvPr>
          <p:cNvSpPr/>
          <p:nvPr/>
        </p:nvSpPr>
        <p:spPr>
          <a:xfrm>
            <a:off x="4162798"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4" name="Rectangle 13">
            <a:extLst>
              <a:ext uri="{FF2B5EF4-FFF2-40B4-BE49-F238E27FC236}">
                <a16:creationId xmlns:a16="http://schemas.microsoft.com/office/drawing/2014/main" id="{20230A7E-241B-831E-C109-138993069896}"/>
              </a:ext>
            </a:extLst>
          </p:cNvPr>
          <p:cNvSpPr/>
          <p:nvPr/>
        </p:nvSpPr>
        <p:spPr>
          <a:xfrm>
            <a:off x="4551736"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5" name="Rectangle 14">
            <a:extLst>
              <a:ext uri="{FF2B5EF4-FFF2-40B4-BE49-F238E27FC236}">
                <a16:creationId xmlns:a16="http://schemas.microsoft.com/office/drawing/2014/main" id="{2CB68451-8FE6-126F-AD1E-356F7560BB2D}"/>
              </a:ext>
            </a:extLst>
          </p:cNvPr>
          <p:cNvSpPr/>
          <p:nvPr/>
        </p:nvSpPr>
        <p:spPr>
          <a:xfrm>
            <a:off x="4940673"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6" name="Rectangle 15">
            <a:extLst>
              <a:ext uri="{FF2B5EF4-FFF2-40B4-BE49-F238E27FC236}">
                <a16:creationId xmlns:a16="http://schemas.microsoft.com/office/drawing/2014/main" id="{F0D06F40-8620-38A1-2BEC-2F7675CA6F13}"/>
              </a:ext>
            </a:extLst>
          </p:cNvPr>
          <p:cNvSpPr/>
          <p:nvPr/>
        </p:nvSpPr>
        <p:spPr>
          <a:xfrm>
            <a:off x="5329611"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7" name="Rectangle 16">
            <a:extLst>
              <a:ext uri="{FF2B5EF4-FFF2-40B4-BE49-F238E27FC236}">
                <a16:creationId xmlns:a16="http://schemas.microsoft.com/office/drawing/2014/main" id="{214E3917-301D-7E9B-7051-73AFCA5F06CB}"/>
              </a:ext>
            </a:extLst>
          </p:cNvPr>
          <p:cNvSpPr/>
          <p:nvPr/>
        </p:nvSpPr>
        <p:spPr>
          <a:xfrm>
            <a:off x="6042398"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8" name="Rectangle 17">
            <a:extLst>
              <a:ext uri="{FF2B5EF4-FFF2-40B4-BE49-F238E27FC236}">
                <a16:creationId xmlns:a16="http://schemas.microsoft.com/office/drawing/2014/main" id="{4C57B00D-A9B4-3207-FC55-FD5C37BE689C}"/>
              </a:ext>
            </a:extLst>
          </p:cNvPr>
          <p:cNvSpPr/>
          <p:nvPr/>
        </p:nvSpPr>
        <p:spPr>
          <a:xfrm>
            <a:off x="6429748"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19" name="Rectangle 18">
            <a:extLst>
              <a:ext uri="{FF2B5EF4-FFF2-40B4-BE49-F238E27FC236}">
                <a16:creationId xmlns:a16="http://schemas.microsoft.com/office/drawing/2014/main" id="{A43C6F9C-898F-234F-6AB4-6094A9A72715}"/>
              </a:ext>
            </a:extLst>
          </p:cNvPr>
          <p:cNvSpPr/>
          <p:nvPr/>
        </p:nvSpPr>
        <p:spPr>
          <a:xfrm>
            <a:off x="6818686"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20" name="Rectangle 19">
            <a:extLst>
              <a:ext uri="{FF2B5EF4-FFF2-40B4-BE49-F238E27FC236}">
                <a16:creationId xmlns:a16="http://schemas.microsoft.com/office/drawing/2014/main" id="{A0D54AE3-1515-E440-E62E-6585C2998908}"/>
              </a:ext>
            </a:extLst>
          </p:cNvPr>
          <p:cNvSpPr/>
          <p:nvPr/>
        </p:nvSpPr>
        <p:spPr>
          <a:xfrm>
            <a:off x="7207623"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21" name="Rectangle 20">
            <a:extLst>
              <a:ext uri="{FF2B5EF4-FFF2-40B4-BE49-F238E27FC236}">
                <a16:creationId xmlns:a16="http://schemas.microsoft.com/office/drawing/2014/main" id="{23148B81-6E95-F2EA-4076-73C4D42E7B11}"/>
              </a:ext>
            </a:extLst>
          </p:cNvPr>
          <p:cNvSpPr/>
          <p:nvPr/>
        </p:nvSpPr>
        <p:spPr>
          <a:xfrm>
            <a:off x="7985498"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22" name="Rectangle 21">
            <a:extLst>
              <a:ext uri="{FF2B5EF4-FFF2-40B4-BE49-F238E27FC236}">
                <a16:creationId xmlns:a16="http://schemas.microsoft.com/office/drawing/2014/main" id="{7BA5E1B7-E04B-224A-0E8B-41F6D2F6BAA2}"/>
              </a:ext>
            </a:extLst>
          </p:cNvPr>
          <p:cNvSpPr/>
          <p:nvPr/>
        </p:nvSpPr>
        <p:spPr>
          <a:xfrm>
            <a:off x="8372848"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23" name="Rectangle 22">
            <a:extLst>
              <a:ext uri="{FF2B5EF4-FFF2-40B4-BE49-F238E27FC236}">
                <a16:creationId xmlns:a16="http://schemas.microsoft.com/office/drawing/2014/main" id="{4892155B-3308-ABC4-9BE3-76B655B2B159}"/>
              </a:ext>
            </a:extLst>
          </p:cNvPr>
          <p:cNvSpPr/>
          <p:nvPr/>
        </p:nvSpPr>
        <p:spPr>
          <a:xfrm>
            <a:off x="8761786"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24" name="Rectangle 23">
            <a:extLst>
              <a:ext uri="{FF2B5EF4-FFF2-40B4-BE49-F238E27FC236}">
                <a16:creationId xmlns:a16="http://schemas.microsoft.com/office/drawing/2014/main" id="{F96C81ED-281C-60DD-C16C-95C6657633C0}"/>
              </a:ext>
            </a:extLst>
          </p:cNvPr>
          <p:cNvSpPr/>
          <p:nvPr/>
        </p:nvSpPr>
        <p:spPr>
          <a:xfrm>
            <a:off x="9150723"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25" name="Rectangle 24">
            <a:extLst>
              <a:ext uri="{FF2B5EF4-FFF2-40B4-BE49-F238E27FC236}">
                <a16:creationId xmlns:a16="http://schemas.microsoft.com/office/drawing/2014/main" id="{915ACA91-DD88-2802-CE69-4FAA8E6EC6F0}"/>
              </a:ext>
            </a:extLst>
          </p:cNvPr>
          <p:cNvSpPr/>
          <p:nvPr/>
        </p:nvSpPr>
        <p:spPr>
          <a:xfrm>
            <a:off x="4292973"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4</a:t>
            </a:r>
          </a:p>
        </p:txBody>
      </p:sp>
      <p:sp>
        <p:nvSpPr>
          <p:cNvPr id="26" name="Rectangle 25">
            <a:extLst>
              <a:ext uri="{FF2B5EF4-FFF2-40B4-BE49-F238E27FC236}">
                <a16:creationId xmlns:a16="http://schemas.microsoft.com/office/drawing/2014/main" id="{9735E5AB-A948-EC21-BCEE-861852B3F616}"/>
              </a:ext>
            </a:extLst>
          </p:cNvPr>
          <p:cNvSpPr/>
          <p:nvPr/>
        </p:nvSpPr>
        <p:spPr>
          <a:xfrm>
            <a:off x="4681911"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5</a:t>
            </a:r>
          </a:p>
        </p:txBody>
      </p:sp>
      <p:sp>
        <p:nvSpPr>
          <p:cNvPr id="27" name="Rectangle 26">
            <a:extLst>
              <a:ext uri="{FF2B5EF4-FFF2-40B4-BE49-F238E27FC236}">
                <a16:creationId xmlns:a16="http://schemas.microsoft.com/office/drawing/2014/main" id="{14CC6A80-07C7-48C8-AB5A-B220557EDE37}"/>
              </a:ext>
            </a:extLst>
          </p:cNvPr>
          <p:cNvSpPr/>
          <p:nvPr/>
        </p:nvSpPr>
        <p:spPr>
          <a:xfrm>
            <a:off x="5070848"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6</a:t>
            </a:r>
          </a:p>
        </p:txBody>
      </p:sp>
      <p:sp>
        <p:nvSpPr>
          <p:cNvPr id="28" name="Rectangle 27">
            <a:extLst>
              <a:ext uri="{FF2B5EF4-FFF2-40B4-BE49-F238E27FC236}">
                <a16:creationId xmlns:a16="http://schemas.microsoft.com/office/drawing/2014/main" id="{05B1B6C1-46A2-9505-263F-A6DD9F90F971}"/>
              </a:ext>
            </a:extLst>
          </p:cNvPr>
          <p:cNvSpPr/>
          <p:nvPr/>
        </p:nvSpPr>
        <p:spPr>
          <a:xfrm>
            <a:off x="5458198"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7</a:t>
            </a:r>
          </a:p>
        </p:txBody>
      </p:sp>
      <p:sp>
        <p:nvSpPr>
          <p:cNvPr id="29" name="Rectangle 28">
            <a:extLst>
              <a:ext uri="{FF2B5EF4-FFF2-40B4-BE49-F238E27FC236}">
                <a16:creationId xmlns:a16="http://schemas.microsoft.com/office/drawing/2014/main" id="{8B0F9E5B-F946-DA9A-6981-10FEC4A708B5}"/>
              </a:ext>
            </a:extLst>
          </p:cNvPr>
          <p:cNvSpPr/>
          <p:nvPr/>
        </p:nvSpPr>
        <p:spPr>
          <a:xfrm>
            <a:off x="5847136"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8</a:t>
            </a:r>
          </a:p>
        </p:txBody>
      </p:sp>
      <p:sp>
        <p:nvSpPr>
          <p:cNvPr id="30" name="Rectangle 29">
            <a:extLst>
              <a:ext uri="{FF2B5EF4-FFF2-40B4-BE49-F238E27FC236}">
                <a16:creationId xmlns:a16="http://schemas.microsoft.com/office/drawing/2014/main" id="{6FABBCFE-373F-945D-B2D8-9AC093F4C585}"/>
              </a:ext>
            </a:extLst>
          </p:cNvPr>
          <p:cNvSpPr/>
          <p:nvPr/>
        </p:nvSpPr>
        <p:spPr>
          <a:xfrm>
            <a:off x="6236073"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9</a:t>
            </a:r>
          </a:p>
        </p:txBody>
      </p:sp>
      <p:sp>
        <p:nvSpPr>
          <p:cNvPr id="31" name="Rectangle 30">
            <a:extLst>
              <a:ext uri="{FF2B5EF4-FFF2-40B4-BE49-F238E27FC236}">
                <a16:creationId xmlns:a16="http://schemas.microsoft.com/office/drawing/2014/main" id="{0955C2A6-6C44-734E-8944-97C2B29BE746}"/>
              </a:ext>
            </a:extLst>
          </p:cNvPr>
          <p:cNvSpPr/>
          <p:nvPr/>
        </p:nvSpPr>
        <p:spPr>
          <a:xfrm>
            <a:off x="6625011"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10</a:t>
            </a:r>
          </a:p>
        </p:txBody>
      </p:sp>
      <p:sp>
        <p:nvSpPr>
          <p:cNvPr id="32" name="Rectangle 31">
            <a:extLst>
              <a:ext uri="{FF2B5EF4-FFF2-40B4-BE49-F238E27FC236}">
                <a16:creationId xmlns:a16="http://schemas.microsoft.com/office/drawing/2014/main" id="{3B3645BC-DD63-E0CA-2C4C-C405AD7D7F50}"/>
              </a:ext>
            </a:extLst>
          </p:cNvPr>
          <p:cNvSpPr/>
          <p:nvPr/>
        </p:nvSpPr>
        <p:spPr>
          <a:xfrm>
            <a:off x="7013948"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11</a:t>
            </a:r>
          </a:p>
        </p:txBody>
      </p:sp>
      <p:sp>
        <p:nvSpPr>
          <p:cNvPr id="33" name="Rectangle 32">
            <a:extLst>
              <a:ext uri="{FF2B5EF4-FFF2-40B4-BE49-F238E27FC236}">
                <a16:creationId xmlns:a16="http://schemas.microsoft.com/office/drawing/2014/main" id="{5810D67E-CFB3-DD2A-89FE-D3F48427ADC9}"/>
              </a:ext>
            </a:extLst>
          </p:cNvPr>
          <p:cNvSpPr/>
          <p:nvPr/>
        </p:nvSpPr>
        <p:spPr>
          <a:xfrm>
            <a:off x="7401298"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12</a:t>
            </a:r>
          </a:p>
        </p:txBody>
      </p:sp>
      <p:sp>
        <p:nvSpPr>
          <p:cNvPr id="34" name="Rectangle 33">
            <a:extLst>
              <a:ext uri="{FF2B5EF4-FFF2-40B4-BE49-F238E27FC236}">
                <a16:creationId xmlns:a16="http://schemas.microsoft.com/office/drawing/2014/main" id="{0C7111CC-E7D3-5ABB-D895-A60B3F5A6BDC}"/>
              </a:ext>
            </a:extLst>
          </p:cNvPr>
          <p:cNvSpPr/>
          <p:nvPr/>
        </p:nvSpPr>
        <p:spPr>
          <a:xfrm>
            <a:off x="7790236"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13</a:t>
            </a:r>
          </a:p>
        </p:txBody>
      </p:sp>
      <p:sp>
        <p:nvSpPr>
          <p:cNvPr id="35" name="Rectangle 34">
            <a:extLst>
              <a:ext uri="{FF2B5EF4-FFF2-40B4-BE49-F238E27FC236}">
                <a16:creationId xmlns:a16="http://schemas.microsoft.com/office/drawing/2014/main" id="{42FC0650-562C-76AA-2604-630D7BF1612D}"/>
              </a:ext>
            </a:extLst>
          </p:cNvPr>
          <p:cNvSpPr/>
          <p:nvPr/>
        </p:nvSpPr>
        <p:spPr>
          <a:xfrm>
            <a:off x="8179173"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14</a:t>
            </a:r>
          </a:p>
        </p:txBody>
      </p:sp>
      <p:sp>
        <p:nvSpPr>
          <p:cNvPr id="36" name="Rectangle 35">
            <a:extLst>
              <a:ext uri="{FF2B5EF4-FFF2-40B4-BE49-F238E27FC236}">
                <a16:creationId xmlns:a16="http://schemas.microsoft.com/office/drawing/2014/main" id="{F3FD76F2-E5B2-5278-387A-13128CC8460C}"/>
              </a:ext>
            </a:extLst>
          </p:cNvPr>
          <p:cNvSpPr/>
          <p:nvPr/>
        </p:nvSpPr>
        <p:spPr>
          <a:xfrm>
            <a:off x="8568111"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15</a:t>
            </a:r>
          </a:p>
        </p:txBody>
      </p:sp>
      <p:sp>
        <p:nvSpPr>
          <p:cNvPr id="37" name="Rectangle 36">
            <a:extLst>
              <a:ext uri="{FF2B5EF4-FFF2-40B4-BE49-F238E27FC236}">
                <a16:creationId xmlns:a16="http://schemas.microsoft.com/office/drawing/2014/main" id="{345FAA5E-AE62-7717-48EC-C8EA2FFA62B8}"/>
              </a:ext>
            </a:extLst>
          </p:cNvPr>
          <p:cNvSpPr/>
          <p:nvPr/>
        </p:nvSpPr>
        <p:spPr>
          <a:xfrm>
            <a:off x="2738811"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0</a:t>
            </a:r>
          </a:p>
        </p:txBody>
      </p:sp>
      <p:sp>
        <p:nvSpPr>
          <p:cNvPr id="38" name="Rectangle 37">
            <a:extLst>
              <a:ext uri="{FF2B5EF4-FFF2-40B4-BE49-F238E27FC236}">
                <a16:creationId xmlns:a16="http://schemas.microsoft.com/office/drawing/2014/main" id="{D649758A-2324-512F-60F1-5ECF1DB350B6}"/>
              </a:ext>
            </a:extLst>
          </p:cNvPr>
          <p:cNvSpPr/>
          <p:nvPr/>
        </p:nvSpPr>
        <p:spPr>
          <a:xfrm>
            <a:off x="3127748"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a:t>
            </a:r>
          </a:p>
        </p:txBody>
      </p:sp>
      <p:sp>
        <p:nvSpPr>
          <p:cNvPr id="39" name="Rectangle 38">
            <a:extLst>
              <a:ext uri="{FF2B5EF4-FFF2-40B4-BE49-F238E27FC236}">
                <a16:creationId xmlns:a16="http://schemas.microsoft.com/office/drawing/2014/main" id="{F9D94B66-0216-BE33-5B93-6FB039650F82}"/>
              </a:ext>
            </a:extLst>
          </p:cNvPr>
          <p:cNvSpPr/>
          <p:nvPr/>
        </p:nvSpPr>
        <p:spPr>
          <a:xfrm>
            <a:off x="3515098"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2</a:t>
            </a:r>
          </a:p>
        </p:txBody>
      </p:sp>
      <p:sp>
        <p:nvSpPr>
          <p:cNvPr id="40" name="Rectangle 39">
            <a:extLst>
              <a:ext uri="{FF2B5EF4-FFF2-40B4-BE49-F238E27FC236}">
                <a16:creationId xmlns:a16="http://schemas.microsoft.com/office/drawing/2014/main" id="{8F81980E-48DB-2478-59CD-CF07F3BEC64D}"/>
              </a:ext>
            </a:extLst>
          </p:cNvPr>
          <p:cNvSpPr/>
          <p:nvPr/>
        </p:nvSpPr>
        <p:spPr>
          <a:xfrm>
            <a:off x="3904036"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3</a:t>
            </a:r>
          </a:p>
        </p:txBody>
      </p:sp>
      <p:sp>
        <p:nvSpPr>
          <p:cNvPr id="41" name="Rectangle 40">
            <a:extLst>
              <a:ext uri="{FF2B5EF4-FFF2-40B4-BE49-F238E27FC236}">
                <a16:creationId xmlns:a16="http://schemas.microsoft.com/office/drawing/2014/main" id="{4A2A5800-B556-8807-3B7A-81DF98C2F65E}"/>
              </a:ext>
            </a:extLst>
          </p:cNvPr>
          <p:cNvSpPr/>
          <p:nvPr/>
        </p:nvSpPr>
        <p:spPr>
          <a:xfrm>
            <a:off x="4292973"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4</a:t>
            </a:r>
          </a:p>
        </p:txBody>
      </p:sp>
      <p:sp>
        <p:nvSpPr>
          <p:cNvPr id="42" name="Rectangle 41">
            <a:extLst>
              <a:ext uri="{FF2B5EF4-FFF2-40B4-BE49-F238E27FC236}">
                <a16:creationId xmlns:a16="http://schemas.microsoft.com/office/drawing/2014/main" id="{B6E60FE4-1D73-4FDF-3BDB-27EC98ADFF04}"/>
              </a:ext>
            </a:extLst>
          </p:cNvPr>
          <p:cNvSpPr/>
          <p:nvPr/>
        </p:nvSpPr>
        <p:spPr>
          <a:xfrm>
            <a:off x="4681911"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5</a:t>
            </a:r>
          </a:p>
        </p:txBody>
      </p:sp>
      <p:sp>
        <p:nvSpPr>
          <p:cNvPr id="43" name="Rectangle 42">
            <a:extLst>
              <a:ext uri="{FF2B5EF4-FFF2-40B4-BE49-F238E27FC236}">
                <a16:creationId xmlns:a16="http://schemas.microsoft.com/office/drawing/2014/main" id="{C0502548-4712-8019-8644-E372E7482117}"/>
              </a:ext>
            </a:extLst>
          </p:cNvPr>
          <p:cNvSpPr/>
          <p:nvPr/>
        </p:nvSpPr>
        <p:spPr>
          <a:xfrm>
            <a:off x="5070848"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6</a:t>
            </a:r>
          </a:p>
        </p:txBody>
      </p:sp>
      <p:sp>
        <p:nvSpPr>
          <p:cNvPr id="44" name="Rectangle 43">
            <a:extLst>
              <a:ext uri="{FF2B5EF4-FFF2-40B4-BE49-F238E27FC236}">
                <a16:creationId xmlns:a16="http://schemas.microsoft.com/office/drawing/2014/main" id="{FF0B04B2-88FF-B5DD-CBC6-D8B3D633C536}"/>
              </a:ext>
            </a:extLst>
          </p:cNvPr>
          <p:cNvSpPr/>
          <p:nvPr/>
        </p:nvSpPr>
        <p:spPr>
          <a:xfrm>
            <a:off x="5458198"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7</a:t>
            </a:r>
          </a:p>
        </p:txBody>
      </p:sp>
      <p:sp>
        <p:nvSpPr>
          <p:cNvPr id="45" name="Rectangle 44">
            <a:extLst>
              <a:ext uri="{FF2B5EF4-FFF2-40B4-BE49-F238E27FC236}">
                <a16:creationId xmlns:a16="http://schemas.microsoft.com/office/drawing/2014/main" id="{5CE1F04B-D6D5-290B-2BFA-02AC3E4141E4}"/>
              </a:ext>
            </a:extLst>
          </p:cNvPr>
          <p:cNvSpPr/>
          <p:nvPr/>
        </p:nvSpPr>
        <p:spPr>
          <a:xfrm>
            <a:off x="5847136"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8</a:t>
            </a:r>
          </a:p>
        </p:txBody>
      </p:sp>
      <p:sp>
        <p:nvSpPr>
          <p:cNvPr id="46" name="Rectangle 45">
            <a:extLst>
              <a:ext uri="{FF2B5EF4-FFF2-40B4-BE49-F238E27FC236}">
                <a16:creationId xmlns:a16="http://schemas.microsoft.com/office/drawing/2014/main" id="{5DA8CD0A-21B1-3753-02E4-8FB6E138AA4D}"/>
              </a:ext>
            </a:extLst>
          </p:cNvPr>
          <p:cNvSpPr/>
          <p:nvPr/>
        </p:nvSpPr>
        <p:spPr>
          <a:xfrm>
            <a:off x="6236073"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9</a:t>
            </a:r>
          </a:p>
        </p:txBody>
      </p:sp>
      <p:sp>
        <p:nvSpPr>
          <p:cNvPr id="47" name="Rectangle 46">
            <a:extLst>
              <a:ext uri="{FF2B5EF4-FFF2-40B4-BE49-F238E27FC236}">
                <a16:creationId xmlns:a16="http://schemas.microsoft.com/office/drawing/2014/main" id="{6812E4A9-AA0C-F530-3B4C-1F12C3289959}"/>
              </a:ext>
            </a:extLst>
          </p:cNvPr>
          <p:cNvSpPr/>
          <p:nvPr/>
        </p:nvSpPr>
        <p:spPr>
          <a:xfrm>
            <a:off x="6625011"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10</a:t>
            </a:r>
          </a:p>
        </p:txBody>
      </p:sp>
      <p:sp>
        <p:nvSpPr>
          <p:cNvPr id="48" name="Rectangle 47">
            <a:extLst>
              <a:ext uri="{FF2B5EF4-FFF2-40B4-BE49-F238E27FC236}">
                <a16:creationId xmlns:a16="http://schemas.microsoft.com/office/drawing/2014/main" id="{4B5DCBD2-0096-7C45-8C49-5EA47BEF5849}"/>
              </a:ext>
            </a:extLst>
          </p:cNvPr>
          <p:cNvSpPr/>
          <p:nvPr/>
        </p:nvSpPr>
        <p:spPr>
          <a:xfrm>
            <a:off x="7013948"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11</a:t>
            </a:r>
          </a:p>
        </p:txBody>
      </p:sp>
      <p:sp>
        <p:nvSpPr>
          <p:cNvPr id="49" name="Rectangle 48">
            <a:extLst>
              <a:ext uri="{FF2B5EF4-FFF2-40B4-BE49-F238E27FC236}">
                <a16:creationId xmlns:a16="http://schemas.microsoft.com/office/drawing/2014/main" id="{87303CF0-A4BC-5289-15ED-DC065ED84539}"/>
              </a:ext>
            </a:extLst>
          </p:cNvPr>
          <p:cNvSpPr/>
          <p:nvPr/>
        </p:nvSpPr>
        <p:spPr>
          <a:xfrm>
            <a:off x="7401298"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12</a:t>
            </a:r>
          </a:p>
        </p:txBody>
      </p:sp>
      <p:sp>
        <p:nvSpPr>
          <p:cNvPr id="50" name="Rectangle 49">
            <a:extLst>
              <a:ext uri="{FF2B5EF4-FFF2-40B4-BE49-F238E27FC236}">
                <a16:creationId xmlns:a16="http://schemas.microsoft.com/office/drawing/2014/main" id="{DF9BFFD6-9EAA-730D-756D-576A2DE6D71B}"/>
              </a:ext>
            </a:extLst>
          </p:cNvPr>
          <p:cNvSpPr/>
          <p:nvPr/>
        </p:nvSpPr>
        <p:spPr>
          <a:xfrm>
            <a:off x="7790236"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13</a:t>
            </a:r>
          </a:p>
        </p:txBody>
      </p:sp>
      <p:sp>
        <p:nvSpPr>
          <p:cNvPr id="51" name="Rectangle 50">
            <a:extLst>
              <a:ext uri="{FF2B5EF4-FFF2-40B4-BE49-F238E27FC236}">
                <a16:creationId xmlns:a16="http://schemas.microsoft.com/office/drawing/2014/main" id="{A410D652-12DD-50D5-2B5A-564820660960}"/>
              </a:ext>
            </a:extLst>
          </p:cNvPr>
          <p:cNvSpPr/>
          <p:nvPr/>
        </p:nvSpPr>
        <p:spPr>
          <a:xfrm>
            <a:off x="8179173"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14</a:t>
            </a:r>
          </a:p>
        </p:txBody>
      </p:sp>
      <p:sp>
        <p:nvSpPr>
          <p:cNvPr id="52" name="Rectangle 51">
            <a:extLst>
              <a:ext uri="{FF2B5EF4-FFF2-40B4-BE49-F238E27FC236}">
                <a16:creationId xmlns:a16="http://schemas.microsoft.com/office/drawing/2014/main" id="{638F0B52-7DC0-4DE3-8810-A9DC0907C7FE}"/>
              </a:ext>
            </a:extLst>
          </p:cNvPr>
          <p:cNvSpPr/>
          <p:nvPr/>
        </p:nvSpPr>
        <p:spPr>
          <a:xfrm>
            <a:off x="8568111"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en-US" sz="1400" dirty="0">
                <a:solidFill>
                  <a:srgbClr val="FFFFFF"/>
                </a:solidFill>
              </a:rPr>
              <a:t>15</a:t>
            </a:r>
          </a:p>
        </p:txBody>
      </p:sp>
      <p:sp>
        <p:nvSpPr>
          <p:cNvPr id="53" name="Rectangle 52">
            <a:extLst>
              <a:ext uri="{FF2B5EF4-FFF2-40B4-BE49-F238E27FC236}">
                <a16:creationId xmlns:a16="http://schemas.microsoft.com/office/drawing/2014/main" id="{EE075222-B4B6-2513-C922-7BE685DEA85E}"/>
              </a:ext>
            </a:extLst>
          </p:cNvPr>
          <p:cNvSpPr/>
          <p:nvPr/>
        </p:nvSpPr>
        <p:spPr>
          <a:xfrm>
            <a:off x="2219698"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54" name="Rectangle 53">
            <a:extLst>
              <a:ext uri="{FF2B5EF4-FFF2-40B4-BE49-F238E27FC236}">
                <a16:creationId xmlns:a16="http://schemas.microsoft.com/office/drawing/2014/main" id="{EB0EB4A5-D36D-ED36-B7E3-73991D4ED869}"/>
              </a:ext>
            </a:extLst>
          </p:cNvPr>
          <p:cNvSpPr/>
          <p:nvPr/>
        </p:nvSpPr>
        <p:spPr>
          <a:xfrm>
            <a:off x="2608636"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55" name="Rectangle 54">
            <a:extLst>
              <a:ext uri="{FF2B5EF4-FFF2-40B4-BE49-F238E27FC236}">
                <a16:creationId xmlns:a16="http://schemas.microsoft.com/office/drawing/2014/main" id="{8ACE424D-4B4D-6E15-F859-875A2DBB7368}"/>
              </a:ext>
            </a:extLst>
          </p:cNvPr>
          <p:cNvSpPr/>
          <p:nvPr/>
        </p:nvSpPr>
        <p:spPr>
          <a:xfrm>
            <a:off x="2997573"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56" name="Rectangle 55">
            <a:extLst>
              <a:ext uri="{FF2B5EF4-FFF2-40B4-BE49-F238E27FC236}">
                <a16:creationId xmlns:a16="http://schemas.microsoft.com/office/drawing/2014/main" id="{60E378BB-DD02-DFDF-2110-445BF3A92529}"/>
              </a:ext>
            </a:extLst>
          </p:cNvPr>
          <p:cNvSpPr/>
          <p:nvPr/>
        </p:nvSpPr>
        <p:spPr>
          <a:xfrm>
            <a:off x="3386511"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57" name="Rectangle 56">
            <a:extLst>
              <a:ext uri="{FF2B5EF4-FFF2-40B4-BE49-F238E27FC236}">
                <a16:creationId xmlns:a16="http://schemas.microsoft.com/office/drawing/2014/main" id="{72365BE2-32AA-26E0-780E-2C90E29DB6B8}"/>
              </a:ext>
            </a:extLst>
          </p:cNvPr>
          <p:cNvSpPr/>
          <p:nvPr/>
        </p:nvSpPr>
        <p:spPr>
          <a:xfrm>
            <a:off x="4162798"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58" name="Rectangle 57">
            <a:extLst>
              <a:ext uri="{FF2B5EF4-FFF2-40B4-BE49-F238E27FC236}">
                <a16:creationId xmlns:a16="http://schemas.microsoft.com/office/drawing/2014/main" id="{8321FAF4-E85E-620C-9050-BA0109A2503E}"/>
              </a:ext>
            </a:extLst>
          </p:cNvPr>
          <p:cNvSpPr/>
          <p:nvPr/>
        </p:nvSpPr>
        <p:spPr>
          <a:xfrm>
            <a:off x="4551736"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59" name="Rectangle 58">
            <a:extLst>
              <a:ext uri="{FF2B5EF4-FFF2-40B4-BE49-F238E27FC236}">
                <a16:creationId xmlns:a16="http://schemas.microsoft.com/office/drawing/2014/main" id="{010AAC8F-5DE7-F098-A264-F220034BFE93}"/>
              </a:ext>
            </a:extLst>
          </p:cNvPr>
          <p:cNvSpPr/>
          <p:nvPr/>
        </p:nvSpPr>
        <p:spPr>
          <a:xfrm>
            <a:off x="4940673"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0" name="Rectangle 59">
            <a:extLst>
              <a:ext uri="{FF2B5EF4-FFF2-40B4-BE49-F238E27FC236}">
                <a16:creationId xmlns:a16="http://schemas.microsoft.com/office/drawing/2014/main" id="{3BF5D0D8-2C51-83C4-F812-D614E28C6555}"/>
              </a:ext>
            </a:extLst>
          </p:cNvPr>
          <p:cNvSpPr/>
          <p:nvPr/>
        </p:nvSpPr>
        <p:spPr>
          <a:xfrm>
            <a:off x="5329611"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1" name="Rectangle 60">
            <a:extLst>
              <a:ext uri="{FF2B5EF4-FFF2-40B4-BE49-F238E27FC236}">
                <a16:creationId xmlns:a16="http://schemas.microsoft.com/office/drawing/2014/main" id="{3B682F8C-EBB3-8A96-4469-881FC6799BCF}"/>
              </a:ext>
            </a:extLst>
          </p:cNvPr>
          <p:cNvSpPr/>
          <p:nvPr/>
        </p:nvSpPr>
        <p:spPr>
          <a:xfrm>
            <a:off x="6042398"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2" name="Rectangle 61">
            <a:extLst>
              <a:ext uri="{FF2B5EF4-FFF2-40B4-BE49-F238E27FC236}">
                <a16:creationId xmlns:a16="http://schemas.microsoft.com/office/drawing/2014/main" id="{B750A643-0321-23F3-7C95-AB9267B428BF}"/>
              </a:ext>
            </a:extLst>
          </p:cNvPr>
          <p:cNvSpPr/>
          <p:nvPr/>
        </p:nvSpPr>
        <p:spPr>
          <a:xfrm>
            <a:off x="6429748"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3" name="Rectangle 62">
            <a:extLst>
              <a:ext uri="{FF2B5EF4-FFF2-40B4-BE49-F238E27FC236}">
                <a16:creationId xmlns:a16="http://schemas.microsoft.com/office/drawing/2014/main" id="{771A2AEE-73A5-D995-83A8-437E2217C6B2}"/>
              </a:ext>
            </a:extLst>
          </p:cNvPr>
          <p:cNvSpPr/>
          <p:nvPr/>
        </p:nvSpPr>
        <p:spPr>
          <a:xfrm>
            <a:off x="6818686"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4" name="Rectangle 63">
            <a:extLst>
              <a:ext uri="{FF2B5EF4-FFF2-40B4-BE49-F238E27FC236}">
                <a16:creationId xmlns:a16="http://schemas.microsoft.com/office/drawing/2014/main" id="{65101380-2424-8914-7012-F7B0273CEA90}"/>
              </a:ext>
            </a:extLst>
          </p:cNvPr>
          <p:cNvSpPr/>
          <p:nvPr/>
        </p:nvSpPr>
        <p:spPr>
          <a:xfrm>
            <a:off x="7207623"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5" name="Rectangle 64">
            <a:extLst>
              <a:ext uri="{FF2B5EF4-FFF2-40B4-BE49-F238E27FC236}">
                <a16:creationId xmlns:a16="http://schemas.microsoft.com/office/drawing/2014/main" id="{DFE511B5-BDF1-7E25-1CE4-2EC7431CF3C2}"/>
              </a:ext>
            </a:extLst>
          </p:cNvPr>
          <p:cNvSpPr/>
          <p:nvPr/>
        </p:nvSpPr>
        <p:spPr>
          <a:xfrm>
            <a:off x="7985498"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6" name="Rectangle 65">
            <a:extLst>
              <a:ext uri="{FF2B5EF4-FFF2-40B4-BE49-F238E27FC236}">
                <a16:creationId xmlns:a16="http://schemas.microsoft.com/office/drawing/2014/main" id="{8FB1431D-640D-A121-BACD-48FD195B8809}"/>
              </a:ext>
            </a:extLst>
          </p:cNvPr>
          <p:cNvSpPr/>
          <p:nvPr/>
        </p:nvSpPr>
        <p:spPr>
          <a:xfrm>
            <a:off x="8372848"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7" name="Rectangle 66">
            <a:extLst>
              <a:ext uri="{FF2B5EF4-FFF2-40B4-BE49-F238E27FC236}">
                <a16:creationId xmlns:a16="http://schemas.microsoft.com/office/drawing/2014/main" id="{B36E9663-4075-8406-9A0B-9D32493ED1AF}"/>
              </a:ext>
            </a:extLst>
          </p:cNvPr>
          <p:cNvSpPr/>
          <p:nvPr/>
        </p:nvSpPr>
        <p:spPr>
          <a:xfrm>
            <a:off x="8761786"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8" name="Rectangle 67">
            <a:extLst>
              <a:ext uri="{FF2B5EF4-FFF2-40B4-BE49-F238E27FC236}">
                <a16:creationId xmlns:a16="http://schemas.microsoft.com/office/drawing/2014/main" id="{215ADFA1-32DA-D684-41AB-0A6994EBA892}"/>
              </a:ext>
            </a:extLst>
          </p:cNvPr>
          <p:cNvSpPr/>
          <p:nvPr/>
        </p:nvSpPr>
        <p:spPr>
          <a:xfrm>
            <a:off x="9150723"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kumimoji="0" lang="en-US" altLang="zh-CN" sz="1400">
              <a:solidFill>
                <a:srgbClr val="FFFFFF"/>
              </a:solidFill>
              <a:latin typeface="Tahoma" panose="020B0604030504040204" pitchFamily="34" charset="0"/>
              <a:ea typeface="宋体" panose="02010600030101010101" pitchFamily="2" charset="-122"/>
            </a:endParaRPr>
          </a:p>
        </p:txBody>
      </p:sp>
      <p:sp>
        <p:nvSpPr>
          <p:cNvPr id="69" name="TextBox 70">
            <a:extLst>
              <a:ext uri="{FF2B5EF4-FFF2-40B4-BE49-F238E27FC236}">
                <a16:creationId xmlns:a16="http://schemas.microsoft.com/office/drawing/2014/main" id="{D4166356-A217-D64D-C987-1289E4E7C68F}"/>
              </a:ext>
            </a:extLst>
          </p:cNvPr>
          <p:cNvSpPr txBox="1">
            <a:spLocks noChangeArrowheads="1"/>
          </p:cNvSpPr>
          <p:nvPr/>
        </p:nvSpPr>
        <p:spPr bwMode="auto">
          <a:xfrm>
            <a:off x="2284786" y="2960688"/>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b="1" dirty="0">
                <a:solidFill>
                  <a:srgbClr val="000000"/>
                </a:solidFill>
                <a:latin typeface="Arial" panose="020B0604020202020204" pitchFamily="34" charset="0"/>
              </a:rPr>
              <a:t>+</a:t>
            </a:r>
          </a:p>
        </p:txBody>
      </p:sp>
      <p:sp>
        <p:nvSpPr>
          <p:cNvPr id="70" name="TextBox 73">
            <a:extLst>
              <a:ext uri="{FF2B5EF4-FFF2-40B4-BE49-F238E27FC236}">
                <a16:creationId xmlns:a16="http://schemas.microsoft.com/office/drawing/2014/main" id="{B111B140-7E1E-0947-2604-18D599EAB6CF}"/>
              </a:ext>
            </a:extLst>
          </p:cNvPr>
          <p:cNvSpPr txBox="1">
            <a:spLocks noChangeArrowheads="1"/>
          </p:cNvSpPr>
          <p:nvPr/>
        </p:nvSpPr>
        <p:spPr bwMode="auto">
          <a:xfrm>
            <a:off x="2026023"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2000">
                <a:solidFill>
                  <a:srgbClr val="000000"/>
                </a:solidFill>
                <a:latin typeface="Arial" panose="020B0604020202020204" pitchFamily="34" charset="0"/>
              </a:rPr>
              <a:t>+</a:t>
            </a:r>
          </a:p>
        </p:txBody>
      </p:sp>
      <p:sp>
        <p:nvSpPr>
          <p:cNvPr id="71" name="Freeform 10">
            <a:extLst>
              <a:ext uri="{FF2B5EF4-FFF2-40B4-BE49-F238E27FC236}">
                <a16:creationId xmlns:a16="http://schemas.microsoft.com/office/drawing/2014/main" id="{F7EBE831-57A9-078C-4075-4C7BD776CE0D}"/>
              </a:ext>
            </a:extLst>
          </p:cNvPr>
          <p:cNvSpPr>
            <a:spLocks/>
          </p:cNvSpPr>
          <p:nvPr/>
        </p:nvSpPr>
        <p:spPr bwMode="auto">
          <a:xfrm>
            <a:off x="2284786"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2" name="Freeform 11">
            <a:extLst>
              <a:ext uri="{FF2B5EF4-FFF2-40B4-BE49-F238E27FC236}">
                <a16:creationId xmlns:a16="http://schemas.microsoft.com/office/drawing/2014/main" id="{7A953ECD-D34D-12AC-9CDF-C3AFBC132B9F}"/>
              </a:ext>
            </a:extLst>
          </p:cNvPr>
          <p:cNvSpPr>
            <a:spLocks/>
          </p:cNvSpPr>
          <p:nvPr/>
        </p:nvSpPr>
        <p:spPr bwMode="auto">
          <a:xfrm>
            <a:off x="267372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3" name="Freeform 12">
            <a:extLst>
              <a:ext uri="{FF2B5EF4-FFF2-40B4-BE49-F238E27FC236}">
                <a16:creationId xmlns:a16="http://schemas.microsoft.com/office/drawing/2014/main" id="{801C477E-84E5-C9DD-7790-5381C013B608}"/>
              </a:ext>
            </a:extLst>
          </p:cNvPr>
          <p:cNvSpPr>
            <a:spLocks/>
          </p:cNvSpPr>
          <p:nvPr/>
        </p:nvSpPr>
        <p:spPr bwMode="auto">
          <a:xfrm>
            <a:off x="3062661"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4" name="Freeform 14">
            <a:extLst>
              <a:ext uri="{FF2B5EF4-FFF2-40B4-BE49-F238E27FC236}">
                <a16:creationId xmlns:a16="http://schemas.microsoft.com/office/drawing/2014/main" id="{3B4F7B26-812C-DBB1-F204-4BA2CD0C0BDA}"/>
              </a:ext>
            </a:extLst>
          </p:cNvPr>
          <p:cNvSpPr>
            <a:spLocks/>
          </p:cNvSpPr>
          <p:nvPr/>
        </p:nvSpPr>
        <p:spPr bwMode="auto">
          <a:xfrm>
            <a:off x="3515098" y="4068763"/>
            <a:ext cx="274638"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5" name="TextBox 79">
            <a:extLst>
              <a:ext uri="{FF2B5EF4-FFF2-40B4-BE49-F238E27FC236}">
                <a16:creationId xmlns:a16="http://schemas.microsoft.com/office/drawing/2014/main" id="{A75A3FDB-246F-F0EB-93F1-1A757538C54E}"/>
              </a:ext>
            </a:extLst>
          </p:cNvPr>
          <p:cNvSpPr txBox="1">
            <a:spLocks noChangeArrowheads="1"/>
          </p:cNvSpPr>
          <p:nvPr/>
        </p:nvSpPr>
        <p:spPr bwMode="auto">
          <a:xfrm>
            <a:off x="3969123"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2000">
                <a:solidFill>
                  <a:srgbClr val="000000"/>
                </a:solidFill>
                <a:latin typeface="Arial" panose="020B0604020202020204" pitchFamily="34" charset="0"/>
              </a:rPr>
              <a:t>+</a:t>
            </a:r>
          </a:p>
        </p:txBody>
      </p:sp>
      <p:sp>
        <p:nvSpPr>
          <p:cNvPr id="76" name="Freeform 10">
            <a:extLst>
              <a:ext uri="{FF2B5EF4-FFF2-40B4-BE49-F238E27FC236}">
                <a16:creationId xmlns:a16="http://schemas.microsoft.com/office/drawing/2014/main" id="{86119404-239D-42D8-7D1D-24958C864552}"/>
              </a:ext>
            </a:extLst>
          </p:cNvPr>
          <p:cNvSpPr>
            <a:spLocks/>
          </p:cNvSpPr>
          <p:nvPr/>
        </p:nvSpPr>
        <p:spPr bwMode="auto">
          <a:xfrm>
            <a:off x="4227886"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7" name="Freeform 11">
            <a:extLst>
              <a:ext uri="{FF2B5EF4-FFF2-40B4-BE49-F238E27FC236}">
                <a16:creationId xmlns:a16="http://schemas.microsoft.com/office/drawing/2014/main" id="{1B4B0E8B-D5AB-7050-439C-F71A5E470C33}"/>
              </a:ext>
            </a:extLst>
          </p:cNvPr>
          <p:cNvSpPr>
            <a:spLocks/>
          </p:cNvSpPr>
          <p:nvPr/>
        </p:nvSpPr>
        <p:spPr bwMode="auto">
          <a:xfrm>
            <a:off x="461682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8" name="Freeform 12">
            <a:extLst>
              <a:ext uri="{FF2B5EF4-FFF2-40B4-BE49-F238E27FC236}">
                <a16:creationId xmlns:a16="http://schemas.microsoft.com/office/drawing/2014/main" id="{53C9D5C4-828E-66D5-E317-ECE6CAEE0AF6}"/>
              </a:ext>
            </a:extLst>
          </p:cNvPr>
          <p:cNvSpPr>
            <a:spLocks/>
          </p:cNvSpPr>
          <p:nvPr/>
        </p:nvSpPr>
        <p:spPr bwMode="auto">
          <a:xfrm>
            <a:off x="5005761"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79" name="Freeform 14">
            <a:extLst>
              <a:ext uri="{FF2B5EF4-FFF2-40B4-BE49-F238E27FC236}">
                <a16:creationId xmlns:a16="http://schemas.microsoft.com/office/drawing/2014/main" id="{B87BCFC6-0290-CAAE-5750-6B89EF235D2C}"/>
              </a:ext>
            </a:extLst>
          </p:cNvPr>
          <p:cNvSpPr>
            <a:spLocks/>
          </p:cNvSpPr>
          <p:nvPr/>
        </p:nvSpPr>
        <p:spPr bwMode="auto">
          <a:xfrm>
            <a:off x="5458198" y="4068763"/>
            <a:ext cx="274638"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0" name="TextBox 84">
            <a:extLst>
              <a:ext uri="{FF2B5EF4-FFF2-40B4-BE49-F238E27FC236}">
                <a16:creationId xmlns:a16="http://schemas.microsoft.com/office/drawing/2014/main" id="{84D1BD78-3FC4-0B15-9968-76A33C8881C4}"/>
              </a:ext>
            </a:extLst>
          </p:cNvPr>
          <p:cNvSpPr txBox="1">
            <a:spLocks noChangeArrowheads="1"/>
          </p:cNvSpPr>
          <p:nvPr/>
        </p:nvSpPr>
        <p:spPr bwMode="auto">
          <a:xfrm>
            <a:off x="5782048" y="431958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2000">
                <a:solidFill>
                  <a:srgbClr val="000000"/>
                </a:solidFill>
                <a:latin typeface="Arial" panose="020B0604020202020204" pitchFamily="34" charset="0"/>
              </a:rPr>
              <a:t>+</a:t>
            </a:r>
          </a:p>
        </p:txBody>
      </p:sp>
      <p:sp>
        <p:nvSpPr>
          <p:cNvPr id="81" name="Freeform 10">
            <a:extLst>
              <a:ext uri="{FF2B5EF4-FFF2-40B4-BE49-F238E27FC236}">
                <a16:creationId xmlns:a16="http://schemas.microsoft.com/office/drawing/2014/main" id="{13576EA9-C508-D0D0-024A-6DF4BF83C629}"/>
              </a:ext>
            </a:extLst>
          </p:cNvPr>
          <p:cNvSpPr>
            <a:spLocks/>
          </p:cNvSpPr>
          <p:nvPr/>
        </p:nvSpPr>
        <p:spPr bwMode="auto">
          <a:xfrm>
            <a:off x="604239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2" name="Freeform 11">
            <a:extLst>
              <a:ext uri="{FF2B5EF4-FFF2-40B4-BE49-F238E27FC236}">
                <a16:creationId xmlns:a16="http://schemas.microsoft.com/office/drawing/2014/main" id="{C677416C-D301-3B1F-10DB-B5EBE5F4F241}"/>
              </a:ext>
            </a:extLst>
          </p:cNvPr>
          <p:cNvSpPr>
            <a:spLocks/>
          </p:cNvSpPr>
          <p:nvPr/>
        </p:nvSpPr>
        <p:spPr bwMode="auto">
          <a:xfrm>
            <a:off x="642974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3" name="Freeform 12">
            <a:extLst>
              <a:ext uri="{FF2B5EF4-FFF2-40B4-BE49-F238E27FC236}">
                <a16:creationId xmlns:a16="http://schemas.microsoft.com/office/drawing/2014/main" id="{A68A1DF7-E883-762C-3AD3-D4501AD2F938}"/>
              </a:ext>
            </a:extLst>
          </p:cNvPr>
          <p:cNvSpPr>
            <a:spLocks/>
          </p:cNvSpPr>
          <p:nvPr/>
        </p:nvSpPr>
        <p:spPr bwMode="auto">
          <a:xfrm>
            <a:off x="6818686"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4" name="Freeform 14">
            <a:extLst>
              <a:ext uri="{FF2B5EF4-FFF2-40B4-BE49-F238E27FC236}">
                <a16:creationId xmlns:a16="http://schemas.microsoft.com/office/drawing/2014/main" id="{FD53A85F-59C9-6A50-B4E5-C2ED02876513}"/>
              </a:ext>
            </a:extLst>
          </p:cNvPr>
          <p:cNvSpPr>
            <a:spLocks/>
          </p:cNvSpPr>
          <p:nvPr/>
        </p:nvSpPr>
        <p:spPr bwMode="auto">
          <a:xfrm>
            <a:off x="7272711" y="4068763"/>
            <a:ext cx="274637"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5" name="TextBox 89">
            <a:extLst>
              <a:ext uri="{FF2B5EF4-FFF2-40B4-BE49-F238E27FC236}">
                <a16:creationId xmlns:a16="http://schemas.microsoft.com/office/drawing/2014/main" id="{920C5B43-A4BE-FB96-4A74-98D070C13A0C}"/>
              </a:ext>
            </a:extLst>
          </p:cNvPr>
          <p:cNvSpPr txBox="1">
            <a:spLocks noChangeArrowheads="1"/>
          </p:cNvSpPr>
          <p:nvPr/>
        </p:nvSpPr>
        <p:spPr bwMode="auto">
          <a:xfrm>
            <a:off x="7710861"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2000">
                <a:solidFill>
                  <a:srgbClr val="000000"/>
                </a:solidFill>
                <a:latin typeface="Arial" panose="020B0604020202020204" pitchFamily="34" charset="0"/>
              </a:rPr>
              <a:t>+</a:t>
            </a:r>
          </a:p>
        </p:txBody>
      </p:sp>
      <p:sp>
        <p:nvSpPr>
          <p:cNvPr id="86" name="Freeform 10">
            <a:extLst>
              <a:ext uri="{FF2B5EF4-FFF2-40B4-BE49-F238E27FC236}">
                <a16:creationId xmlns:a16="http://schemas.microsoft.com/office/drawing/2014/main" id="{058825A5-EAD4-E385-1F6C-F9B512C700B1}"/>
              </a:ext>
            </a:extLst>
          </p:cNvPr>
          <p:cNvSpPr>
            <a:spLocks/>
          </p:cNvSpPr>
          <p:nvPr/>
        </p:nvSpPr>
        <p:spPr bwMode="auto">
          <a:xfrm>
            <a:off x="796962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7" name="Freeform 11">
            <a:extLst>
              <a:ext uri="{FF2B5EF4-FFF2-40B4-BE49-F238E27FC236}">
                <a16:creationId xmlns:a16="http://schemas.microsoft.com/office/drawing/2014/main" id="{99CFF3DC-EAF9-016F-E40D-9043F0DEC473}"/>
              </a:ext>
            </a:extLst>
          </p:cNvPr>
          <p:cNvSpPr>
            <a:spLocks/>
          </p:cNvSpPr>
          <p:nvPr/>
        </p:nvSpPr>
        <p:spPr bwMode="auto">
          <a:xfrm>
            <a:off x="8358561"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8" name="Freeform 12">
            <a:extLst>
              <a:ext uri="{FF2B5EF4-FFF2-40B4-BE49-F238E27FC236}">
                <a16:creationId xmlns:a16="http://schemas.microsoft.com/office/drawing/2014/main" id="{B9FFAA2B-81C8-6563-46F4-20DFB21D2D93}"/>
              </a:ext>
            </a:extLst>
          </p:cNvPr>
          <p:cNvSpPr>
            <a:spLocks/>
          </p:cNvSpPr>
          <p:nvPr/>
        </p:nvSpPr>
        <p:spPr bwMode="auto">
          <a:xfrm>
            <a:off x="874749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sp>
        <p:nvSpPr>
          <p:cNvPr id="89" name="Freeform 14">
            <a:extLst>
              <a:ext uri="{FF2B5EF4-FFF2-40B4-BE49-F238E27FC236}">
                <a16:creationId xmlns:a16="http://schemas.microsoft.com/office/drawing/2014/main" id="{6675C08E-73C4-2758-D686-653CEB52592A}"/>
              </a:ext>
            </a:extLst>
          </p:cNvPr>
          <p:cNvSpPr>
            <a:spLocks/>
          </p:cNvSpPr>
          <p:nvPr/>
        </p:nvSpPr>
        <p:spPr bwMode="auto">
          <a:xfrm>
            <a:off x="9199936" y="4068763"/>
            <a:ext cx="274637"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defTabSz="457200">
              <a:defRPr/>
            </a:pPr>
            <a:endParaRPr kumimoji="0" lang="zh-CN" altLang="en-US" sz="1800">
              <a:solidFill>
                <a:srgbClr val="000000"/>
              </a:solidFill>
              <a:latin typeface="Arial" panose="020B0604020202020204" pitchFamily="34" charset="0"/>
              <a:ea typeface="+mn-ea"/>
            </a:endParaRPr>
          </a:p>
        </p:txBody>
      </p:sp>
      <p:cxnSp>
        <p:nvCxnSpPr>
          <p:cNvPr id="90" name="Straight Connector 94">
            <a:extLst>
              <a:ext uri="{FF2B5EF4-FFF2-40B4-BE49-F238E27FC236}">
                <a16:creationId xmlns:a16="http://schemas.microsoft.com/office/drawing/2014/main" id="{99C3AFC3-0CF9-5575-59A2-C8317B8923CA}"/>
              </a:ext>
            </a:extLst>
          </p:cNvPr>
          <p:cNvCxnSpPr/>
          <p:nvPr/>
        </p:nvCxnSpPr>
        <p:spPr>
          <a:xfrm rot="5400000">
            <a:off x="2177630" y="3556793"/>
            <a:ext cx="603250" cy="519113"/>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5">
            <a:extLst>
              <a:ext uri="{FF2B5EF4-FFF2-40B4-BE49-F238E27FC236}">
                <a16:creationId xmlns:a16="http://schemas.microsoft.com/office/drawing/2014/main" id="{1DC1FB0D-0AAF-9CD8-E2AB-E96466635CEC}"/>
              </a:ext>
            </a:extLst>
          </p:cNvPr>
          <p:cNvCxnSpPr/>
          <p:nvPr/>
        </p:nvCxnSpPr>
        <p:spPr>
          <a:xfrm rot="5400000">
            <a:off x="3732586" y="3557587"/>
            <a:ext cx="603250" cy="517525"/>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6">
            <a:extLst>
              <a:ext uri="{FF2B5EF4-FFF2-40B4-BE49-F238E27FC236}">
                <a16:creationId xmlns:a16="http://schemas.microsoft.com/office/drawing/2014/main" id="{F27B9E0D-1411-2750-0661-2FEBE1C3695F}"/>
              </a:ext>
            </a:extLst>
          </p:cNvPr>
          <p:cNvCxnSpPr/>
          <p:nvPr/>
        </p:nvCxnSpPr>
        <p:spPr>
          <a:xfrm rot="5400000">
            <a:off x="3926261" y="3751262"/>
            <a:ext cx="603250" cy="130175"/>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7">
            <a:extLst>
              <a:ext uri="{FF2B5EF4-FFF2-40B4-BE49-F238E27FC236}">
                <a16:creationId xmlns:a16="http://schemas.microsoft.com/office/drawing/2014/main" id="{7EAE6861-CC88-5E9B-B75A-D62A42EC71EA}"/>
              </a:ext>
            </a:extLst>
          </p:cNvPr>
          <p:cNvCxnSpPr/>
          <p:nvPr/>
        </p:nvCxnSpPr>
        <p:spPr>
          <a:xfrm rot="5400000">
            <a:off x="5473280" y="3694906"/>
            <a:ext cx="554038" cy="193675"/>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8">
            <a:extLst>
              <a:ext uri="{FF2B5EF4-FFF2-40B4-BE49-F238E27FC236}">
                <a16:creationId xmlns:a16="http://schemas.microsoft.com/office/drawing/2014/main" id="{E384A5AB-5A0D-FFCD-3B1D-4214F50FF385}"/>
              </a:ext>
            </a:extLst>
          </p:cNvPr>
          <p:cNvCxnSpPr/>
          <p:nvPr/>
        </p:nvCxnSpPr>
        <p:spPr>
          <a:xfrm rot="16200000" flipH="1">
            <a:off x="5667748" y="3694113"/>
            <a:ext cx="554038" cy="195262"/>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Connector 99">
            <a:extLst>
              <a:ext uri="{FF2B5EF4-FFF2-40B4-BE49-F238E27FC236}">
                <a16:creationId xmlns:a16="http://schemas.microsoft.com/office/drawing/2014/main" id="{0663DD68-B1A4-BDE3-4A01-EE868AE38A00}"/>
              </a:ext>
            </a:extLst>
          </p:cNvPr>
          <p:cNvCxnSpPr/>
          <p:nvPr/>
        </p:nvCxnSpPr>
        <p:spPr>
          <a:xfrm rot="16200000" flipH="1">
            <a:off x="7424317" y="3556794"/>
            <a:ext cx="603250" cy="519112"/>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100">
            <a:extLst>
              <a:ext uri="{FF2B5EF4-FFF2-40B4-BE49-F238E27FC236}">
                <a16:creationId xmlns:a16="http://schemas.microsoft.com/office/drawing/2014/main" id="{FEFF3155-B04B-5286-DEB2-BC18D5F4054A}"/>
              </a:ext>
            </a:extLst>
          </p:cNvPr>
          <p:cNvCxnSpPr/>
          <p:nvPr/>
        </p:nvCxnSpPr>
        <p:spPr>
          <a:xfrm rot="16200000" flipH="1">
            <a:off x="7197305" y="3718718"/>
            <a:ext cx="603250" cy="195263"/>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101">
            <a:extLst>
              <a:ext uri="{FF2B5EF4-FFF2-40B4-BE49-F238E27FC236}">
                <a16:creationId xmlns:a16="http://schemas.microsoft.com/office/drawing/2014/main" id="{D33F4464-19DE-73B2-3842-FF2A7202F44A}"/>
              </a:ext>
            </a:extLst>
          </p:cNvPr>
          <p:cNvCxnSpPr/>
          <p:nvPr/>
        </p:nvCxnSpPr>
        <p:spPr>
          <a:xfrm rot="16200000" flipH="1">
            <a:off x="8946730" y="3525043"/>
            <a:ext cx="603250" cy="582613"/>
          </a:xfrm>
          <a:prstGeom prst="line">
            <a:avLst/>
          </a:prstGeom>
        </p:spPr>
        <p:style>
          <a:lnRef idx="1">
            <a:schemeClr val="dk1"/>
          </a:lnRef>
          <a:fillRef idx="0">
            <a:schemeClr val="dk1"/>
          </a:fillRef>
          <a:effectRef idx="0">
            <a:schemeClr val="dk1"/>
          </a:effectRef>
          <a:fontRef idx="minor">
            <a:schemeClr val="tx1"/>
          </a:fontRef>
        </p:style>
      </p:cxnSp>
      <p:sp>
        <p:nvSpPr>
          <p:cNvPr id="98" name="TextBox 1">
            <a:extLst>
              <a:ext uri="{FF2B5EF4-FFF2-40B4-BE49-F238E27FC236}">
                <a16:creationId xmlns:a16="http://schemas.microsoft.com/office/drawing/2014/main" id="{05FFF560-9AFC-A651-7FB0-05334946CEF7}"/>
              </a:ext>
            </a:extLst>
          </p:cNvPr>
          <p:cNvSpPr txBox="1">
            <a:spLocks noChangeArrowheads="1"/>
          </p:cNvSpPr>
          <p:nvPr/>
        </p:nvSpPr>
        <p:spPr bwMode="auto">
          <a:xfrm>
            <a:off x="9112623" y="2743200"/>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rPr>
              <a:t>Threads</a:t>
            </a:r>
          </a:p>
        </p:txBody>
      </p:sp>
      <p:sp>
        <p:nvSpPr>
          <p:cNvPr id="99" name="TextBox 102">
            <a:extLst>
              <a:ext uri="{FF2B5EF4-FFF2-40B4-BE49-F238E27FC236}">
                <a16:creationId xmlns:a16="http://schemas.microsoft.com/office/drawing/2014/main" id="{C383328E-884F-E857-C06E-58ACF934578E}"/>
              </a:ext>
            </a:extLst>
          </p:cNvPr>
          <p:cNvSpPr txBox="1">
            <a:spLocks noChangeArrowheads="1"/>
          </p:cNvSpPr>
          <p:nvPr/>
        </p:nvSpPr>
        <p:spPr bwMode="auto">
          <a:xfrm>
            <a:off x="9112623" y="3211513"/>
            <a:ext cx="1673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rPr>
              <a:t>Data elements</a:t>
            </a:r>
          </a:p>
        </p:txBody>
      </p:sp>
      <p:sp>
        <p:nvSpPr>
          <p:cNvPr id="100" name="TextBox 103">
            <a:extLst>
              <a:ext uri="{FF2B5EF4-FFF2-40B4-BE49-F238E27FC236}">
                <a16:creationId xmlns:a16="http://schemas.microsoft.com/office/drawing/2014/main" id="{E4BE557F-7D2D-4D4E-2251-F3D3BED97FA0}"/>
              </a:ext>
            </a:extLst>
          </p:cNvPr>
          <p:cNvSpPr txBox="1">
            <a:spLocks noChangeArrowheads="1"/>
          </p:cNvSpPr>
          <p:nvPr/>
        </p:nvSpPr>
        <p:spPr bwMode="auto">
          <a:xfrm>
            <a:off x="2172073"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rPr>
              <a:t>Warp 0</a:t>
            </a:r>
          </a:p>
        </p:txBody>
      </p:sp>
      <p:sp>
        <p:nvSpPr>
          <p:cNvPr id="101" name="TextBox 104">
            <a:extLst>
              <a:ext uri="{FF2B5EF4-FFF2-40B4-BE49-F238E27FC236}">
                <a16:creationId xmlns:a16="http://schemas.microsoft.com/office/drawing/2014/main" id="{5350FD79-DA1A-ABC0-2E5F-CDE3746BE13C}"/>
              </a:ext>
            </a:extLst>
          </p:cNvPr>
          <p:cNvSpPr txBox="1">
            <a:spLocks noChangeArrowheads="1"/>
          </p:cNvSpPr>
          <p:nvPr/>
        </p:nvSpPr>
        <p:spPr bwMode="auto">
          <a:xfrm>
            <a:off x="4159623"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rPr>
              <a:t>Warp 1</a:t>
            </a:r>
          </a:p>
        </p:txBody>
      </p:sp>
      <p:sp>
        <p:nvSpPr>
          <p:cNvPr id="102" name="TextBox 105">
            <a:extLst>
              <a:ext uri="{FF2B5EF4-FFF2-40B4-BE49-F238E27FC236}">
                <a16:creationId xmlns:a16="http://schemas.microsoft.com/office/drawing/2014/main" id="{D388ECBE-5C21-22D2-E4A8-D0F97E59A672}"/>
              </a:ext>
            </a:extLst>
          </p:cNvPr>
          <p:cNvSpPr txBox="1">
            <a:spLocks noChangeArrowheads="1"/>
          </p:cNvSpPr>
          <p:nvPr/>
        </p:nvSpPr>
        <p:spPr bwMode="auto">
          <a:xfrm>
            <a:off x="5988423"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rPr>
              <a:t>Warp 2</a:t>
            </a:r>
          </a:p>
        </p:txBody>
      </p:sp>
      <p:sp>
        <p:nvSpPr>
          <p:cNvPr id="103" name="TextBox 106">
            <a:extLst>
              <a:ext uri="{FF2B5EF4-FFF2-40B4-BE49-F238E27FC236}">
                <a16:creationId xmlns:a16="http://schemas.microsoft.com/office/drawing/2014/main" id="{88E4D7DF-4997-0F9B-D9C1-1B09D8436CB1}"/>
              </a:ext>
            </a:extLst>
          </p:cNvPr>
          <p:cNvSpPr txBox="1">
            <a:spLocks noChangeArrowheads="1"/>
          </p:cNvSpPr>
          <p:nvPr/>
        </p:nvSpPr>
        <p:spPr bwMode="auto">
          <a:xfrm>
            <a:off x="7969623"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rPr>
              <a:t>Warp 3</a:t>
            </a:r>
          </a:p>
        </p:txBody>
      </p:sp>
      <p:sp>
        <p:nvSpPr>
          <p:cNvPr id="104" name="TextBox 134">
            <a:extLst>
              <a:ext uri="{FF2B5EF4-FFF2-40B4-BE49-F238E27FC236}">
                <a16:creationId xmlns:a16="http://schemas.microsoft.com/office/drawing/2014/main" id="{32A34512-F9CB-69E7-C820-38F1109DFDCA}"/>
              </a:ext>
            </a:extLst>
          </p:cNvPr>
          <p:cNvSpPr txBox="1">
            <a:spLocks noChangeArrowheads="1"/>
          </p:cNvSpPr>
          <p:nvPr/>
        </p:nvSpPr>
        <p:spPr bwMode="auto">
          <a:xfrm>
            <a:off x="152400" y="6535738"/>
            <a:ext cx="1652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kumimoji="0" lang="en-US" altLang="zh-CN" sz="1000" dirty="0">
                <a:solidFill>
                  <a:srgbClr val="000000"/>
                </a:solidFill>
                <a:latin typeface="Arial" panose="020B0604020202020204" pitchFamily="34" charset="0"/>
              </a:rPr>
              <a:t>Slide credit: </a:t>
            </a:r>
            <a:r>
              <a:rPr kumimoji="0" lang="en-US" altLang="zh-CN" sz="1000" dirty="0" err="1">
                <a:solidFill>
                  <a:srgbClr val="000000"/>
                </a:solidFill>
                <a:latin typeface="Arial" panose="020B0604020202020204" pitchFamily="34" charset="0"/>
              </a:rPr>
              <a:t>Hyesoon</a:t>
            </a:r>
            <a:r>
              <a:rPr kumimoji="0" lang="en-US" altLang="zh-CN" sz="1000" dirty="0">
                <a:solidFill>
                  <a:srgbClr val="000000"/>
                </a:solidFill>
                <a:latin typeface="Arial" panose="020B0604020202020204" pitchFamily="34" charset="0"/>
              </a:rPr>
              <a:t> Kim</a:t>
            </a:r>
          </a:p>
        </p:txBody>
      </p:sp>
      <p:sp>
        <p:nvSpPr>
          <p:cNvPr id="105" name="Content Placeholder 2">
            <a:extLst>
              <a:ext uri="{FF2B5EF4-FFF2-40B4-BE49-F238E27FC236}">
                <a16:creationId xmlns:a16="http://schemas.microsoft.com/office/drawing/2014/main" id="{B288F4C2-E300-D244-0518-B73893DCFF25}"/>
              </a:ext>
            </a:extLst>
          </p:cNvPr>
          <p:cNvSpPr txBox="1">
            <a:spLocks/>
          </p:cNvSpPr>
          <p:nvPr/>
        </p:nvSpPr>
        <p:spPr bwMode="auto">
          <a:xfrm>
            <a:off x="1456111" y="1433510"/>
            <a:ext cx="74342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ts val="700"/>
              </a:spcBef>
              <a:buClr>
                <a:srgbClr val="EB6841"/>
              </a:buClr>
              <a:buSzPct val="60000"/>
              <a:buFontTx/>
              <a:buNone/>
            </a:pPr>
            <a:r>
              <a:rPr kumimoji="0" lang="zh-CN" altLang="en-US" dirty="0">
                <a:solidFill>
                  <a:srgbClr val="000000"/>
                </a:solidFill>
              </a:rPr>
              <a:t>假设</a:t>
            </a:r>
            <a:r>
              <a:rPr kumimoji="0" lang="en-US" altLang="zh-CN" dirty="0">
                <a:solidFill>
                  <a:srgbClr val="000000"/>
                </a:solidFill>
              </a:rPr>
              <a:t>N=16, </a:t>
            </a:r>
            <a:r>
              <a:rPr kumimoji="0" lang="zh-CN" altLang="en-US" dirty="0">
                <a:solidFill>
                  <a:srgbClr val="000000"/>
                </a:solidFill>
              </a:rPr>
              <a:t>每个</a:t>
            </a:r>
            <a:r>
              <a:rPr kumimoji="0" lang="en-US" altLang="zh-CN" dirty="0">
                <a:solidFill>
                  <a:srgbClr val="000000"/>
                </a:solidFill>
              </a:rPr>
              <a:t>warp</a:t>
            </a:r>
            <a:r>
              <a:rPr kumimoji="0" lang="zh-CN" altLang="en-US" dirty="0">
                <a:solidFill>
                  <a:srgbClr val="000000"/>
                </a:solidFill>
              </a:rPr>
              <a:t>中有</a:t>
            </a:r>
            <a:r>
              <a:rPr kumimoji="0" lang="en-US" altLang="zh-CN" dirty="0">
                <a:solidFill>
                  <a:srgbClr val="000000"/>
                </a:solidFill>
              </a:rPr>
              <a:t>4</a:t>
            </a:r>
            <a:r>
              <a:rPr kumimoji="0" lang="zh-CN" altLang="en-US" dirty="0">
                <a:solidFill>
                  <a:srgbClr val="000000"/>
                </a:solidFill>
              </a:rPr>
              <a:t>个线程</a:t>
            </a:r>
            <a:r>
              <a:rPr kumimoji="0" lang="en-US" altLang="zh-CN" dirty="0">
                <a:solidFill>
                  <a:srgbClr val="000000"/>
                </a:solidFill>
              </a:rPr>
              <a:t> </a:t>
            </a:r>
            <a:r>
              <a:rPr kumimoji="0" lang="en-US" altLang="zh-CN" dirty="0">
                <a:solidFill>
                  <a:srgbClr val="000000"/>
                </a:solidFill>
                <a:sym typeface="Wingdings" panose="05000000000000000000" pitchFamily="2" charset="2"/>
              </a:rPr>
              <a:t> </a:t>
            </a:r>
            <a:r>
              <a:rPr kumimoji="0" lang="zh-CN" altLang="en-US" dirty="0">
                <a:solidFill>
                  <a:srgbClr val="000000"/>
                </a:solidFill>
                <a:sym typeface="Wingdings" panose="05000000000000000000" pitchFamily="2" charset="2"/>
              </a:rPr>
              <a:t>共有</a:t>
            </a:r>
            <a:r>
              <a:rPr kumimoji="0" lang="en-US" altLang="zh-CN" dirty="0">
                <a:solidFill>
                  <a:srgbClr val="000000"/>
                </a:solidFill>
                <a:sym typeface="Wingdings" panose="05000000000000000000" pitchFamily="2" charset="2"/>
              </a:rPr>
              <a:t>4</a:t>
            </a:r>
            <a:r>
              <a:rPr kumimoji="0" lang="zh-CN" altLang="en-US" dirty="0">
                <a:solidFill>
                  <a:srgbClr val="000000"/>
                </a:solidFill>
                <a:sym typeface="Wingdings" panose="05000000000000000000" pitchFamily="2" charset="2"/>
              </a:rPr>
              <a:t>个</a:t>
            </a:r>
            <a:r>
              <a:rPr kumimoji="0" lang="en-US" altLang="zh-CN" dirty="0">
                <a:solidFill>
                  <a:srgbClr val="000000"/>
                </a:solidFill>
                <a:sym typeface="Wingdings" panose="05000000000000000000" pitchFamily="2" charset="2"/>
              </a:rPr>
              <a:t>warp </a:t>
            </a:r>
            <a:endParaRPr kumimoji="0" lang="en-US" altLang="zh-CN" dirty="0">
              <a:solidFill>
                <a:srgbClr val="000000"/>
              </a:solidFill>
            </a:endParaRPr>
          </a:p>
        </p:txBody>
      </p:sp>
    </p:spTree>
    <p:extLst>
      <p:ext uri="{BB962C8B-B14F-4D97-AF65-F5344CB8AC3E}">
        <p14:creationId xmlns:p14="http://schemas.microsoft.com/office/powerpoint/2010/main" val="211438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599925"/>
            <a:ext cx="9296400" cy="921933"/>
          </a:xfrm>
        </p:spPr>
        <p:txBody>
          <a:bodyPr>
            <a:normAutofit/>
          </a:bodyPr>
          <a:lstStyle/>
          <a:p>
            <a:r>
              <a:rPr kumimoji="1" lang="zh-CN" altLang="en-US" sz="4400" dirty="0">
                <a:latin typeface="微软雅黑" panose="020B0503020204020204" pitchFamily="34" charset="-122"/>
                <a:ea typeface="微软雅黑" panose="020B0503020204020204" pitchFamily="34" charset="-122"/>
              </a:rPr>
              <a:t>数据级并行</a:t>
            </a:r>
            <a:r>
              <a:rPr kumimoji="1" lang="en-US" altLang="zh-CN" sz="4400" dirty="0">
                <a:latin typeface="微软雅黑" panose="020B0503020204020204" pitchFamily="34" charset="-122"/>
                <a:ea typeface="微软雅黑" panose="020B0503020204020204" pitchFamily="34" charset="-122"/>
              </a:rPr>
              <a:t>——</a:t>
            </a:r>
            <a:r>
              <a:rPr kumimoji="1" lang="zh-CN" altLang="en-US" sz="4400" dirty="0">
                <a:latin typeface="微软雅黑" panose="020B0503020204020204" pitchFamily="34" charset="-122"/>
                <a:ea typeface="微软雅黑" panose="020B0503020204020204" pitchFamily="34" charset="-122"/>
              </a:rPr>
              <a:t>传统器件的问题</a:t>
            </a:r>
          </a:p>
        </p:txBody>
      </p:sp>
      <p:sp>
        <p:nvSpPr>
          <p:cNvPr id="3" name="内容占位符 2"/>
          <p:cNvSpPr>
            <a:spLocks noGrp="1"/>
          </p:cNvSpPr>
          <p:nvPr>
            <p:ph sz="quarter" idx="23"/>
          </p:nvPr>
        </p:nvSpPr>
        <p:spPr>
          <a:xfrm>
            <a:off x="795130" y="2121780"/>
            <a:ext cx="10604390" cy="3657320"/>
          </a:xfrm>
        </p:spPr>
        <p:txBody>
          <a:bodyPr>
            <a:normAutofit/>
          </a:bodyPr>
          <a:lstStyle/>
          <a:p>
            <a:r>
              <a:rPr kumimoji="1" lang="zh-CN" altLang="en-US" dirty="0">
                <a:latin typeface="微软雅黑 Light" panose="020B0502040204020203" pitchFamily="34" charset="-122"/>
                <a:ea typeface="微软雅黑 Light" panose="020B0502040204020203" pitchFamily="34" charset="-122"/>
              </a:rPr>
              <a:t>分析传统的标量</a:t>
            </a:r>
            <a:r>
              <a:rPr kumimoji="1" lang="en-US" altLang="zh-CN" dirty="0">
                <a:latin typeface="微软雅黑 Light" panose="020B0502040204020203" pitchFamily="34" charset="-122"/>
                <a:ea typeface="微软雅黑 Light" panose="020B0502040204020203" pitchFamily="34" charset="-122"/>
              </a:rPr>
              <a:t>CPU</a:t>
            </a:r>
            <a:r>
              <a:rPr kumimoji="1" lang="zh-CN" altLang="en-US" dirty="0">
                <a:latin typeface="微软雅黑 Light" panose="020B0502040204020203" pitchFamily="34" charset="-122"/>
                <a:ea typeface="微软雅黑 Light" panose="020B0502040204020203" pitchFamily="34" charset="-122"/>
              </a:rPr>
              <a:t>流水线可知，</a:t>
            </a:r>
            <a:r>
              <a:rPr kumimoji="1" lang="zh-CN" altLang="en-US" b="1" dirty="0">
                <a:latin typeface="微软雅黑 Light" panose="020B0502040204020203" pitchFamily="34" charset="-122"/>
                <a:ea typeface="微软雅黑 Light" panose="020B0502040204020203" pitchFamily="34" charset="-122"/>
              </a:rPr>
              <a:t>取址、译码等操作</a:t>
            </a:r>
            <a:r>
              <a:rPr kumimoji="1" lang="zh-CN" altLang="en-US" dirty="0">
                <a:latin typeface="微软雅黑 Light" panose="020B0502040204020203" pitchFamily="34" charset="-122"/>
                <a:ea typeface="微软雅黑 Light" panose="020B0502040204020203" pitchFamily="34" charset="-122"/>
              </a:rPr>
              <a:t>逻辑复杂，且开销不低</a:t>
            </a:r>
            <a:endParaRPr kumimoji="1" lang="en-US" altLang="zh-CN" dirty="0">
              <a:latin typeface="微软雅黑 Light" panose="020B0502040204020203" pitchFamily="34" charset="-122"/>
              <a:ea typeface="微软雅黑 Light" panose="020B0502040204020203" pitchFamily="34" charset="-122"/>
            </a:endParaRPr>
          </a:p>
          <a:p>
            <a:r>
              <a:rPr kumimoji="1" lang="zh-CN" altLang="en-US" dirty="0">
                <a:latin typeface="微软雅黑 Light" panose="020B0502040204020203" pitchFamily="34" charset="-122"/>
                <a:ea typeface="微软雅黑 Light" panose="020B0502040204020203" pitchFamily="34" charset="-122"/>
              </a:rPr>
              <a:t>对于数据级并行任务，无论是在</a:t>
            </a:r>
            <a:r>
              <a:rPr kumimoji="1" lang="en-US" altLang="zh-CN" dirty="0">
                <a:latin typeface="微软雅黑 Light" panose="020B0502040204020203" pitchFamily="34" charset="-122"/>
                <a:ea typeface="微软雅黑 Light" panose="020B0502040204020203" pitchFamily="34" charset="-122"/>
              </a:rPr>
              <a:t>SISD</a:t>
            </a:r>
            <a:r>
              <a:rPr kumimoji="1" lang="zh-CN" altLang="en-US" dirty="0">
                <a:latin typeface="微软雅黑 Light" panose="020B0502040204020203" pitchFamily="34" charset="-122"/>
                <a:ea typeface="微软雅黑 Light" panose="020B0502040204020203" pitchFamily="34" charset="-122"/>
              </a:rPr>
              <a:t>还是</a:t>
            </a:r>
            <a:r>
              <a:rPr kumimoji="1" lang="en-US" altLang="zh-CN" dirty="0">
                <a:latin typeface="微软雅黑 Light" panose="020B0502040204020203" pitchFamily="34" charset="-122"/>
                <a:ea typeface="微软雅黑 Light" panose="020B0502040204020203" pitchFamily="34" charset="-122"/>
              </a:rPr>
              <a:t>MIMD</a:t>
            </a:r>
            <a:r>
              <a:rPr kumimoji="1" lang="en-US" altLang="en-US" dirty="0">
                <a:latin typeface="微软雅黑 Light" panose="020B0502040204020203" pitchFamily="34" charset="-122"/>
                <a:ea typeface="微软雅黑 Light" panose="020B0502040204020203" pitchFamily="34" charset="-122"/>
              </a:rPr>
              <a:t>（</a:t>
            </a:r>
            <a:r>
              <a:rPr kumimoji="1" lang="zh-CN" altLang="en-US" dirty="0">
                <a:latin typeface="微软雅黑 Light" panose="020B0502040204020203" pitchFamily="34" charset="-122"/>
                <a:ea typeface="微软雅黑 Light" panose="020B0502040204020203" pitchFamily="34" charset="-122"/>
              </a:rPr>
              <a:t>多核</a:t>
            </a:r>
            <a:r>
              <a:rPr kumimoji="1" lang="en-US" altLang="en-US" dirty="0">
                <a:latin typeface="微软雅黑 Light" panose="020B0502040204020203" pitchFamily="34" charset="-122"/>
                <a:ea typeface="微软雅黑 Light" panose="020B0502040204020203" pitchFamily="34" charset="-122"/>
              </a:rPr>
              <a:t>）</a:t>
            </a:r>
            <a:r>
              <a:rPr kumimoji="1" lang="zh-CN" altLang="en-US" dirty="0">
                <a:latin typeface="微软雅黑 Light" panose="020B0502040204020203" pitchFamily="34" charset="-122"/>
                <a:ea typeface="微软雅黑 Light" panose="020B0502040204020203" pitchFamily="34" charset="-122"/>
              </a:rPr>
              <a:t>器件上运行，其取址、译码操作都是有冗余的</a:t>
            </a:r>
            <a:endParaRPr kumimoji="1" lang="en-US" altLang="zh-CN" dirty="0">
              <a:latin typeface="微软雅黑 Light" panose="020B0502040204020203" pitchFamily="34" charset="-122"/>
              <a:ea typeface="微软雅黑 Light" panose="020B0502040204020203" pitchFamily="34" charset="-122"/>
            </a:endParaRPr>
          </a:p>
          <a:p>
            <a:endParaRPr kumimoji="1" lang="en-US" altLang="zh-CN" dirty="0">
              <a:latin typeface="微软雅黑 Light" panose="020B0502040204020203" pitchFamily="34" charset="-122"/>
              <a:ea typeface="微软雅黑 Light" panose="020B0502040204020203" pitchFamily="34" charset="-122"/>
            </a:endParaRPr>
          </a:p>
          <a:p>
            <a:r>
              <a:rPr kumimoji="1" lang="zh-CN" altLang="en-US" dirty="0">
                <a:latin typeface="微软雅黑 Light" panose="020B0502040204020203" pitchFamily="34" charset="-122"/>
                <a:ea typeface="微软雅黑 Light" panose="020B0502040204020203" pitchFamily="34" charset="-122"/>
              </a:rPr>
              <a:t>对于数据级并行场景，如何设计一种新型的器件？</a:t>
            </a:r>
            <a:endParaRPr kumimoji="1" lang="en-US" altLang="zh-CN"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19D63-FFD9-4489-836E-3A433F25645A}"/>
              </a:ext>
            </a:extLst>
          </p:cNvPr>
          <p:cNvSpPr>
            <a:spLocks noGrp="1"/>
          </p:cNvSpPr>
          <p:nvPr>
            <p:ph type="title" idx="4294967295"/>
          </p:nvPr>
        </p:nvSpPr>
        <p:spPr>
          <a:xfrm>
            <a:off x="1147970" y="271701"/>
            <a:ext cx="5027542" cy="702336"/>
          </a:xfrm>
        </p:spPr>
        <p:txBody>
          <a:bodyPr/>
          <a:lstStyle/>
          <a:p>
            <a:r>
              <a:rPr lang="en-US" altLang="zh-CN" sz="4000" dirty="0"/>
              <a:t>Coalescing</a:t>
            </a:r>
            <a:r>
              <a:rPr lang="en-US" altLang="zh-CN" dirty="0"/>
              <a:t> </a:t>
            </a:r>
            <a:endParaRPr lang="zh-CN" altLang="en-US" dirty="0"/>
          </a:p>
        </p:txBody>
      </p:sp>
      <p:sp>
        <p:nvSpPr>
          <p:cNvPr id="3" name="内容占位符 2">
            <a:extLst>
              <a:ext uri="{FF2B5EF4-FFF2-40B4-BE49-F238E27FC236}">
                <a16:creationId xmlns:a16="http://schemas.microsoft.com/office/drawing/2014/main" id="{3454C341-699B-41F2-A4D6-1F26E5D4AAFF}"/>
              </a:ext>
            </a:extLst>
          </p:cNvPr>
          <p:cNvSpPr>
            <a:spLocks noGrp="1"/>
          </p:cNvSpPr>
          <p:nvPr>
            <p:ph idx="4294967295"/>
          </p:nvPr>
        </p:nvSpPr>
        <p:spPr>
          <a:xfrm>
            <a:off x="1253988" y="1194768"/>
            <a:ext cx="8830916" cy="4881354"/>
          </a:xfrm>
        </p:spPr>
        <p:txBody>
          <a:bodyPr>
            <a:normAutofit/>
          </a:bodyPr>
          <a:lstStyle/>
          <a:p>
            <a:pPr>
              <a:lnSpc>
                <a:spcPct val="90000"/>
              </a:lnSpc>
            </a:pPr>
            <a:r>
              <a:rPr lang="zh-CN" altLang="en-US" dirty="0"/>
              <a:t>将一个</a:t>
            </a:r>
            <a:r>
              <a:rPr lang="en-US" altLang="zh-CN" dirty="0"/>
              <a:t>warp</a:t>
            </a:r>
            <a:r>
              <a:rPr lang="zh-CN" altLang="en-US" dirty="0"/>
              <a:t>中不同</a:t>
            </a:r>
            <a:r>
              <a:rPr lang="en-US" altLang="zh-CN" dirty="0"/>
              <a:t>thread</a:t>
            </a:r>
            <a:r>
              <a:rPr lang="zh-CN" altLang="en-US" dirty="0"/>
              <a:t>的内存访问合并成更少的访问次数</a:t>
            </a:r>
            <a:endParaRPr lang="en-CA" altLang="zh-CN" dirty="0"/>
          </a:p>
          <a:p>
            <a:pPr lvl="1">
              <a:lnSpc>
                <a:spcPct val="90000"/>
              </a:lnSpc>
            </a:pPr>
            <a:r>
              <a:rPr lang="zh-CN" altLang="en-US" dirty="0"/>
              <a:t>如果一个</a:t>
            </a:r>
            <a:r>
              <a:rPr lang="en-US" altLang="zh-CN" dirty="0"/>
              <a:t>warp</a:t>
            </a:r>
            <a:r>
              <a:rPr lang="zh-CN" altLang="en-US" dirty="0"/>
              <a:t>中的</a:t>
            </a:r>
            <a:r>
              <a:rPr lang="en-US" altLang="zh-CN" dirty="0"/>
              <a:t>32</a:t>
            </a:r>
            <a:r>
              <a:rPr lang="zh-CN" altLang="en-US" dirty="0"/>
              <a:t>个</a:t>
            </a:r>
            <a:r>
              <a:rPr lang="en-US" altLang="zh-CN" dirty="0"/>
              <a:t>thread</a:t>
            </a:r>
            <a:r>
              <a:rPr lang="zh-CN" altLang="en-US" dirty="0"/>
              <a:t>访问内存中连续的</a:t>
            </a:r>
            <a:r>
              <a:rPr lang="en-CA" altLang="zh-CN" dirty="0"/>
              <a:t>4</a:t>
            </a:r>
            <a:r>
              <a:rPr lang="en-US" altLang="zh-CN" dirty="0"/>
              <a:t>B</a:t>
            </a:r>
            <a:r>
              <a:rPr lang="zh-CN" altLang="en-US" dirty="0"/>
              <a:t>大小的位置</a:t>
            </a:r>
            <a:endParaRPr lang="en-CA" altLang="zh-CN" dirty="0"/>
          </a:p>
          <a:p>
            <a:pPr lvl="2">
              <a:lnSpc>
                <a:spcPct val="90000"/>
              </a:lnSpc>
            </a:pPr>
            <a:r>
              <a:rPr lang="zh-CN" altLang="en-US" dirty="0"/>
              <a:t>合并成一个</a:t>
            </a:r>
            <a:r>
              <a:rPr lang="en-CA" altLang="zh-CN" dirty="0"/>
              <a:t>128</a:t>
            </a:r>
            <a:r>
              <a:rPr lang="en-US" altLang="zh-CN" dirty="0"/>
              <a:t>B</a:t>
            </a:r>
            <a:r>
              <a:rPr lang="zh-CN" altLang="en-US" dirty="0"/>
              <a:t>的访存请求</a:t>
            </a:r>
            <a:r>
              <a:rPr lang="en-CA" altLang="zh-CN" dirty="0"/>
              <a:t>(coalescing)</a:t>
            </a:r>
          </a:p>
          <a:p>
            <a:pPr lvl="2">
              <a:lnSpc>
                <a:spcPct val="90000"/>
              </a:lnSpc>
            </a:pPr>
            <a:r>
              <a:rPr lang="zh-CN" altLang="en-US" dirty="0"/>
              <a:t>而不是发送</a:t>
            </a:r>
            <a:r>
              <a:rPr lang="en-CA" altLang="zh-CN" dirty="0"/>
              <a:t>32</a:t>
            </a:r>
            <a:r>
              <a:rPr lang="zh-CN" altLang="en-US" dirty="0"/>
              <a:t>个</a:t>
            </a:r>
            <a:r>
              <a:rPr lang="en-CA" altLang="zh-CN" dirty="0"/>
              <a:t>4</a:t>
            </a:r>
            <a:r>
              <a:rPr lang="en-US" altLang="zh-CN" dirty="0"/>
              <a:t>B</a:t>
            </a:r>
            <a:r>
              <a:rPr lang="zh-CN" altLang="en-US" dirty="0"/>
              <a:t>的访存请求</a:t>
            </a:r>
            <a:r>
              <a:rPr lang="en-CA" altLang="zh-CN" dirty="0"/>
              <a:t> </a:t>
            </a:r>
          </a:p>
          <a:p>
            <a:pPr>
              <a:lnSpc>
                <a:spcPct val="90000"/>
              </a:lnSpc>
            </a:pPr>
            <a:r>
              <a:rPr lang="zh-CN" altLang="en-US" dirty="0"/>
              <a:t>有效降低</a:t>
            </a:r>
            <a:r>
              <a:rPr lang="en-US" altLang="zh-CN" dirty="0"/>
              <a:t>SM</a:t>
            </a:r>
            <a:r>
              <a:rPr lang="zh-CN" altLang="en-US" dirty="0"/>
              <a:t>和</a:t>
            </a:r>
            <a:r>
              <a:rPr lang="en-US" altLang="zh-CN" dirty="0"/>
              <a:t>DRAM</a:t>
            </a:r>
            <a:r>
              <a:rPr lang="zh-CN" altLang="en-US" dirty="0"/>
              <a:t>之间的访存次数</a:t>
            </a:r>
            <a:endParaRPr lang="en-US" altLang="zh-CN" dirty="0"/>
          </a:p>
          <a:p>
            <a:pPr lvl="1"/>
            <a:r>
              <a:rPr lang="zh-CN" altLang="en-US" sz="2000" dirty="0"/>
              <a:t>减少片上网络、片上存储划分、</a:t>
            </a:r>
            <a:r>
              <a:rPr lang="en-US" altLang="zh-CN" sz="2000" dirty="0"/>
              <a:t>DRAM</a:t>
            </a:r>
            <a:r>
              <a:rPr lang="zh-CN" altLang="en-US" sz="2000" dirty="0"/>
              <a:t>的工作量</a:t>
            </a:r>
            <a:endParaRPr lang="en-CA" altLang="zh-CN" sz="2000" dirty="0"/>
          </a:p>
          <a:p>
            <a:endParaRPr lang="zh-CN" altLang="en-US" dirty="0"/>
          </a:p>
        </p:txBody>
      </p:sp>
      <p:sp>
        <p:nvSpPr>
          <p:cNvPr id="4" name="灯片编号占位符 3">
            <a:extLst>
              <a:ext uri="{FF2B5EF4-FFF2-40B4-BE49-F238E27FC236}">
                <a16:creationId xmlns:a16="http://schemas.microsoft.com/office/drawing/2014/main" id="{0E28EFA5-074E-4A49-A434-1F24EF7B1B16}"/>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80</a:t>
            </a:fld>
            <a:endParaRPr lang="zh-CN" altLang="en-US"/>
          </a:p>
        </p:txBody>
      </p:sp>
    </p:spTree>
    <p:extLst>
      <p:ext uri="{BB962C8B-B14F-4D97-AF65-F5344CB8AC3E}">
        <p14:creationId xmlns:p14="http://schemas.microsoft.com/office/powerpoint/2010/main" val="2138227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56AD3F-8264-4AEC-9629-1179EB057EDB}"/>
              </a:ext>
            </a:extLst>
          </p:cNvPr>
          <p:cNvSpPr>
            <a:spLocks noGrp="1"/>
          </p:cNvSpPr>
          <p:nvPr>
            <p:ph type="title" idx="4294967295"/>
          </p:nvPr>
        </p:nvSpPr>
        <p:spPr>
          <a:xfrm>
            <a:off x="1346753" y="644845"/>
            <a:ext cx="6041334" cy="869218"/>
          </a:xfrm>
        </p:spPr>
        <p:txBody>
          <a:bodyPr/>
          <a:lstStyle/>
          <a:p>
            <a:r>
              <a:rPr lang="en-US" altLang="zh-CN" dirty="0"/>
              <a:t>Coalescing </a:t>
            </a:r>
            <a:endParaRPr lang="zh-CN" altLang="en-US" dirty="0"/>
          </a:p>
        </p:txBody>
      </p:sp>
      <p:sp>
        <p:nvSpPr>
          <p:cNvPr id="4" name="灯片编号占位符 3">
            <a:extLst>
              <a:ext uri="{FF2B5EF4-FFF2-40B4-BE49-F238E27FC236}">
                <a16:creationId xmlns:a16="http://schemas.microsoft.com/office/drawing/2014/main" id="{11B44933-6657-4490-8736-2B74D8CD2EBA}"/>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81</a:t>
            </a:fld>
            <a:endParaRPr lang="zh-CN" altLang="en-US"/>
          </a:p>
        </p:txBody>
      </p:sp>
      <p:sp>
        <p:nvSpPr>
          <p:cNvPr id="5" name="TextBox 3">
            <a:extLst>
              <a:ext uri="{FF2B5EF4-FFF2-40B4-BE49-F238E27FC236}">
                <a16:creationId xmlns:a16="http://schemas.microsoft.com/office/drawing/2014/main" id="{934A21A3-5EF7-4384-9DEC-4F637FA1EF55}"/>
              </a:ext>
            </a:extLst>
          </p:cNvPr>
          <p:cNvSpPr txBox="1">
            <a:spLocks noChangeArrowheads="1"/>
          </p:cNvSpPr>
          <p:nvPr/>
        </p:nvSpPr>
        <p:spPr bwMode="auto">
          <a:xfrm>
            <a:off x="9048751" y="3572414"/>
            <a:ext cx="1008063" cy="366712"/>
          </a:xfrm>
          <a:prstGeom prst="rect">
            <a:avLst/>
          </a:prstGeom>
          <a:noFill/>
          <a:ln w="9525">
            <a:noFill/>
            <a:miter lim="800000"/>
            <a:headEnd/>
            <a:tailEnd/>
          </a:ln>
        </p:spPr>
        <p:txBody>
          <a:bodyPr>
            <a:spAutoFit/>
          </a:bodyPr>
          <a:lstStyle/>
          <a:p>
            <a:r>
              <a:rPr lang="en-CA"/>
              <a:t>Warp</a:t>
            </a:r>
          </a:p>
        </p:txBody>
      </p:sp>
      <p:sp>
        <p:nvSpPr>
          <p:cNvPr id="6" name="TextBox 6">
            <a:extLst>
              <a:ext uri="{FF2B5EF4-FFF2-40B4-BE49-F238E27FC236}">
                <a16:creationId xmlns:a16="http://schemas.microsoft.com/office/drawing/2014/main" id="{B45DA468-F22E-49E9-A313-21B9F62532BD}"/>
              </a:ext>
            </a:extLst>
          </p:cNvPr>
          <p:cNvSpPr txBox="1">
            <a:spLocks noChangeArrowheads="1"/>
          </p:cNvSpPr>
          <p:nvPr/>
        </p:nvSpPr>
        <p:spPr bwMode="auto">
          <a:xfrm>
            <a:off x="9048751" y="5517101"/>
            <a:ext cx="1008063" cy="368300"/>
          </a:xfrm>
          <a:prstGeom prst="rect">
            <a:avLst/>
          </a:prstGeom>
          <a:noFill/>
          <a:ln w="9525">
            <a:noFill/>
            <a:miter lim="800000"/>
            <a:headEnd/>
            <a:tailEnd/>
          </a:ln>
        </p:spPr>
        <p:txBody>
          <a:bodyPr>
            <a:spAutoFit/>
          </a:bodyPr>
          <a:lstStyle/>
          <a:p>
            <a:r>
              <a:rPr lang="en-CA"/>
              <a:t>Warp</a:t>
            </a:r>
          </a:p>
        </p:txBody>
      </p:sp>
      <p:sp>
        <p:nvSpPr>
          <p:cNvPr id="7" name="TextBox 7">
            <a:extLst>
              <a:ext uri="{FF2B5EF4-FFF2-40B4-BE49-F238E27FC236}">
                <a16:creationId xmlns:a16="http://schemas.microsoft.com/office/drawing/2014/main" id="{C8002736-DBB2-4970-B63F-2273DDE70EE2}"/>
              </a:ext>
            </a:extLst>
          </p:cNvPr>
          <p:cNvSpPr txBox="1">
            <a:spLocks noChangeArrowheads="1"/>
          </p:cNvSpPr>
          <p:nvPr/>
        </p:nvSpPr>
        <p:spPr bwMode="auto">
          <a:xfrm>
            <a:off x="9048750" y="2780251"/>
            <a:ext cx="1619250" cy="641350"/>
          </a:xfrm>
          <a:prstGeom prst="rect">
            <a:avLst/>
          </a:prstGeom>
          <a:noFill/>
          <a:ln w="9525">
            <a:noFill/>
            <a:miter lim="800000"/>
            <a:headEnd/>
            <a:tailEnd/>
          </a:ln>
        </p:spPr>
        <p:txBody>
          <a:bodyPr>
            <a:spAutoFit/>
          </a:bodyPr>
          <a:lstStyle/>
          <a:p>
            <a:r>
              <a:rPr lang="en-CA"/>
              <a:t>One 128-Byte Transaction</a:t>
            </a:r>
          </a:p>
        </p:txBody>
      </p:sp>
      <p:sp>
        <p:nvSpPr>
          <p:cNvPr id="8" name="TextBox 8">
            <a:extLst>
              <a:ext uri="{FF2B5EF4-FFF2-40B4-BE49-F238E27FC236}">
                <a16:creationId xmlns:a16="http://schemas.microsoft.com/office/drawing/2014/main" id="{1FF2882C-8E2B-46F2-9BD7-719A2EC3D7B7}"/>
              </a:ext>
            </a:extLst>
          </p:cNvPr>
          <p:cNvSpPr txBox="1">
            <a:spLocks noChangeArrowheads="1"/>
          </p:cNvSpPr>
          <p:nvPr/>
        </p:nvSpPr>
        <p:spPr bwMode="auto">
          <a:xfrm>
            <a:off x="9048750" y="4580476"/>
            <a:ext cx="1619250" cy="641350"/>
          </a:xfrm>
          <a:prstGeom prst="rect">
            <a:avLst/>
          </a:prstGeom>
          <a:noFill/>
          <a:ln w="9525">
            <a:noFill/>
            <a:miter lim="800000"/>
            <a:headEnd/>
            <a:tailEnd/>
          </a:ln>
        </p:spPr>
        <p:txBody>
          <a:bodyPr>
            <a:spAutoFit/>
          </a:bodyPr>
          <a:lstStyle/>
          <a:p>
            <a:r>
              <a:rPr lang="en-CA"/>
              <a:t>Two 128-Byte Transactions</a:t>
            </a:r>
          </a:p>
        </p:txBody>
      </p:sp>
      <p:sp>
        <p:nvSpPr>
          <p:cNvPr id="9" name="TextBox 9">
            <a:extLst>
              <a:ext uri="{FF2B5EF4-FFF2-40B4-BE49-F238E27FC236}">
                <a16:creationId xmlns:a16="http://schemas.microsoft.com/office/drawing/2014/main" id="{CA6CC18A-5888-41A5-B95A-54E5363F7C44}"/>
              </a:ext>
            </a:extLst>
          </p:cNvPr>
          <p:cNvSpPr txBox="1">
            <a:spLocks noChangeArrowheads="1"/>
          </p:cNvSpPr>
          <p:nvPr/>
        </p:nvSpPr>
        <p:spPr bwMode="auto">
          <a:xfrm>
            <a:off x="2438400" y="2018252"/>
            <a:ext cx="5905500" cy="366713"/>
          </a:xfrm>
          <a:prstGeom prst="rect">
            <a:avLst/>
          </a:prstGeom>
          <a:noFill/>
          <a:ln w="9525">
            <a:noFill/>
            <a:miter lim="800000"/>
            <a:headEnd/>
            <a:tailEnd/>
          </a:ln>
        </p:spPr>
        <p:txBody>
          <a:bodyPr>
            <a:spAutoFit/>
          </a:bodyPr>
          <a:lstStyle/>
          <a:p>
            <a:r>
              <a:rPr lang="en-CA"/>
              <a:t> = 4-bytes in memory</a:t>
            </a:r>
          </a:p>
        </p:txBody>
      </p:sp>
      <p:pic>
        <p:nvPicPr>
          <p:cNvPr id="10" name="Picture 11" descr="Coal1.eps">
            <a:extLst>
              <a:ext uri="{FF2B5EF4-FFF2-40B4-BE49-F238E27FC236}">
                <a16:creationId xmlns:a16="http://schemas.microsoft.com/office/drawing/2014/main" id="{37975076-160A-47DA-BABA-8EC43F652B9E}"/>
              </a:ext>
            </a:extLst>
          </p:cNvPr>
          <p:cNvPicPr>
            <a:picLocks noChangeAspect="1"/>
          </p:cNvPicPr>
          <p:nvPr/>
        </p:nvPicPr>
        <p:blipFill>
          <a:blip r:embed="rId2" cstate="print"/>
          <a:srcRect/>
          <a:stretch>
            <a:fillRect/>
          </a:stretch>
        </p:blipFill>
        <p:spPr bwMode="auto">
          <a:xfrm>
            <a:off x="2057400" y="2513551"/>
            <a:ext cx="7023100" cy="1485900"/>
          </a:xfrm>
          <a:prstGeom prst="rect">
            <a:avLst/>
          </a:prstGeom>
          <a:noFill/>
          <a:ln w="9525">
            <a:noFill/>
            <a:miter lim="800000"/>
            <a:headEnd/>
            <a:tailEnd/>
          </a:ln>
        </p:spPr>
      </p:pic>
      <p:pic>
        <p:nvPicPr>
          <p:cNvPr id="11" name="Picture 13" descr="Coal2.eps">
            <a:extLst>
              <a:ext uri="{FF2B5EF4-FFF2-40B4-BE49-F238E27FC236}">
                <a16:creationId xmlns:a16="http://schemas.microsoft.com/office/drawing/2014/main" id="{AFC6DE2A-DD76-4A8B-87CC-A2D91BED01AE}"/>
              </a:ext>
            </a:extLst>
          </p:cNvPr>
          <p:cNvPicPr>
            <a:picLocks noChangeAspect="1"/>
          </p:cNvPicPr>
          <p:nvPr/>
        </p:nvPicPr>
        <p:blipFill>
          <a:blip r:embed="rId3" cstate="print"/>
          <a:srcRect/>
          <a:stretch>
            <a:fillRect/>
          </a:stretch>
        </p:blipFill>
        <p:spPr bwMode="auto">
          <a:xfrm>
            <a:off x="2057400" y="4151851"/>
            <a:ext cx="7010400" cy="1714500"/>
          </a:xfrm>
          <a:prstGeom prst="rect">
            <a:avLst/>
          </a:prstGeom>
          <a:noFill/>
          <a:ln w="9525">
            <a:noFill/>
            <a:miter lim="800000"/>
            <a:headEnd/>
            <a:tailEnd/>
          </a:ln>
        </p:spPr>
      </p:pic>
      <p:pic>
        <p:nvPicPr>
          <p:cNvPr id="12" name="Picture 11" descr="Coal1.eps">
            <a:extLst>
              <a:ext uri="{FF2B5EF4-FFF2-40B4-BE49-F238E27FC236}">
                <a16:creationId xmlns:a16="http://schemas.microsoft.com/office/drawing/2014/main" id="{1AA2F0E3-A7A4-4785-96F3-C957ABD8AC47}"/>
              </a:ext>
            </a:extLst>
          </p:cNvPr>
          <p:cNvPicPr>
            <a:picLocks noChangeAspect="1"/>
          </p:cNvPicPr>
          <p:nvPr/>
        </p:nvPicPr>
        <p:blipFill>
          <a:blip r:embed="rId2" cstate="print"/>
          <a:srcRect r="95660" b="79488"/>
          <a:stretch>
            <a:fillRect/>
          </a:stretch>
        </p:blipFill>
        <p:spPr bwMode="auto">
          <a:xfrm>
            <a:off x="2209800" y="2018251"/>
            <a:ext cx="304800" cy="304800"/>
          </a:xfrm>
          <a:prstGeom prst="rect">
            <a:avLst/>
          </a:prstGeom>
          <a:noFill/>
          <a:ln w="9525">
            <a:noFill/>
            <a:miter lim="800000"/>
            <a:headEnd/>
            <a:tailEnd/>
          </a:ln>
        </p:spPr>
      </p:pic>
      <p:sp>
        <p:nvSpPr>
          <p:cNvPr id="13" name="Text Placeholder 2">
            <a:extLst>
              <a:ext uri="{FF2B5EF4-FFF2-40B4-BE49-F238E27FC236}">
                <a16:creationId xmlns:a16="http://schemas.microsoft.com/office/drawing/2014/main" id="{274051A3-8E76-4EB2-879B-AB9F696CB1D2}"/>
              </a:ext>
            </a:extLst>
          </p:cNvPr>
          <p:cNvSpPr txBox="1">
            <a:spLocks/>
          </p:cNvSpPr>
          <p:nvPr/>
        </p:nvSpPr>
        <p:spPr bwMode="auto">
          <a:xfrm>
            <a:off x="8991601" y="2094451"/>
            <a:ext cx="1512887" cy="647700"/>
          </a:xfrm>
          <a:prstGeom prst="rect">
            <a:avLst/>
          </a:prstGeom>
          <a:noFill/>
          <a:ln w="9525">
            <a:noFill/>
            <a:miter lim="800000"/>
            <a:headEnd/>
            <a:tailEnd/>
          </a:ln>
        </p:spPr>
        <p:txBody>
          <a:bodyPr/>
          <a:lstStyle/>
          <a:p>
            <a:pPr defTabSz="457200" eaLnBrk="0" hangingPunct="0">
              <a:spcBef>
                <a:spcPct val="20000"/>
              </a:spcBef>
            </a:pPr>
            <a:r>
              <a:rPr lang="en-US" sz="1000" dirty="0">
                <a:latin typeface="Calibri" pitchFamily="34" charset="0"/>
              </a:rPr>
              <a:t>Figures taken from </a:t>
            </a:r>
            <a:br>
              <a:rPr lang="en-US" sz="1000" dirty="0">
                <a:latin typeface="Calibri" pitchFamily="34" charset="0"/>
              </a:rPr>
            </a:br>
            <a:r>
              <a:rPr lang="en-US" sz="1000" dirty="0">
                <a:latin typeface="Calibri" pitchFamily="34" charset="0"/>
              </a:rPr>
              <a:t>CUDA manual by NVIDIA</a:t>
            </a:r>
          </a:p>
        </p:txBody>
      </p:sp>
    </p:spTree>
    <p:extLst>
      <p:ext uri="{BB962C8B-B14F-4D97-AF65-F5344CB8AC3E}">
        <p14:creationId xmlns:p14="http://schemas.microsoft.com/office/powerpoint/2010/main" val="569900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32B97-6037-4293-83F2-4568EBDC5A4D}"/>
              </a:ext>
            </a:extLst>
          </p:cNvPr>
          <p:cNvSpPr>
            <a:spLocks noGrp="1"/>
          </p:cNvSpPr>
          <p:nvPr>
            <p:ph type="title" idx="4294967295"/>
          </p:nvPr>
        </p:nvSpPr>
        <p:spPr>
          <a:xfrm>
            <a:off x="824858" y="136523"/>
            <a:ext cx="5190356" cy="1325563"/>
          </a:xfrm>
        </p:spPr>
        <p:txBody>
          <a:bodyPr/>
          <a:lstStyle/>
          <a:p>
            <a:r>
              <a:rPr lang="en-US" altLang="zh-CN" dirty="0"/>
              <a:t>GPU</a:t>
            </a:r>
            <a:r>
              <a:rPr lang="zh-CN" altLang="en-US" dirty="0"/>
              <a:t>程序层次模型</a:t>
            </a:r>
          </a:p>
        </p:txBody>
      </p:sp>
      <p:sp>
        <p:nvSpPr>
          <p:cNvPr id="3" name="内容占位符 2">
            <a:extLst>
              <a:ext uri="{FF2B5EF4-FFF2-40B4-BE49-F238E27FC236}">
                <a16:creationId xmlns:a16="http://schemas.microsoft.com/office/drawing/2014/main" id="{1927DA66-6FAE-4DDA-B49B-5DB711E71BC3}"/>
              </a:ext>
            </a:extLst>
          </p:cNvPr>
          <p:cNvSpPr>
            <a:spLocks noGrp="1"/>
          </p:cNvSpPr>
          <p:nvPr>
            <p:ph idx="4294967295"/>
          </p:nvPr>
        </p:nvSpPr>
        <p:spPr>
          <a:xfrm>
            <a:off x="744071" y="1404851"/>
            <a:ext cx="5351929" cy="4772112"/>
          </a:xfrm>
        </p:spPr>
        <p:txBody>
          <a:bodyPr/>
          <a:lstStyle/>
          <a:p>
            <a:r>
              <a:rPr lang="zh-CN" altLang="en-US" dirty="0"/>
              <a:t>一个程序</a:t>
            </a:r>
            <a:r>
              <a:rPr lang="en-US" altLang="zh-CN" dirty="0"/>
              <a:t>kernel grid</a:t>
            </a:r>
            <a:r>
              <a:rPr lang="zh-CN" altLang="en-US" dirty="0"/>
              <a:t>由多个</a:t>
            </a:r>
            <a:r>
              <a:rPr lang="en-US" altLang="zh-CN" dirty="0"/>
              <a:t>block</a:t>
            </a:r>
            <a:r>
              <a:rPr lang="zh-CN" altLang="en-US" dirty="0"/>
              <a:t>组成</a:t>
            </a:r>
            <a:endParaRPr lang="en-US" altLang="zh-CN" dirty="0"/>
          </a:p>
          <a:p>
            <a:pPr lvl="1"/>
            <a:r>
              <a:rPr lang="zh-CN" altLang="en-US" dirty="0"/>
              <a:t>例如，</a:t>
            </a:r>
            <a:r>
              <a:rPr lang="en-US" altLang="zh-CN" dirty="0"/>
              <a:t>256</a:t>
            </a:r>
            <a:r>
              <a:rPr lang="zh-CN" altLang="en-US" dirty="0"/>
              <a:t>个</a:t>
            </a:r>
            <a:r>
              <a:rPr lang="en-US" altLang="zh-CN" dirty="0"/>
              <a:t>block</a:t>
            </a:r>
          </a:p>
          <a:p>
            <a:r>
              <a:rPr lang="zh-CN" altLang="en-US" dirty="0"/>
              <a:t>一个</a:t>
            </a:r>
            <a:r>
              <a:rPr lang="en-US" altLang="zh-CN" dirty="0"/>
              <a:t>block</a:t>
            </a:r>
            <a:r>
              <a:rPr lang="zh-CN" altLang="en-US" dirty="0"/>
              <a:t>由多个</a:t>
            </a:r>
            <a:r>
              <a:rPr lang="en-US" altLang="zh-CN" dirty="0"/>
              <a:t>thread</a:t>
            </a:r>
            <a:r>
              <a:rPr lang="zh-CN" altLang="en-US" dirty="0"/>
              <a:t>组成</a:t>
            </a:r>
            <a:endParaRPr lang="en-US" altLang="zh-CN" dirty="0"/>
          </a:p>
          <a:p>
            <a:pPr lvl="1"/>
            <a:r>
              <a:rPr lang="zh-CN" altLang="en-US" dirty="0"/>
              <a:t>例如，</a:t>
            </a:r>
            <a:r>
              <a:rPr lang="en-US" altLang="zh-CN" dirty="0"/>
              <a:t>1024</a:t>
            </a:r>
            <a:r>
              <a:rPr lang="zh-CN" altLang="en-US" dirty="0"/>
              <a:t>个</a:t>
            </a:r>
            <a:r>
              <a:rPr lang="en-US" altLang="zh-CN" dirty="0"/>
              <a:t>thread</a:t>
            </a:r>
          </a:p>
          <a:p>
            <a:r>
              <a:rPr lang="en-US" altLang="zh-CN" dirty="0"/>
              <a:t>Thread</a:t>
            </a:r>
            <a:r>
              <a:rPr lang="zh-CN" altLang="en-US" dirty="0"/>
              <a:t>为标量线程，执行完整的程序源代码</a:t>
            </a: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8C9673AC-674D-4AAE-9ECD-F82E0B01DC89}"/>
              </a:ext>
            </a:extLst>
          </p:cNvPr>
          <p:cNvPicPr>
            <a:picLocks noChangeAspect="1"/>
          </p:cNvPicPr>
          <p:nvPr/>
        </p:nvPicPr>
        <p:blipFill rotWithShape="1">
          <a:blip r:embed="rId2"/>
          <a:srcRect l="56944" t="27778" r="15741" b="10646"/>
          <a:stretch/>
        </p:blipFill>
        <p:spPr>
          <a:xfrm>
            <a:off x="6096000" y="1404852"/>
            <a:ext cx="3639426" cy="4614949"/>
          </a:xfrm>
          <a:prstGeom prst="rect">
            <a:avLst/>
          </a:prstGeom>
        </p:spPr>
      </p:pic>
      <p:sp>
        <p:nvSpPr>
          <p:cNvPr id="5" name="文本框 4">
            <a:extLst>
              <a:ext uri="{FF2B5EF4-FFF2-40B4-BE49-F238E27FC236}">
                <a16:creationId xmlns:a16="http://schemas.microsoft.com/office/drawing/2014/main" id="{2024C321-7DBB-467C-BF5F-A4DA98A7F46D}"/>
              </a:ext>
            </a:extLst>
          </p:cNvPr>
          <p:cNvSpPr txBox="1"/>
          <p:nvPr/>
        </p:nvSpPr>
        <p:spPr>
          <a:xfrm>
            <a:off x="6096001" y="6003411"/>
            <a:ext cx="4051883" cy="646331"/>
          </a:xfrm>
          <a:prstGeom prst="rect">
            <a:avLst/>
          </a:prstGeom>
          <a:noFill/>
        </p:spPr>
        <p:txBody>
          <a:bodyPr wrap="square" rtlCol="0">
            <a:spAutoFit/>
          </a:bodyPr>
          <a:lstStyle/>
          <a:p>
            <a:r>
              <a:rPr lang="en-US" altLang="zh-CN" dirty="0"/>
              <a:t>Source: CUDA C++ Programming Guide</a:t>
            </a:r>
            <a:endParaRPr lang="zh-CN" altLang="en-US" dirty="0"/>
          </a:p>
        </p:txBody>
      </p:sp>
      <p:sp>
        <p:nvSpPr>
          <p:cNvPr id="4" name="灯片编号占位符 3">
            <a:extLst>
              <a:ext uri="{FF2B5EF4-FFF2-40B4-BE49-F238E27FC236}">
                <a16:creationId xmlns:a16="http://schemas.microsoft.com/office/drawing/2014/main" id="{35E0DC62-4235-4841-B0A7-8397558BA844}"/>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82</a:t>
            </a:fld>
            <a:endParaRPr lang="zh-CN" altLang="en-US"/>
          </a:p>
        </p:txBody>
      </p:sp>
    </p:spTree>
    <p:extLst>
      <p:ext uri="{BB962C8B-B14F-4D97-AF65-F5344CB8AC3E}">
        <p14:creationId xmlns:p14="http://schemas.microsoft.com/office/powerpoint/2010/main" val="2781528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0BC8E4D-B1D9-439D-B17E-7F28CEC86BB3}"/>
              </a:ext>
            </a:extLst>
          </p:cNvPr>
          <p:cNvPicPr>
            <a:picLocks noChangeAspect="1"/>
          </p:cNvPicPr>
          <p:nvPr/>
        </p:nvPicPr>
        <p:blipFill>
          <a:blip r:embed="rId2"/>
          <a:stretch>
            <a:fillRect/>
          </a:stretch>
        </p:blipFill>
        <p:spPr>
          <a:xfrm>
            <a:off x="5801109" y="1414043"/>
            <a:ext cx="4739779" cy="4412897"/>
          </a:xfrm>
          <a:prstGeom prst="rect">
            <a:avLst/>
          </a:prstGeom>
        </p:spPr>
      </p:pic>
      <p:sp>
        <p:nvSpPr>
          <p:cNvPr id="2" name="标题 1">
            <a:extLst>
              <a:ext uri="{FF2B5EF4-FFF2-40B4-BE49-F238E27FC236}">
                <a16:creationId xmlns:a16="http://schemas.microsoft.com/office/drawing/2014/main" id="{0D7BB03C-EAA5-451F-A4B4-8D1A079EAD44}"/>
              </a:ext>
            </a:extLst>
          </p:cNvPr>
          <p:cNvSpPr>
            <a:spLocks noGrp="1"/>
          </p:cNvSpPr>
          <p:nvPr>
            <p:ph type="title" idx="4294967295"/>
          </p:nvPr>
        </p:nvSpPr>
        <p:spPr>
          <a:xfrm>
            <a:off x="1081710" y="510239"/>
            <a:ext cx="5285960" cy="1325563"/>
          </a:xfrm>
        </p:spPr>
        <p:txBody>
          <a:bodyPr/>
          <a:lstStyle/>
          <a:p>
            <a:r>
              <a:rPr lang="en-US" altLang="zh-CN" dirty="0"/>
              <a:t>GPU</a:t>
            </a:r>
            <a:r>
              <a:rPr lang="zh-CN" altLang="en-US" dirty="0"/>
              <a:t>程序层次模型</a:t>
            </a:r>
          </a:p>
        </p:txBody>
      </p:sp>
      <p:sp>
        <p:nvSpPr>
          <p:cNvPr id="3" name="内容占位符 2">
            <a:extLst>
              <a:ext uri="{FF2B5EF4-FFF2-40B4-BE49-F238E27FC236}">
                <a16:creationId xmlns:a16="http://schemas.microsoft.com/office/drawing/2014/main" id="{13CB7888-BA1C-42E2-AE74-10A6A1534918}"/>
              </a:ext>
            </a:extLst>
          </p:cNvPr>
          <p:cNvSpPr>
            <a:spLocks noGrp="1"/>
          </p:cNvSpPr>
          <p:nvPr>
            <p:ph idx="4294967295"/>
          </p:nvPr>
        </p:nvSpPr>
        <p:spPr>
          <a:xfrm>
            <a:off x="1220857" y="1897134"/>
            <a:ext cx="4315447" cy="4231996"/>
          </a:xfrm>
        </p:spPr>
        <p:txBody>
          <a:bodyPr>
            <a:normAutofit/>
          </a:bodyPr>
          <a:lstStyle/>
          <a:p>
            <a:r>
              <a:rPr lang="zh-CN" altLang="en-US" dirty="0"/>
              <a:t>一个</a:t>
            </a:r>
            <a:r>
              <a:rPr lang="en-US" altLang="zh-CN" dirty="0"/>
              <a:t>kernel</a:t>
            </a:r>
            <a:r>
              <a:rPr lang="zh-CN" altLang="en-US" dirty="0"/>
              <a:t>以</a:t>
            </a:r>
            <a:r>
              <a:rPr lang="en-US" altLang="zh-CN" dirty="0"/>
              <a:t>block</a:t>
            </a:r>
            <a:r>
              <a:rPr lang="zh-CN" altLang="en-US" dirty="0"/>
              <a:t>为单位分配到硬件中</a:t>
            </a:r>
            <a:endParaRPr lang="en-US" altLang="zh-CN" dirty="0"/>
          </a:p>
          <a:p>
            <a:r>
              <a:rPr lang="zh-CN" altLang="en-US" dirty="0"/>
              <a:t>多个</a:t>
            </a:r>
            <a:r>
              <a:rPr lang="en-US" altLang="zh-CN" dirty="0"/>
              <a:t>block</a:t>
            </a:r>
            <a:r>
              <a:rPr lang="zh-CN" altLang="en-US" dirty="0"/>
              <a:t>可以分配到同一个</a:t>
            </a:r>
            <a:r>
              <a:rPr lang="en-US" altLang="zh-CN" dirty="0"/>
              <a:t>SM</a:t>
            </a:r>
            <a:r>
              <a:rPr lang="zh-CN" altLang="en-US" dirty="0"/>
              <a:t>中，只要有足够的硬件资源</a:t>
            </a:r>
            <a:endParaRPr lang="en-US" altLang="zh-CN" dirty="0"/>
          </a:p>
        </p:txBody>
      </p:sp>
      <p:sp>
        <p:nvSpPr>
          <p:cNvPr id="4" name="灯片编号占位符 3">
            <a:extLst>
              <a:ext uri="{FF2B5EF4-FFF2-40B4-BE49-F238E27FC236}">
                <a16:creationId xmlns:a16="http://schemas.microsoft.com/office/drawing/2014/main" id="{18628669-A59A-4F93-9BB9-BF5EA8C62AE5}"/>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83</a:t>
            </a:fld>
            <a:endParaRPr lang="zh-CN" altLang="en-US"/>
          </a:p>
        </p:txBody>
      </p:sp>
      <p:sp>
        <p:nvSpPr>
          <p:cNvPr id="8" name="文本框 7">
            <a:extLst>
              <a:ext uri="{FF2B5EF4-FFF2-40B4-BE49-F238E27FC236}">
                <a16:creationId xmlns:a16="http://schemas.microsoft.com/office/drawing/2014/main" id="{23239E59-12F4-4A19-812E-EB27EA0C7DCF}"/>
              </a:ext>
            </a:extLst>
          </p:cNvPr>
          <p:cNvSpPr txBox="1"/>
          <p:nvPr/>
        </p:nvSpPr>
        <p:spPr>
          <a:xfrm>
            <a:off x="6096001" y="6003411"/>
            <a:ext cx="4051883" cy="646331"/>
          </a:xfrm>
          <a:prstGeom prst="rect">
            <a:avLst/>
          </a:prstGeom>
          <a:noFill/>
        </p:spPr>
        <p:txBody>
          <a:bodyPr wrap="square" rtlCol="0">
            <a:spAutoFit/>
          </a:bodyPr>
          <a:lstStyle/>
          <a:p>
            <a:r>
              <a:rPr lang="en-US" altLang="zh-CN" dirty="0"/>
              <a:t>Source: CUDA C++ Programming Guide</a:t>
            </a:r>
            <a:endParaRPr lang="zh-CN" altLang="en-US" dirty="0"/>
          </a:p>
        </p:txBody>
      </p:sp>
    </p:spTree>
    <p:extLst>
      <p:ext uri="{BB962C8B-B14F-4D97-AF65-F5344CB8AC3E}">
        <p14:creationId xmlns:p14="http://schemas.microsoft.com/office/powerpoint/2010/main" val="3980325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BB03C-EAA5-451F-A4B4-8D1A079EAD44}"/>
              </a:ext>
            </a:extLst>
          </p:cNvPr>
          <p:cNvSpPr>
            <a:spLocks noGrp="1"/>
          </p:cNvSpPr>
          <p:nvPr>
            <p:ph type="title" idx="4294967295"/>
          </p:nvPr>
        </p:nvSpPr>
        <p:spPr>
          <a:xfrm>
            <a:off x="1101588" y="516864"/>
            <a:ext cx="5670273" cy="808353"/>
          </a:xfrm>
        </p:spPr>
        <p:txBody>
          <a:bodyPr/>
          <a:lstStyle/>
          <a:p>
            <a:r>
              <a:rPr lang="en-US" altLang="zh-CN" dirty="0"/>
              <a:t>GPU</a:t>
            </a:r>
            <a:r>
              <a:rPr lang="zh-CN" altLang="en-US" dirty="0"/>
              <a:t>程序层次模型</a:t>
            </a:r>
          </a:p>
        </p:txBody>
      </p:sp>
      <p:sp>
        <p:nvSpPr>
          <p:cNvPr id="3" name="内容占位符 2">
            <a:extLst>
              <a:ext uri="{FF2B5EF4-FFF2-40B4-BE49-F238E27FC236}">
                <a16:creationId xmlns:a16="http://schemas.microsoft.com/office/drawing/2014/main" id="{13CB7888-BA1C-42E2-AE74-10A6A1534918}"/>
              </a:ext>
            </a:extLst>
          </p:cNvPr>
          <p:cNvSpPr>
            <a:spLocks noGrp="1"/>
          </p:cNvSpPr>
          <p:nvPr>
            <p:ph idx="4294967295"/>
          </p:nvPr>
        </p:nvSpPr>
        <p:spPr>
          <a:xfrm>
            <a:off x="1041953" y="1597262"/>
            <a:ext cx="10706099" cy="4618007"/>
          </a:xfrm>
        </p:spPr>
        <p:txBody>
          <a:bodyPr>
            <a:normAutofit/>
          </a:bodyPr>
          <a:lstStyle/>
          <a:p>
            <a:r>
              <a:rPr lang="zh-CN" altLang="en-US" dirty="0"/>
              <a:t>在</a:t>
            </a:r>
            <a:r>
              <a:rPr lang="en-US" altLang="zh-CN" dirty="0"/>
              <a:t>SM</a:t>
            </a:r>
            <a:r>
              <a:rPr lang="zh-CN" altLang="en-US" dirty="0"/>
              <a:t>内部，来自同一个</a:t>
            </a:r>
            <a:r>
              <a:rPr lang="en-US" altLang="zh-CN" dirty="0"/>
              <a:t>block</a:t>
            </a:r>
            <a:r>
              <a:rPr lang="zh-CN" altLang="en-US" dirty="0"/>
              <a:t>中的不同线程（编号相邻）组成一个</a:t>
            </a:r>
            <a:r>
              <a:rPr lang="en-US" altLang="zh-CN" dirty="0"/>
              <a:t>warp</a:t>
            </a:r>
          </a:p>
          <a:p>
            <a:pPr lvl="1"/>
            <a:r>
              <a:rPr lang="zh-CN" altLang="en-US" dirty="0"/>
              <a:t>例如，</a:t>
            </a:r>
            <a:r>
              <a:rPr lang="en-US" altLang="zh-CN" dirty="0"/>
              <a:t>1 warp = 32 thread</a:t>
            </a:r>
          </a:p>
          <a:p>
            <a:r>
              <a:rPr lang="en-US" altLang="zh-CN" dirty="0"/>
              <a:t>Block</a:t>
            </a:r>
            <a:r>
              <a:rPr lang="zh-CN" altLang="en-US" dirty="0"/>
              <a:t>和</a:t>
            </a:r>
            <a:r>
              <a:rPr lang="en-US" altLang="zh-CN" dirty="0"/>
              <a:t>thread</a:t>
            </a:r>
            <a:r>
              <a:rPr lang="zh-CN" altLang="en-US" dirty="0"/>
              <a:t>对程序员可见，</a:t>
            </a:r>
            <a:r>
              <a:rPr lang="en-US" altLang="zh-CN" dirty="0"/>
              <a:t>warp</a:t>
            </a:r>
            <a:r>
              <a:rPr lang="zh-CN" altLang="en-US" dirty="0"/>
              <a:t>对程序员不可见，由硬件进行控制</a:t>
            </a:r>
            <a:endParaRPr lang="en-US" altLang="zh-CN" dirty="0"/>
          </a:p>
          <a:p>
            <a:r>
              <a:rPr lang="zh-CN" altLang="en-US" dirty="0"/>
              <a:t>同一</a:t>
            </a:r>
            <a:r>
              <a:rPr lang="en-US" altLang="zh-CN" dirty="0"/>
              <a:t>kernel</a:t>
            </a:r>
            <a:r>
              <a:rPr lang="zh-CN" altLang="en-US" dirty="0"/>
              <a:t>中的所有线程都共享相同的代码</a:t>
            </a:r>
            <a:endParaRPr lang="en-US" altLang="zh-CN" dirty="0"/>
          </a:p>
          <a:p>
            <a:pPr lvl="1"/>
            <a:r>
              <a:rPr lang="zh-CN" altLang="en-US" dirty="0"/>
              <a:t>不同线程执行进度可能不同</a:t>
            </a:r>
            <a:endParaRPr lang="en-US" altLang="zh-CN" dirty="0"/>
          </a:p>
          <a:p>
            <a:pPr lvl="1"/>
            <a:r>
              <a:rPr lang="zh-CN" altLang="en-US" dirty="0"/>
              <a:t>但是同一</a:t>
            </a:r>
            <a:r>
              <a:rPr lang="en-US" altLang="zh-CN" dirty="0"/>
              <a:t>warp</a:t>
            </a:r>
            <a:r>
              <a:rPr lang="zh-CN" altLang="en-US" dirty="0"/>
              <a:t>中的线程一同执行</a:t>
            </a:r>
            <a:endParaRPr lang="en-US" altLang="zh-CN" dirty="0"/>
          </a:p>
          <a:p>
            <a:pPr lvl="1"/>
            <a:r>
              <a:rPr lang="zh-CN" altLang="en-US" dirty="0"/>
              <a:t>可以在</a:t>
            </a:r>
            <a:r>
              <a:rPr lang="en-US" altLang="zh-CN" dirty="0"/>
              <a:t>Block</a:t>
            </a:r>
            <a:r>
              <a:rPr lang="zh-CN" altLang="en-US" dirty="0"/>
              <a:t>级别进行同步</a:t>
            </a:r>
          </a:p>
        </p:txBody>
      </p:sp>
      <p:sp>
        <p:nvSpPr>
          <p:cNvPr id="4" name="灯片编号占位符 3">
            <a:extLst>
              <a:ext uri="{FF2B5EF4-FFF2-40B4-BE49-F238E27FC236}">
                <a16:creationId xmlns:a16="http://schemas.microsoft.com/office/drawing/2014/main" id="{18628669-A59A-4F93-9BB9-BF5EA8C62AE5}"/>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84</a:t>
            </a:fld>
            <a:endParaRPr lang="zh-CN" altLang="en-US"/>
          </a:p>
        </p:txBody>
      </p:sp>
    </p:spTree>
    <p:extLst>
      <p:ext uri="{BB962C8B-B14F-4D97-AF65-F5344CB8AC3E}">
        <p14:creationId xmlns:p14="http://schemas.microsoft.com/office/powerpoint/2010/main" val="17530062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27FB0-A7F0-A6BE-35A5-7D2196C2D0E7}"/>
              </a:ext>
            </a:extLst>
          </p:cNvPr>
          <p:cNvSpPr>
            <a:spLocks noGrp="1"/>
          </p:cNvSpPr>
          <p:nvPr>
            <p:ph type="title" idx="4294967295"/>
          </p:nvPr>
        </p:nvSpPr>
        <p:spPr>
          <a:xfrm>
            <a:off x="1002197" y="291578"/>
            <a:ext cx="6087716" cy="1325563"/>
          </a:xfrm>
        </p:spPr>
        <p:txBody>
          <a:bodyPr/>
          <a:lstStyle/>
          <a:p>
            <a:r>
              <a:rPr lang="en-US" altLang="zh-CN" dirty="0"/>
              <a:t>GPU</a:t>
            </a:r>
            <a:r>
              <a:rPr lang="zh-CN" altLang="en-US" dirty="0"/>
              <a:t>程序层次例子</a:t>
            </a:r>
          </a:p>
        </p:txBody>
      </p:sp>
      <p:sp>
        <p:nvSpPr>
          <p:cNvPr id="3" name="内容占位符 2">
            <a:extLst>
              <a:ext uri="{FF2B5EF4-FFF2-40B4-BE49-F238E27FC236}">
                <a16:creationId xmlns:a16="http://schemas.microsoft.com/office/drawing/2014/main" id="{A4611421-A16A-D01D-5193-525419B01014}"/>
              </a:ext>
            </a:extLst>
          </p:cNvPr>
          <p:cNvSpPr>
            <a:spLocks noGrp="1"/>
          </p:cNvSpPr>
          <p:nvPr>
            <p:ph idx="4294967295"/>
          </p:nvPr>
        </p:nvSpPr>
        <p:spPr>
          <a:xfrm>
            <a:off x="1002197" y="1457739"/>
            <a:ext cx="10798864" cy="5029200"/>
          </a:xfrm>
        </p:spPr>
        <p:txBody>
          <a:bodyPr>
            <a:normAutofit/>
          </a:bodyPr>
          <a:lstStyle/>
          <a:p>
            <a:r>
              <a:rPr lang="zh-CN" altLang="en-US" dirty="0"/>
              <a:t>要处理所有元素的代码在一个</a:t>
            </a:r>
            <a:r>
              <a:rPr lang="en-US" altLang="zh-CN" dirty="0"/>
              <a:t>grid</a:t>
            </a:r>
            <a:r>
              <a:rPr lang="zh-CN" altLang="en-US" dirty="0"/>
              <a:t>中</a:t>
            </a:r>
            <a:endParaRPr lang="en-US" altLang="zh-CN" dirty="0"/>
          </a:p>
          <a:p>
            <a:r>
              <a:rPr lang="zh-CN" altLang="en-US" dirty="0"/>
              <a:t>将一个</a:t>
            </a:r>
            <a:r>
              <a:rPr lang="en-US" altLang="zh-CN" dirty="0"/>
              <a:t>grid</a:t>
            </a:r>
            <a:r>
              <a:rPr lang="zh-CN" altLang="en-US" dirty="0"/>
              <a:t>分割成可处理的大小（</a:t>
            </a:r>
            <a:r>
              <a:rPr lang="en-US" altLang="zh-CN" dirty="0"/>
              <a:t>Block</a:t>
            </a:r>
            <a:r>
              <a:rPr lang="zh-CN" altLang="en-US" dirty="0"/>
              <a:t>）</a:t>
            </a:r>
            <a:endParaRPr lang="en-US" altLang="zh-CN" dirty="0"/>
          </a:p>
          <a:p>
            <a:pPr lvl="1"/>
            <a:r>
              <a:rPr lang="zh-CN" altLang="en-US" dirty="0"/>
              <a:t>例如：一个</a:t>
            </a:r>
            <a:r>
              <a:rPr lang="en-US" altLang="zh-CN" dirty="0"/>
              <a:t>block</a:t>
            </a:r>
            <a:r>
              <a:rPr lang="zh-CN" altLang="en-US" dirty="0"/>
              <a:t>中有</a:t>
            </a:r>
            <a:r>
              <a:rPr lang="en-US" altLang="zh-CN" dirty="0"/>
              <a:t>512</a:t>
            </a:r>
            <a:r>
              <a:rPr lang="zh-CN" altLang="en-US" dirty="0"/>
              <a:t>个线程</a:t>
            </a:r>
            <a:endParaRPr lang="en-US" altLang="zh-CN" dirty="0"/>
          </a:p>
          <a:p>
            <a:r>
              <a:rPr lang="zh-CN" altLang="en-US" dirty="0"/>
              <a:t>一次以</a:t>
            </a:r>
            <a:r>
              <a:rPr lang="en-US" altLang="zh-CN" dirty="0"/>
              <a:t>SIMD</a:t>
            </a:r>
            <a:r>
              <a:rPr lang="zh-CN" altLang="en-US" dirty="0"/>
              <a:t>方式处理</a:t>
            </a:r>
            <a:r>
              <a:rPr lang="en-US" altLang="zh-CN" dirty="0"/>
              <a:t>32</a:t>
            </a:r>
            <a:r>
              <a:rPr lang="zh-CN" altLang="en-US" dirty="0"/>
              <a:t>个元素</a:t>
            </a:r>
            <a:endParaRPr lang="en-US" altLang="zh-CN" dirty="0"/>
          </a:p>
          <a:p>
            <a:endParaRPr lang="en-US" altLang="zh-CN" dirty="0"/>
          </a:p>
          <a:p>
            <a:r>
              <a:rPr lang="en-US" altLang="zh-CN" dirty="0"/>
              <a:t>Block</a:t>
            </a:r>
            <a:r>
              <a:rPr lang="zh-CN" altLang="en-US" dirty="0"/>
              <a:t>与向量处理循环中的向量长度为</a:t>
            </a:r>
            <a:r>
              <a:rPr lang="en-US" altLang="zh-CN" dirty="0"/>
              <a:t>32</a:t>
            </a:r>
            <a:r>
              <a:rPr lang="zh-CN" altLang="en-US" dirty="0"/>
              <a:t>的分段开采类似</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52E0863A-97A3-E088-5B2C-84D111DE34B2}"/>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85</a:t>
            </a:fld>
            <a:endParaRPr lang="zh-CN" altLang="en-US"/>
          </a:p>
        </p:txBody>
      </p:sp>
    </p:spTree>
    <p:extLst>
      <p:ext uri="{BB962C8B-B14F-4D97-AF65-F5344CB8AC3E}">
        <p14:creationId xmlns:p14="http://schemas.microsoft.com/office/powerpoint/2010/main" val="3854048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63B62-2BD2-EB26-67AF-367F47B605A1}"/>
              </a:ext>
            </a:extLst>
          </p:cNvPr>
          <p:cNvSpPr>
            <a:spLocks noGrp="1"/>
          </p:cNvSpPr>
          <p:nvPr>
            <p:ph type="title" idx="4294967295"/>
          </p:nvPr>
        </p:nvSpPr>
        <p:spPr>
          <a:xfrm>
            <a:off x="1333501" y="1020447"/>
            <a:ext cx="3171825" cy="1325563"/>
          </a:xfrm>
        </p:spPr>
        <p:txBody>
          <a:bodyPr/>
          <a:lstStyle/>
          <a:p>
            <a:r>
              <a:rPr lang="zh-CN" altLang="en-US" dirty="0"/>
              <a:t>例子</a:t>
            </a:r>
          </a:p>
        </p:txBody>
      </p:sp>
      <p:sp>
        <p:nvSpPr>
          <p:cNvPr id="4" name="灯片编号占位符 3">
            <a:extLst>
              <a:ext uri="{FF2B5EF4-FFF2-40B4-BE49-F238E27FC236}">
                <a16:creationId xmlns:a16="http://schemas.microsoft.com/office/drawing/2014/main" id="{53509A81-D6FE-8409-C2E3-C9D48E193131}"/>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86</a:t>
            </a:fld>
            <a:endParaRPr lang="zh-CN" altLang="en-US"/>
          </a:p>
        </p:txBody>
      </p:sp>
      <p:pic>
        <p:nvPicPr>
          <p:cNvPr id="6" name="Picture 1">
            <a:extLst>
              <a:ext uri="{FF2B5EF4-FFF2-40B4-BE49-F238E27FC236}">
                <a16:creationId xmlns:a16="http://schemas.microsoft.com/office/drawing/2014/main" id="{A8EBA842-6167-B918-2DA3-6E6F89A8B7DC}"/>
              </a:ext>
            </a:extLst>
          </p:cNvPr>
          <p:cNvPicPr>
            <a:picLocks noChangeAspect="1"/>
          </p:cNvPicPr>
          <p:nvPr/>
        </p:nvPicPr>
        <p:blipFill>
          <a:blip r:embed="rId2"/>
          <a:stretch>
            <a:fillRect/>
          </a:stretch>
        </p:blipFill>
        <p:spPr>
          <a:xfrm>
            <a:off x="3823446" y="189988"/>
            <a:ext cx="4545107" cy="6531487"/>
          </a:xfrm>
          <a:prstGeom prst="rect">
            <a:avLst/>
          </a:prstGeom>
        </p:spPr>
      </p:pic>
    </p:spTree>
    <p:extLst>
      <p:ext uri="{BB962C8B-B14F-4D97-AF65-F5344CB8AC3E}">
        <p14:creationId xmlns:p14="http://schemas.microsoft.com/office/powerpoint/2010/main" val="29046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E107D-F8A6-E497-45D9-D80FD1BF05C1}"/>
              </a:ext>
            </a:extLst>
          </p:cNvPr>
          <p:cNvSpPr>
            <a:spLocks noGrp="1"/>
          </p:cNvSpPr>
          <p:nvPr>
            <p:ph type="title" idx="4294967295"/>
          </p:nvPr>
        </p:nvSpPr>
        <p:spPr>
          <a:xfrm>
            <a:off x="922684" y="231943"/>
            <a:ext cx="7730986" cy="1325563"/>
          </a:xfrm>
        </p:spPr>
        <p:txBody>
          <a:bodyPr/>
          <a:lstStyle/>
          <a:p>
            <a:r>
              <a:rPr lang="en-US" altLang="zh-CN" dirty="0"/>
              <a:t>GPU</a:t>
            </a:r>
            <a:r>
              <a:rPr lang="zh-CN" altLang="en-US" dirty="0"/>
              <a:t>与传统</a:t>
            </a:r>
            <a:r>
              <a:rPr lang="en-US" altLang="zh-CN" dirty="0"/>
              <a:t>SIMD</a:t>
            </a:r>
            <a:r>
              <a:rPr lang="zh-CN" altLang="en-US" dirty="0"/>
              <a:t>的区别</a:t>
            </a:r>
          </a:p>
        </p:txBody>
      </p:sp>
      <p:sp>
        <p:nvSpPr>
          <p:cNvPr id="3" name="内容占位符 2">
            <a:extLst>
              <a:ext uri="{FF2B5EF4-FFF2-40B4-BE49-F238E27FC236}">
                <a16:creationId xmlns:a16="http://schemas.microsoft.com/office/drawing/2014/main" id="{36B909F1-B6AB-BD06-48BD-42FE8ED3F4B5}"/>
              </a:ext>
            </a:extLst>
          </p:cNvPr>
          <p:cNvSpPr>
            <a:spLocks noGrp="1"/>
          </p:cNvSpPr>
          <p:nvPr>
            <p:ph idx="4294967295"/>
          </p:nvPr>
        </p:nvSpPr>
        <p:spPr>
          <a:xfrm>
            <a:off x="841513" y="1398105"/>
            <a:ext cx="10952922" cy="5042452"/>
          </a:xfrm>
        </p:spPr>
        <p:txBody>
          <a:bodyPr>
            <a:normAutofit/>
          </a:bodyPr>
          <a:lstStyle/>
          <a:p>
            <a:r>
              <a:rPr lang="zh-CN" altLang="en-US" dirty="0"/>
              <a:t>传统</a:t>
            </a:r>
            <a:r>
              <a:rPr lang="en-US" altLang="zh-CN" dirty="0"/>
              <a:t>SIMD</a:t>
            </a:r>
            <a:r>
              <a:rPr lang="zh-CN" altLang="en-US" dirty="0"/>
              <a:t>采用单线程</a:t>
            </a:r>
            <a:endParaRPr lang="en-US" altLang="zh-CN" dirty="0"/>
          </a:p>
          <a:p>
            <a:pPr lvl="1"/>
            <a:r>
              <a:rPr lang="zh-CN" altLang="en-US" dirty="0"/>
              <a:t>向量指令之间锁步执行：一个向量指令完成后后续指令才能开始执行</a:t>
            </a:r>
            <a:endParaRPr lang="en-US" altLang="zh-CN" dirty="0"/>
          </a:p>
          <a:p>
            <a:pPr lvl="1"/>
            <a:r>
              <a:rPr lang="zh-CN" altLang="en-US" dirty="0"/>
              <a:t>编程方式为</a:t>
            </a:r>
            <a:r>
              <a:rPr lang="en-US" altLang="zh-CN" dirty="0"/>
              <a:t>SIMD</a:t>
            </a:r>
            <a:r>
              <a:rPr lang="zh-CN" altLang="en-US" dirty="0"/>
              <a:t>，软件需要知道向量长度</a:t>
            </a:r>
            <a:endParaRPr lang="en-US" altLang="zh-CN" dirty="0"/>
          </a:p>
          <a:p>
            <a:pPr lvl="1"/>
            <a:r>
              <a:rPr lang="en-US" altLang="zh-CN" dirty="0"/>
              <a:t>ISA</a:t>
            </a:r>
            <a:r>
              <a:rPr lang="zh-CN" altLang="en-US" dirty="0"/>
              <a:t>中有向量</a:t>
            </a:r>
            <a:r>
              <a:rPr lang="en-US" altLang="zh-CN" dirty="0"/>
              <a:t>/SIMD</a:t>
            </a:r>
            <a:r>
              <a:rPr lang="zh-CN" altLang="en-US" dirty="0"/>
              <a:t>指令</a:t>
            </a:r>
            <a:endParaRPr lang="en-US" altLang="zh-CN" dirty="0"/>
          </a:p>
          <a:p>
            <a:endParaRPr lang="en-US" altLang="zh-CN" dirty="0"/>
          </a:p>
          <a:p>
            <a:r>
              <a:rPr lang="en-US" altLang="zh-CN" dirty="0"/>
              <a:t>GPU</a:t>
            </a:r>
            <a:r>
              <a:rPr lang="zh-CN" altLang="en-US" dirty="0"/>
              <a:t>以</a:t>
            </a:r>
            <a:r>
              <a:rPr lang="en-US" altLang="zh-CN" dirty="0"/>
              <a:t>SIMD</a:t>
            </a:r>
            <a:r>
              <a:rPr lang="zh-CN" altLang="en-US" dirty="0"/>
              <a:t>方式执行大量标量线程</a:t>
            </a:r>
            <a:endParaRPr lang="en-US" altLang="zh-CN" dirty="0"/>
          </a:p>
          <a:p>
            <a:pPr lvl="1"/>
            <a:r>
              <a:rPr lang="zh-CN" altLang="en-US" dirty="0"/>
              <a:t>可以非锁步执行</a:t>
            </a:r>
            <a:endParaRPr lang="en-US" altLang="zh-CN" dirty="0"/>
          </a:p>
          <a:p>
            <a:pPr lvl="1"/>
            <a:r>
              <a:rPr lang="zh-CN" altLang="en-US" dirty="0"/>
              <a:t>每个线程可以被独立看待，由硬件进行线程组合</a:t>
            </a:r>
            <a:r>
              <a:rPr lang="en-US" altLang="zh-CN" dirty="0"/>
              <a:t>(Warp)</a:t>
            </a:r>
          </a:p>
          <a:p>
            <a:pPr lvl="1"/>
            <a:r>
              <a:rPr lang="zh-CN" altLang="en-US" dirty="0"/>
              <a:t>编程方式为</a:t>
            </a:r>
            <a:r>
              <a:rPr lang="en-US" altLang="zh-CN" dirty="0"/>
              <a:t>SPMD</a:t>
            </a:r>
          </a:p>
          <a:p>
            <a:pPr lvl="1"/>
            <a:r>
              <a:rPr lang="en-US" altLang="zh-CN" dirty="0"/>
              <a:t>ISA</a:t>
            </a:r>
            <a:r>
              <a:rPr lang="zh-CN" altLang="en-US" dirty="0"/>
              <a:t>是标量的</a:t>
            </a:r>
            <a:endParaRPr lang="en-US" altLang="zh-CN" dirty="0"/>
          </a:p>
          <a:p>
            <a:pPr marL="457200" lvl="1" indent="0">
              <a:buNone/>
            </a:pPr>
            <a:endParaRPr lang="zh-CN" altLang="en-US" dirty="0"/>
          </a:p>
        </p:txBody>
      </p:sp>
      <p:sp>
        <p:nvSpPr>
          <p:cNvPr id="4" name="灯片编号占位符 3">
            <a:extLst>
              <a:ext uri="{FF2B5EF4-FFF2-40B4-BE49-F238E27FC236}">
                <a16:creationId xmlns:a16="http://schemas.microsoft.com/office/drawing/2014/main" id="{6DAB76CA-1778-5115-483E-9F2F79763E57}"/>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87</a:t>
            </a:fld>
            <a:endParaRPr lang="zh-CN" altLang="en-US"/>
          </a:p>
        </p:txBody>
      </p:sp>
    </p:spTree>
    <p:extLst>
      <p:ext uri="{BB962C8B-B14F-4D97-AF65-F5344CB8AC3E}">
        <p14:creationId xmlns:p14="http://schemas.microsoft.com/office/powerpoint/2010/main" val="25507241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C6AC3-8621-0DE4-98D9-732F60F691A5}"/>
              </a:ext>
            </a:extLst>
          </p:cNvPr>
          <p:cNvSpPr>
            <a:spLocks noGrp="1"/>
          </p:cNvSpPr>
          <p:nvPr>
            <p:ph type="title" idx="4294967295"/>
          </p:nvPr>
        </p:nvSpPr>
        <p:spPr>
          <a:xfrm>
            <a:off x="1134719" y="136523"/>
            <a:ext cx="8201438" cy="1325563"/>
          </a:xfrm>
        </p:spPr>
        <p:txBody>
          <a:bodyPr/>
          <a:lstStyle/>
          <a:p>
            <a:r>
              <a:rPr lang="en-US" altLang="zh-CN" dirty="0"/>
              <a:t>GPU vs </a:t>
            </a:r>
            <a:r>
              <a:rPr lang="zh-CN" altLang="en-US" dirty="0"/>
              <a:t>多车道向量处理机</a:t>
            </a:r>
          </a:p>
        </p:txBody>
      </p:sp>
      <p:sp>
        <p:nvSpPr>
          <p:cNvPr id="4" name="灯片编号占位符 3">
            <a:extLst>
              <a:ext uri="{FF2B5EF4-FFF2-40B4-BE49-F238E27FC236}">
                <a16:creationId xmlns:a16="http://schemas.microsoft.com/office/drawing/2014/main" id="{A9C65183-5625-C85D-AE94-BDD2263FDAB7}"/>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88</a:t>
            </a:fld>
            <a:endParaRPr lang="zh-CN" altLang="en-US"/>
          </a:p>
        </p:txBody>
      </p:sp>
      <p:pic>
        <p:nvPicPr>
          <p:cNvPr id="6" name="图片 5">
            <a:extLst>
              <a:ext uri="{FF2B5EF4-FFF2-40B4-BE49-F238E27FC236}">
                <a16:creationId xmlns:a16="http://schemas.microsoft.com/office/drawing/2014/main" id="{C1FDDAD2-223C-3C03-7291-F4BB57A51228}"/>
              </a:ext>
            </a:extLst>
          </p:cNvPr>
          <p:cNvPicPr>
            <a:picLocks noChangeAspect="1"/>
          </p:cNvPicPr>
          <p:nvPr/>
        </p:nvPicPr>
        <p:blipFill>
          <a:blip r:embed="rId2"/>
          <a:stretch>
            <a:fillRect/>
          </a:stretch>
        </p:blipFill>
        <p:spPr>
          <a:xfrm>
            <a:off x="2254623" y="1213658"/>
            <a:ext cx="7364505" cy="4980373"/>
          </a:xfrm>
          <a:prstGeom prst="rect">
            <a:avLst/>
          </a:prstGeom>
        </p:spPr>
      </p:pic>
    </p:spTree>
    <p:extLst>
      <p:ext uri="{BB962C8B-B14F-4D97-AF65-F5344CB8AC3E}">
        <p14:creationId xmlns:p14="http://schemas.microsoft.com/office/powerpoint/2010/main" val="27406224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52896-3ECE-2DDA-7E4E-6E477B433B1A}"/>
              </a:ext>
            </a:extLst>
          </p:cNvPr>
          <p:cNvSpPr>
            <a:spLocks noGrp="1"/>
          </p:cNvSpPr>
          <p:nvPr>
            <p:ph type="title" idx="4294967295"/>
          </p:nvPr>
        </p:nvSpPr>
        <p:spPr>
          <a:xfrm>
            <a:off x="1485901" y="311456"/>
            <a:ext cx="5425108" cy="1325563"/>
          </a:xfrm>
        </p:spPr>
        <p:txBody>
          <a:bodyPr/>
          <a:lstStyle/>
          <a:p>
            <a:r>
              <a:rPr lang="en-US" altLang="zh-CN" dirty="0"/>
              <a:t>Nvidia ISA</a:t>
            </a:r>
            <a:endParaRPr lang="zh-CN" altLang="en-US" dirty="0"/>
          </a:p>
        </p:txBody>
      </p:sp>
      <p:sp>
        <p:nvSpPr>
          <p:cNvPr id="3" name="内容占位符 2">
            <a:extLst>
              <a:ext uri="{FF2B5EF4-FFF2-40B4-BE49-F238E27FC236}">
                <a16:creationId xmlns:a16="http://schemas.microsoft.com/office/drawing/2014/main" id="{423E54A4-7CEE-A7E9-8748-60BDBB9DD48B}"/>
              </a:ext>
            </a:extLst>
          </p:cNvPr>
          <p:cNvSpPr>
            <a:spLocks noGrp="1"/>
          </p:cNvSpPr>
          <p:nvPr>
            <p:ph idx="4294967295"/>
          </p:nvPr>
        </p:nvSpPr>
        <p:spPr>
          <a:xfrm>
            <a:off x="1346753" y="1280907"/>
            <a:ext cx="10335038" cy="2519363"/>
          </a:xfrm>
        </p:spPr>
        <p:txBody>
          <a:bodyPr>
            <a:normAutofit/>
          </a:bodyPr>
          <a:lstStyle/>
          <a:p>
            <a:r>
              <a:rPr lang="en-US" altLang="zh-CN" sz="2800" dirty="0"/>
              <a:t>“Parallel Thread Execution (PTX)”</a:t>
            </a:r>
          </a:p>
          <a:p>
            <a:pPr lvl="1"/>
            <a:r>
              <a:rPr lang="en-US" altLang="zh-CN" dirty="0"/>
              <a:t>NVIDIA</a:t>
            </a:r>
            <a:r>
              <a:rPr lang="zh-CN" altLang="en-US" dirty="0"/>
              <a:t>编译器的指令集目标时硬件指令集的一种抽象，可实现各代</a:t>
            </a:r>
            <a:r>
              <a:rPr lang="en-US" altLang="zh-CN" dirty="0"/>
              <a:t>GPU</a:t>
            </a:r>
            <a:r>
              <a:rPr lang="zh-CN" altLang="en-US" dirty="0"/>
              <a:t>的兼容性</a:t>
            </a:r>
            <a:endParaRPr lang="en-US" altLang="zh-CN" dirty="0"/>
          </a:p>
          <a:p>
            <a:pPr lvl="1"/>
            <a:r>
              <a:rPr lang="en-US" altLang="zh-CN" dirty="0" err="1"/>
              <a:t>opcode.type</a:t>
            </a:r>
            <a:r>
              <a:rPr lang="en-US" altLang="zh-CN" dirty="0"/>
              <a:t> </a:t>
            </a:r>
            <a:r>
              <a:rPr lang="en-US" altLang="zh-CN" dirty="0" err="1"/>
              <a:t>d,a,b,c</a:t>
            </a:r>
            <a:r>
              <a:rPr lang="en-US" altLang="zh-CN" dirty="0"/>
              <a:t>;</a:t>
            </a:r>
          </a:p>
          <a:p>
            <a:pPr lvl="1"/>
            <a:r>
              <a:rPr lang="zh-CN" altLang="en-US" dirty="0"/>
              <a:t>使用虚拟寄存器</a:t>
            </a:r>
            <a:endParaRPr lang="en-US" altLang="zh-CN" dirty="0"/>
          </a:p>
          <a:p>
            <a:pPr lvl="1"/>
            <a:r>
              <a:rPr lang="zh-CN" altLang="en-US" dirty="0"/>
              <a:t>由软件将其翻译成机器语言</a:t>
            </a:r>
            <a:endParaRPr lang="en-US" altLang="zh-CN" dirty="0"/>
          </a:p>
          <a:p>
            <a:endParaRPr lang="en-US" altLang="zh-CN" sz="2800" dirty="0"/>
          </a:p>
          <a:p>
            <a:endParaRPr lang="zh-CN" altLang="en-US" dirty="0"/>
          </a:p>
        </p:txBody>
      </p:sp>
      <p:sp>
        <p:nvSpPr>
          <p:cNvPr id="4" name="灯片编号占位符 3">
            <a:extLst>
              <a:ext uri="{FF2B5EF4-FFF2-40B4-BE49-F238E27FC236}">
                <a16:creationId xmlns:a16="http://schemas.microsoft.com/office/drawing/2014/main" id="{0A387546-712D-C8E1-C3A6-0F9F5EE452DD}"/>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89</a:t>
            </a:fld>
            <a:endParaRPr lang="zh-CN" altLang="en-US"/>
          </a:p>
        </p:txBody>
      </p:sp>
      <p:sp>
        <p:nvSpPr>
          <p:cNvPr id="6" name="文本框 5">
            <a:extLst>
              <a:ext uri="{FF2B5EF4-FFF2-40B4-BE49-F238E27FC236}">
                <a16:creationId xmlns:a16="http://schemas.microsoft.com/office/drawing/2014/main" id="{5498C6C3-CC08-1C7B-BDB2-CDEE2242E170}"/>
              </a:ext>
            </a:extLst>
          </p:cNvPr>
          <p:cNvSpPr txBox="1"/>
          <p:nvPr/>
        </p:nvSpPr>
        <p:spPr>
          <a:xfrm>
            <a:off x="2245658" y="4029190"/>
            <a:ext cx="8314765" cy="2031325"/>
          </a:xfrm>
          <a:prstGeom prst="rect">
            <a:avLst/>
          </a:prstGeom>
          <a:noFill/>
        </p:spPr>
        <p:txBody>
          <a:bodyPr wrap="square">
            <a:spAutoFit/>
          </a:bodyPr>
          <a:lstStyle/>
          <a:p>
            <a:pPr lvl="1">
              <a:buNone/>
            </a:pPr>
            <a:r>
              <a:rPr lang="en-US" altLang="zh-CN" sz="1800" dirty="0"/>
              <a:t>shl.s32	R8, </a:t>
            </a:r>
            <a:r>
              <a:rPr lang="en-US" altLang="zh-CN" sz="1800" dirty="0" err="1"/>
              <a:t>blockIdx</a:t>
            </a:r>
            <a:r>
              <a:rPr lang="en-US" altLang="zh-CN" sz="1800" dirty="0"/>
              <a:t>, 9	; Thread Block ID * Block size (512 or 2^9)</a:t>
            </a:r>
          </a:p>
          <a:p>
            <a:pPr lvl="1">
              <a:buNone/>
            </a:pPr>
            <a:r>
              <a:rPr lang="en-US" altLang="zh-CN" sz="1800" dirty="0"/>
              <a:t>add.s32	R8, R8, </a:t>
            </a:r>
            <a:r>
              <a:rPr lang="en-US" altLang="zh-CN" sz="1800" dirty="0" err="1"/>
              <a:t>threadIdx</a:t>
            </a:r>
            <a:r>
              <a:rPr lang="en-US" altLang="zh-CN" sz="1800" dirty="0"/>
              <a:t>	; R8 = </a:t>
            </a:r>
            <a:r>
              <a:rPr lang="en-US" altLang="zh-CN" sz="1800" dirty="0" err="1"/>
              <a:t>i</a:t>
            </a:r>
            <a:r>
              <a:rPr lang="en-US" altLang="zh-CN" sz="1800" dirty="0"/>
              <a:t> = my CUDA thread ID</a:t>
            </a:r>
          </a:p>
          <a:p>
            <a:pPr lvl="1">
              <a:buNone/>
            </a:pPr>
            <a:r>
              <a:rPr lang="en-US" altLang="zh-CN" sz="1800" dirty="0"/>
              <a:t>ld.global.f64	RD0, [X+R8]	; RD0 = X[</a:t>
            </a:r>
            <a:r>
              <a:rPr lang="en-US" altLang="zh-CN" sz="1800" dirty="0" err="1"/>
              <a:t>i</a:t>
            </a:r>
            <a:r>
              <a:rPr lang="en-US" altLang="zh-CN" sz="1800" dirty="0"/>
              <a:t>]</a:t>
            </a:r>
          </a:p>
          <a:p>
            <a:pPr lvl="1">
              <a:buNone/>
            </a:pPr>
            <a:r>
              <a:rPr lang="es-ES" altLang="zh-CN" sz="1800" dirty="0"/>
              <a:t>ld.global.f64	RD2, [Y+R8]	; RD2 = Y[i]</a:t>
            </a:r>
          </a:p>
          <a:p>
            <a:pPr lvl="1">
              <a:buNone/>
            </a:pPr>
            <a:r>
              <a:rPr lang="en-US" altLang="zh-CN" sz="1800" dirty="0"/>
              <a:t>mul.f64 R0D, RD0, RD4	; Product in RD0 = RD0 * RD4 (scalar a)</a:t>
            </a:r>
          </a:p>
          <a:p>
            <a:pPr lvl="1">
              <a:buNone/>
            </a:pPr>
            <a:r>
              <a:rPr lang="en-US" altLang="zh-CN" sz="1800" dirty="0"/>
              <a:t>add.f64 R0D, RD0, RD2	; Sum in RD0 = RD0 + RD2 (Y[</a:t>
            </a:r>
            <a:r>
              <a:rPr lang="en-US" altLang="zh-CN" sz="1800" dirty="0" err="1"/>
              <a:t>i</a:t>
            </a:r>
            <a:r>
              <a:rPr lang="en-US" altLang="zh-CN" sz="1800" dirty="0"/>
              <a:t>])</a:t>
            </a:r>
          </a:p>
          <a:p>
            <a:pPr lvl="1">
              <a:buNone/>
            </a:pPr>
            <a:r>
              <a:rPr lang="es-ES" altLang="zh-CN" sz="1800" dirty="0"/>
              <a:t>st.global.f64 [Y+R8], RD0	; Y[i] = sum (X[i]*a + Y[i])</a:t>
            </a:r>
            <a:endParaRPr lang="en-US" altLang="zh-CN" sz="1800" dirty="0"/>
          </a:p>
        </p:txBody>
      </p:sp>
    </p:spTree>
    <p:extLst>
      <p:ext uri="{BB962C8B-B14F-4D97-AF65-F5344CB8AC3E}">
        <p14:creationId xmlns:p14="http://schemas.microsoft.com/office/powerpoint/2010/main" val="2507792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857" y="304415"/>
            <a:ext cx="9296400" cy="921933"/>
          </a:xfrm>
        </p:spPr>
        <p:txBody>
          <a:bodyPr>
            <a:normAutofit/>
          </a:bodyPr>
          <a:lstStyle/>
          <a:p>
            <a:r>
              <a:rPr kumimoji="1" lang="zh-CN" altLang="en-US" sz="4000" dirty="0">
                <a:latin typeface="微软雅黑" panose="020B0503020204020204" pitchFamily="34" charset="-122"/>
                <a:ea typeface="微软雅黑" panose="020B0503020204020204" pitchFamily="34" charset="-122"/>
              </a:rPr>
              <a:t>数据级并行</a:t>
            </a:r>
            <a:r>
              <a:rPr kumimoji="1" lang="en-US" altLang="zh-CN" sz="4000" dirty="0">
                <a:latin typeface="微软雅黑" panose="020B0503020204020204" pitchFamily="34" charset="-122"/>
                <a:ea typeface="微软雅黑" panose="020B0503020204020204" pitchFamily="34" charset="-122"/>
              </a:rPr>
              <a:t>——SIMD</a:t>
            </a:r>
            <a:endParaRPr kumimoji="1"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sz="quarter" idx="23"/>
          </p:nvPr>
        </p:nvSpPr>
        <p:spPr>
          <a:xfrm>
            <a:off x="324678" y="1530626"/>
            <a:ext cx="8635951" cy="588521"/>
          </a:xfrm>
        </p:spPr>
        <p:txBody>
          <a:bodyPr/>
          <a:lstStyle/>
          <a:p>
            <a:r>
              <a:rPr kumimoji="1" lang="zh-CN" altLang="en-US" dirty="0">
                <a:latin typeface="微软雅黑 Light" panose="020B0502040204020203" pitchFamily="34" charset="-122"/>
                <a:ea typeface="微软雅黑 Light" panose="020B0502040204020203" pitchFamily="34" charset="-122"/>
              </a:rPr>
              <a:t>更多的</a:t>
            </a:r>
            <a:r>
              <a:rPr kumimoji="1" lang="en-US" altLang="zh-CN" dirty="0">
                <a:latin typeface="微软雅黑 Light" panose="020B0502040204020203" pitchFamily="34" charset="-122"/>
                <a:ea typeface="微软雅黑 Light" panose="020B0502040204020203" pitchFamily="34" charset="-122"/>
              </a:rPr>
              <a:t>ALU (Execute)</a:t>
            </a:r>
            <a:r>
              <a:rPr kumimoji="1" lang="en-US" altLang="en-US" dirty="0">
                <a:latin typeface="微软雅黑 Light" panose="020B0502040204020203" pitchFamily="34" charset="-122"/>
                <a:ea typeface="微软雅黑 Light" panose="020B0502040204020203" pitchFamily="34" charset="-122"/>
              </a:rPr>
              <a:t>；</a:t>
            </a:r>
            <a:r>
              <a:rPr kumimoji="1" lang="zh-CN" altLang="en-US" dirty="0">
                <a:latin typeface="微软雅黑 Light" panose="020B0502040204020203" pitchFamily="34" charset="-122"/>
                <a:ea typeface="微软雅黑 Light" panose="020B0502040204020203" pitchFamily="34" charset="-122"/>
              </a:rPr>
              <a:t>更少的</a:t>
            </a:r>
            <a:r>
              <a:rPr kumimoji="1" lang="en-US" altLang="zh-CN" dirty="0">
                <a:latin typeface="微软雅黑 Light" panose="020B0502040204020203" pitchFamily="34" charset="-122"/>
                <a:ea typeface="微软雅黑 Light" panose="020B0502040204020203" pitchFamily="34" charset="-122"/>
              </a:rPr>
              <a:t>Fetch</a:t>
            </a:r>
            <a:r>
              <a:rPr kumimoji="1" lang="zh-CN" altLang="en-US" dirty="0">
                <a:latin typeface="微软雅黑 Light" panose="020B0502040204020203" pitchFamily="34" charset="-122"/>
                <a:ea typeface="微软雅黑 Light" panose="020B0502040204020203" pitchFamily="34" charset="-122"/>
              </a:rPr>
              <a:t>和</a:t>
            </a:r>
            <a:r>
              <a:rPr kumimoji="1" lang="en-US" altLang="zh-CN" dirty="0">
                <a:latin typeface="微软雅黑 Light" panose="020B0502040204020203" pitchFamily="34" charset="-122"/>
                <a:ea typeface="微软雅黑 Light" panose="020B0502040204020203" pitchFamily="34" charset="-122"/>
              </a:rPr>
              <a:t>Decode</a:t>
            </a:r>
            <a:endParaRPr kumimoji="1" lang="zh-CN" altLang="en-US" dirty="0">
              <a:latin typeface="微软雅黑 Light" panose="020B0502040204020203" pitchFamily="34" charset="-122"/>
              <a:ea typeface="微软雅黑 Light" panose="020B0502040204020203" pitchFamily="34" charset="-122"/>
            </a:endParaRPr>
          </a:p>
        </p:txBody>
      </p:sp>
      <p:grpSp>
        <p:nvGrpSpPr>
          <p:cNvPr id="52" name="组合 51"/>
          <p:cNvGrpSpPr/>
          <p:nvPr/>
        </p:nvGrpSpPr>
        <p:grpSpPr>
          <a:xfrm>
            <a:off x="5786919" y="2673626"/>
            <a:ext cx="5922613" cy="2927352"/>
            <a:chOff x="2666176" y="3342614"/>
            <a:chExt cx="5836449" cy="3013738"/>
          </a:xfrm>
        </p:grpSpPr>
        <p:sp>
          <p:nvSpPr>
            <p:cNvPr id="7" name="矩形 6"/>
            <p:cNvSpPr/>
            <p:nvPr/>
          </p:nvSpPr>
          <p:spPr>
            <a:xfrm>
              <a:off x="2667000" y="3926226"/>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8" name="矩形 7"/>
            <p:cNvSpPr/>
            <p:nvPr/>
          </p:nvSpPr>
          <p:spPr>
            <a:xfrm>
              <a:off x="2667000" y="4633456"/>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9" name="矩形 8"/>
            <p:cNvSpPr/>
            <p:nvPr/>
          </p:nvSpPr>
          <p:spPr>
            <a:xfrm>
              <a:off x="2667000" y="3566043"/>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0" name="矩形 9"/>
            <p:cNvSpPr/>
            <p:nvPr/>
          </p:nvSpPr>
          <p:spPr>
            <a:xfrm>
              <a:off x="2667000" y="4991317"/>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grpSp>
          <p:nvGrpSpPr>
            <p:cNvPr id="11" name="组合 10"/>
            <p:cNvGrpSpPr/>
            <p:nvPr/>
          </p:nvGrpSpPr>
          <p:grpSpPr>
            <a:xfrm>
              <a:off x="6617085" y="3342614"/>
              <a:ext cx="1885540" cy="3013738"/>
              <a:chOff x="8987940" y="3282742"/>
              <a:chExt cx="1885540" cy="3013738"/>
            </a:xfrm>
          </p:grpSpPr>
          <p:grpSp>
            <p:nvGrpSpPr>
              <p:cNvPr id="12" name="组合 11"/>
              <p:cNvGrpSpPr/>
              <p:nvPr/>
            </p:nvGrpSpPr>
            <p:grpSpPr>
              <a:xfrm>
                <a:off x="8987940" y="3282742"/>
                <a:ext cx="1824073" cy="3013738"/>
                <a:chOff x="6943287" y="3342614"/>
                <a:chExt cx="1824073" cy="3013738"/>
              </a:xfrm>
            </p:grpSpPr>
            <p:grpSp>
              <p:nvGrpSpPr>
                <p:cNvPr id="27" name="组合 26"/>
                <p:cNvGrpSpPr/>
                <p:nvPr/>
              </p:nvGrpSpPr>
              <p:grpSpPr>
                <a:xfrm>
                  <a:off x="7054743" y="3953237"/>
                  <a:ext cx="1712617" cy="2224516"/>
                  <a:chOff x="7054743" y="3953237"/>
                  <a:chExt cx="1712617" cy="2224516"/>
                </a:xfrm>
              </p:grpSpPr>
              <p:sp>
                <p:nvSpPr>
                  <p:cNvPr id="31" name="矩形 30"/>
                  <p:cNvSpPr/>
                  <p:nvPr/>
                </p:nvSpPr>
                <p:spPr>
                  <a:xfrm>
                    <a:off x="7054743" y="3953237"/>
                    <a:ext cx="1712617"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kumimoji="1" lang="zh-CN" altLang="en-US" sz="1600" dirty="0">
                      <a:solidFill>
                        <a:sysClr val="windowText" lastClr="000000"/>
                      </a:solidFill>
                    </a:endParaRPr>
                  </a:p>
                </p:txBody>
              </p:sp>
              <p:grpSp>
                <p:nvGrpSpPr>
                  <p:cNvPr id="32" name="组合 31"/>
                  <p:cNvGrpSpPr/>
                  <p:nvPr/>
                </p:nvGrpSpPr>
                <p:grpSpPr>
                  <a:xfrm>
                    <a:off x="7143788" y="4072720"/>
                    <a:ext cx="1068110" cy="1615017"/>
                    <a:chOff x="6848258" y="3695286"/>
                    <a:chExt cx="1068109" cy="1615017"/>
                  </a:xfrm>
                </p:grpSpPr>
                <p:sp>
                  <p:nvSpPr>
                    <p:cNvPr id="34" name="矩形 33"/>
                    <p:cNvSpPr/>
                    <p:nvPr/>
                  </p:nvSpPr>
                  <p:spPr>
                    <a:xfrm>
                      <a:off x="7189003" y="4285705"/>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35" name="矩形 34"/>
                    <p:cNvSpPr/>
                    <p:nvPr/>
                  </p:nvSpPr>
                  <p:spPr>
                    <a:xfrm>
                      <a:off x="6848258"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E</a:t>
                      </a:r>
                      <a:endParaRPr kumimoji="1" lang="zh-CN" altLang="en-US" sz="1600" dirty="0"/>
                    </a:p>
                  </p:txBody>
                </p:sp>
                <p:cxnSp>
                  <p:nvCxnSpPr>
                    <p:cNvPr id="36" name="直线箭头连接符 35"/>
                    <p:cNvCxnSpPr>
                      <a:stCxn id="33" idx="2"/>
                      <a:endCxn id="34" idx="0"/>
                    </p:cNvCxnSpPr>
                    <p:nvPr/>
                  </p:nvCxnSpPr>
                  <p:spPr>
                    <a:xfrm>
                      <a:off x="7547755" y="4152672"/>
                      <a:ext cx="4930" cy="133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线箭头连接符 36"/>
                    <p:cNvCxnSpPr>
                      <a:stCxn id="34" idx="2"/>
                      <a:endCxn id="35" idx="0"/>
                    </p:cNvCxnSpPr>
                    <p:nvPr/>
                  </p:nvCxnSpPr>
                  <p:spPr>
                    <a:xfrm flipH="1">
                      <a:off x="7211943" y="4604360"/>
                      <a:ext cx="340742" cy="224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线箭头连接符 37"/>
                    <p:cNvCxnSpPr/>
                    <p:nvPr/>
                  </p:nvCxnSpPr>
                  <p:spPr>
                    <a:xfrm flipH="1">
                      <a:off x="7548352"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线箭头连接符 38"/>
                    <p:cNvCxnSpPr/>
                    <p:nvPr/>
                  </p:nvCxnSpPr>
                  <p:spPr>
                    <a:xfrm flipH="1">
                      <a:off x="7210212"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矩形 32"/>
                    <p:cNvSpPr/>
                    <p:nvPr/>
                  </p:nvSpPr>
                  <p:spPr>
                    <a:xfrm>
                      <a:off x="7184073" y="3834017"/>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grpSp>
            </p:grpSp>
            <p:sp>
              <p:nvSpPr>
                <p:cNvPr id="28" name="文本框 27"/>
                <p:cNvSpPr txBox="1"/>
                <p:nvPr/>
              </p:nvSpPr>
              <p:spPr>
                <a:xfrm>
                  <a:off x="6943287" y="3342614"/>
                  <a:ext cx="1287725"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reg</a:t>
                  </a:r>
                  <a:r>
                    <a:rPr kumimoji="1" lang="en-US" altLang="zh-CN" sz="1400" dirty="0"/>
                    <a:t> </a:t>
                  </a:r>
                  <a:r>
                    <a:rPr kumimoji="1" lang="en-US" altLang="zh-CN" sz="1400" dirty="0" err="1"/>
                    <a:t>addr</a:t>
                  </a:r>
                  <a:r>
                    <a:rPr kumimoji="1" lang="en-US" altLang="zh-CN" sz="1400" dirty="0"/>
                    <a:t>)</a:t>
                  </a:r>
                  <a:endParaRPr kumimoji="1" lang="zh-CN" altLang="en-US" sz="1400" dirty="0"/>
                </a:p>
              </p:txBody>
            </p:sp>
            <p:cxnSp>
              <p:nvCxnSpPr>
                <p:cNvPr id="29" name="直线连接符 28"/>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nvGrpSpPr>
              <p:cNvPr id="13" name="组合 12"/>
              <p:cNvGrpSpPr/>
              <p:nvPr/>
            </p:nvGrpSpPr>
            <p:grpSpPr>
              <a:xfrm>
                <a:off x="9892867" y="3282742"/>
                <a:ext cx="980613" cy="3013738"/>
                <a:chOff x="6932627" y="3342614"/>
                <a:chExt cx="980613" cy="3013738"/>
              </a:xfrm>
            </p:grpSpPr>
            <p:grpSp>
              <p:nvGrpSpPr>
                <p:cNvPr id="19" name="组合 18"/>
                <p:cNvGrpSpPr/>
                <p:nvPr/>
              </p:nvGrpSpPr>
              <p:grpSpPr>
                <a:xfrm>
                  <a:off x="6932627" y="4981794"/>
                  <a:ext cx="866438" cy="705943"/>
                  <a:chOff x="6637095" y="4604360"/>
                  <a:chExt cx="866438" cy="705943"/>
                </a:xfrm>
              </p:grpSpPr>
              <p:sp>
                <p:nvSpPr>
                  <p:cNvPr id="22" name="矩形 21"/>
                  <p:cNvSpPr/>
                  <p:nvPr/>
                </p:nvSpPr>
                <p:spPr>
                  <a:xfrm>
                    <a:off x="6776169"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E</a:t>
                    </a:r>
                    <a:endParaRPr kumimoji="1" lang="zh-CN" altLang="en-US" sz="1600" dirty="0"/>
                  </a:p>
                </p:txBody>
              </p:sp>
              <p:cxnSp>
                <p:nvCxnSpPr>
                  <p:cNvPr id="24" name="直线箭头连接符 23"/>
                  <p:cNvCxnSpPr>
                    <a:stCxn id="34" idx="2"/>
                    <a:endCxn id="22" idx="0"/>
                  </p:cNvCxnSpPr>
                  <p:nvPr/>
                </p:nvCxnSpPr>
                <p:spPr>
                  <a:xfrm>
                    <a:off x="6637095" y="4604360"/>
                    <a:ext cx="502759" cy="224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线箭头连接符 25"/>
                  <p:cNvCxnSpPr/>
                  <p:nvPr/>
                </p:nvCxnSpPr>
                <p:spPr>
                  <a:xfrm flipH="1">
                    <a:off x="7138130"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7" name="直线连接符 16"/>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sp>
          <p:nvSpPr>
            <p:cNvPr id="40" name="矩形 39"/>
            <p:cNvSpPr/>
            <p:nvPr/>
          </p:nvSpPr>
          <p:spPr>
            <a:xfrm>
              <a:off x="4113976" y="4280422"/>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p>
            <a:p>
              <a:pPr algn="ctr"/>
              <a:r>
                <a:rPr kumimoji="1" lang="en-US" altLang="zh-CN" sz="900" dirty="0">
                  <a:solidFill>
                    <a:sysClr val="windowText" lastClr="000000"/>
                  </a:solidFill>
                </a:rPr>
                <a:t>Reg</a:t>
              </a:r>
              <a:r>
                <a:rPr kumimoji="1" lang="en-US" altLang="en-US" sz="900" dirty="0">
                  <a:solidFill>
                    <a:sysClr val="windowText" lastClr="000000"/>
                  </a:solidFill>
                </a:rPr>
                <a:t> （tid0）</a:t>
              </a:r>
              <a:endParaRPr kumimoji="1" lang="zh-CN" altLang="en-US" sz="900" dirty="0">
                <a:solidFill>
                  <a:sysClr val="windowText" lastClr="000000"/>
                </a:solidFill>
              </a:endParaRPr>
            </a:p>
          </p:txBody>
        </p:sp>
        <p:sp>
          <p:nvSpPr>
            <p:cNvPr id="41" name="矩形 40"/>
            <p:cNvSpPr/>
            <p:nvPr/>
          </p:nvSpPr>
          <p:spPr>
            <a:xfrm>
              <a:off x="4818826" y="4280421"/>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p>
            <a:p>
              <a:pPr lvl="0" algn="ctr"/>
              <a:r>
                <a:rPr kumimoji="1" lang="en-US" altLang="zh-CN" sz="900" dirty="0">
                  <a:solidFill>
                    <a:sysClr val="windowText" lastClr="000000"/>
                  </a:solidFill>
                </a:rPr>
                <a:t>Reg</a:t>
              </a:r>
              <a:r>
                <a:rPr kumimoji="1" lang="en-US" altLang="en-US" sz="900" dirty="0">
                  <a:solidFill>
                    <a:sysClr val="windowText" lastClr="000000"/>
                  </a:solidFill>
                </a:rPr>
                <a:t> （tid1）</a:t>
              </a:r>
              <a:endParaRPr kumimoji="1" lang="zh-CN" altLang="en-US" sz="900" dirty="0">
                <a:solidFill>
                  <a:sysClr val="windowText" lastClr="000000"/>
                </a:solidFill>
              </a:endParaRPr>
            </a:p>
          </p:txBody>
        </p:sp>
        <p:sp>
          <p:nvSpPr>
            <p:cNvPr id="42" name="矩形 41"/>
            <p:cNvSpPr/>
            <p:nvPr/>
          </p:nvSpPr>
          <p:spPr>
            <a:xfrm>
              <a:off x="5523676" y="4280420"/>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43" name="矩形 42"/>
            <p:cNvSpPr/>
            <p:nvPr/>
          </p:nvSpPr>
          <p:spPr>
            <a:xfrm>
              <a:off x="2666176" y="4280422"/>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grpSp>
      <p:cxnSp>
        <p:nvCxnSpPr>
          <p:cNvPr id="54" name="肘形连接符 53"/>
          <p:cNvCxnSpPr>
            <a:stCxn id="43" idx="0"/>
            <a:endCxn id="28" idx="0"/>
          </p:cNvCxnSpPr>
          <p:nvPr/>
        </p:nvCxnSpPr>
        <p:spPr>
          <a:xfrm rot="5400000" flipH="1" flipV="1">
            <a:off x="7894733" y="1029763"/>
            <a:ext cx="910927" cy="4198655"/>
          </a:xfrm>
          <a:prstGeom prst="bentConnector3">
            <a:avLst>
              <a:gd name="adj1" fmla="val 125095"/>
            </a:avLst>
          </a:prstGeom>
          <a:ln>
            <a:tailEnd type="triangle"/>
          </a:ln>
        </p:spPr>
        <p:style>
          <a:lnRef idx="1">
            <a:schemeClr val="dk1"/>
          </a:lnRef>
          <a:fillRef idx="0">
            <a:schemeClr val="dk1"/>
          </a:fillRef>
          <a:effectRef idx="0">
            <a:schemeClr val="dk1"/>
          </a:effectRef>
          <a:fontRef idx="minor">
            <a:schemeClr val="tx1"/>
          </a:fontRef>
        </p:style>
      </p:cxnSp>
      <p:sp>
        <p:nvSpPr>
          <p:cNvPr id="55" name="矩形 54"/>
          <p:cNvSpPr/>
          <p:nvPr/>
        </p:nvSpPr>
        <p:spPr>
          <a:xfrm>
            <a:off x="7112030" y="3317346"/>
            <a:ext cx="1688518" cy="78495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7" name="肘形连接符 56"/>
          <p:cNvCxnSpPr>
            <a:stCxn id="55" idx="2"/>
          </p:cNvCxnSpPr>
          <p:nvPr/>
        </p:nvCxnSpPr>
        <p:spPr>
          <a:xfrm rot="16200000" flipH="1">
            <a:off x="8629420" y="3429169"/>
            <a:ext cx="490830" cy="18370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p:cNvSpPr txBox="1"/>
          <p:nvPr/>
        </p:nvSpPr>
        <p:spPr>
          <a:xfrm>
            <a:off x="7402291" y="4958042"/>
            <a:ext cx="1107996" cy="369332"/>
          </a:xfrm>
          <a:prstGeom prst="rect">
            <a:avLst/>
          </a:prstGeom>
          <a:noFill/>
        </p:spPr>
        <p:txBody>
          <a:bodyPr wrap="square" rtlCol="0">
            <a:spAutoFit/>
          </a:bodyPr>
          <a:lstStyle/>
          <a:p>
            <a:r>
              <a:rPr kumimoji="1" lang="zh-CN" altLang="en-US" dirty="0"/>
              <a:t>一种设计</a:t>
            </a:r>
          </a:p>
        </p:txBody>
      </p:sp>
      <p:sp>
        <p:nvSpPr>
          <p:cNvPr id="44" name="文本框 43">
            <a:extLst>
              <a:ext uri="{FF2B5EF4-FFF2-40B4-BE49-F238E27FC236}">
                <a16:creationId xmlns:a16="http://schemas.microsoft.com/office/drawing/2014/main" id="{26050C94-FAF8-4313-8DCF-2AD293941DCC}"/>
              </a:ext>
            </a:extLst>
          </p:cNvPr>
          <p:cNvSpPr txBox="1"/>
          <p:nvPr/>
        </p:nvSpPr>
        <p:spPr>
          <a:xfrm>
            <a:off x="324678" y="2415727"/>
            <a:ext cx="5220609" cy="3108543"/>
          </a:xfrm>
          <a:prstGeom prst="rect">
            <a:avLst/>
          </a:prstGeom>
          <a:noFill/>
        </p:spPr>
        <p:txBody>
          <a:bodyPr wrap="square">
            <a:spAutoFit/>
          </a:bodyPr>
          <a:lstStyle/>
          <a:p>
            <a:pPr marL="342900" indent="-342900" algn="just">
              <a:buFont typeface="Arial" panose="020B0604020202020204" pitchFamily="34" charset="0"/>
              <a:buChar char="•"/>
            </a:pPr>
            <a:r>
              <a:rPr kumimoji="1" lang="zh-CN" altLang="en-US" sz="2800" dirty="0">
                <a:latin typeface="微软雅黑 Light" panose="020B0502040204020203" pitchFamily="34" charset="-122"/>
                <a:ea typeface="微软雅黑 Light" panose="020B0502040204020203" pitchFamily="34" charset="-122"/>
              </a:rPr>
              <a:t>更少的</a:t>
            </a:r>
            <a:r>
              <a:rPr kumimoji="1" lang="en-US" altLang="zh-CN" sz="2800" dirty="0">
                <a:solidFill>
                  <a:srgbClr val="C00000"/>
                </a:solidFill>
                <a:latin typeface="微软雅黑 Light" panose="020B0502040204020203" pitchFamily="34" charset="-122"/>
                <a:ea typeface="微软雅黑 Light" panose="020B0502040204020203" pitchFamily="34" charset="-122"/>
              </a:rPr>
              <a:t>Fetch</a:t>
            </a:r>
            <a:r>
              <a:rPr kumimoji="1" lang="zh-CN" altLang="en-US" sz="2800" dirty="0">
                <a:solidFill>
                  <a:srgbClr val="C00000"/>
                </a:solidFill>
                <a:latin typeface="微软雅黑 Light" panose="020B0502040204020203" pitchFamily="34" charset="-122"/>
                <a:ea typeface="微软雅黑 Light" panose="020B0502040204020203" pitchFamily="34" charset="-122"/>
              </a:rPr>
              <a:t>和</a:t>
            </a:r>
            <a:r>
              <a:rPr kumimoji="1" lang="en-US" altLang="zh-CN" sz="2800" dirty="0">
                <a:solidFill>
                  <a:srgbClr val="C00000"/>
                </a:solidFill>
                <a:latin typeface="微软雅黑 Light" panose="020B0502040204020203" pitchFamily="34" charset="-122"/>
                <a:ea typeface="微软雅黑 Light" panose="020B0502040204020203" pitchFamily="34" charset="-122"/>
              </a:rPr>
              <a:t>Decode</a:t>
            </a:r>
            <a:r>
              <a:rPr kumimoji="1" lang="en-US" altLang="en-US" sz="2800" dirty="0">
                <a:solidFill>
                  <a:srgbClr val="C00000"/>
                </a:solidFill>
                <a:latin typeface="微软雅黑 Light" panose="020B0502040204020203" pitchFamily="34" charset="-122"/>
                <a:ea typeface="微软雅黑 Light" panose="020B0502040204020203" pitchFamily="34" charset="-122"/>
              </a:rPr>
              <a:t>（</a:t>
            </a:r>
            <a:r>
              <a:rPr kumimoji="1" lang="zh-CN" altLang="en-US" sz="2800" dirty="0">
                <a:solidFill>
                  <a:srgbClr val="C00000"/>
                </a:solidFill>
                <a:latin typeface="微软雅黑 Light" panose="020B0502040204020203" pitchFamily="34" charset="-122"/>
                <a:ea typeface="微软雅黑 Light" panose="020B0502040204020203" pitchFamily="34" charset="-122"/>
              </a:rPr>
              <a:t>甚至其他流水部件</a:t>
            </a:r>
            <a:r>
              <a:rPr kumimoji="1" lang="en-US" altLang="en-US" sz="2800" dirty="0">
                <a:solidFill>
                  <a:srgbClr val="C00000"/>
                </a:solidFill>
                <a:latin typeface="微软雅黑 Light" panose="020B0502040204020203" pitchFamily="34" charset="-122"/>
                <a:ea typeface="微软雅黑 Light" panose="020B0502040204020203" pitchFamily="34" charset="-122"/>
              </a:rPr>
              <a:t>）</a:t>
            </a:r>
            <a:r>
              <a:rPr kumimoji="1" lang="zh-CN" altLang="en-US" sz="2800" dirty="0">
                <a:latin typeface="微软雅黑 Light" panose="020B0502040204020203" pitchFamily="34" charset="-122"/>
                <a:ea typeface="微软雅黑 Light" panose="020B0502040204020203" pitchFamily="34" charset="-122"/>
              </a:rPr>
              <a:t>意味着什么？</a:t>
            </a:r>
            <a:br>
              <a:rPr kumimoji="1" lang="en-US" altLang="zh-CN" sz="2800" dirty="0">
                <a:latin typeface="微软雅黑 Light" panose="020B0502040204020203" pitchFamily="34" charset="-122"/>
                <a:ea typeface="微软雅黑 Light" panose="020B0502040204020203" pitchFamily="34" charset="-122"/>
              </a:rPr>
            </a:br>
            <a:r>
              <a:rPr kumimoji="1" lang="en-US" altLang="en-US" sz="2800" dirty="0">
                <a:latin typeface="微软雅黑 Light" panose="020B0502040204020203" pitchFamily="34" charset="-122"/>
                <a:ea typeface="微软雅黑 Light" panose="020B0502040204020203" pitchFamily="34" charset="-122"/>
              </a:rPr>
              <a:t>——</a:t>
            </a:r>
            <a:r>
              <a:rPr kumimoji="1" lang="zh-CN" altLang="en-US" sz="2800" dirty="0">
                <a:latin typeface="微软雅黑 Light" panose="020B0502040204020203" pitchFamily="34" charset="-122"/>
                <a:ea typeface="微软雅黑 Light" panose="020B0502040204020203" pitchFamily="34" charset="-122"/>
              </a:rPr>
              <a:t>更少的器件，更低的能耗和时间开销</a:t>
            </a:r>
            <a:endParaRPr kumimoji="1" lang="en-US" altLang="zh-CN" sz="2800" dirty="0">
              <a:latin typeface="微软雅黑 Light" panose="020B0502040204020203" pitchFamily="34" charset="-122"/>
              <a:ea typeface="微软雅黑 Light" panose="020B0502040204020203" pitchFamily="34" charset="-122"/>
            </a:endParaRPr>
          </a:p>
          <a:p>
            <a:pPr marL="342900" indent="-342900">
              <a:buFont typeface="Arial" panose="020B0604020202020204" pitchFamily="34" charset="0"/>
              <a:buChar char="•"/>
            </a:pPr>
            <a:r>
              <a:rPr kumimoji="1" lang="zh-CN" altLang="en-US" sz="2800" dirty="0">
                <a:latin typeface="微软雅黑 Light" panose="020B0502040204020203" pitchFamily="34" charset="-122"/>
                <a:ea typeface="微软雅黑 Light" panose="020B0502040204020203" pitchFamily="34" charset="-122"/>
              </a:rPr>
              <a:t>更多的</a:t>
            </a:r>
            <a:r>
              <a:rPr kumimoji="1" lang="en-US" altLang="zh-CN" sz="2800" dirty="0">
                <a:solidFill>
                  <a:srgbClr val="C00000"/>
                </a:solidFill>
                <a:latin typeface="微软雅黑 Light" panose="020B0502040204020203" pitchFamily="34" charset="-122"/>
                <a:ea typeface="微软雅黑 Light" panose="020B0502040204020203" pitchFamily="34" charset="-122"/>
              </a:rPr>
              <a:t>ALU</a:t>
            </a:r>
            <a:r>
              <a:rPr kumimoji="1" lang="zh-CN" altLang="en-US" sz="2800" dirty="0">
                <a:latin typeface="微软雅黑 Light" panose="020B0502040204020203" pitchFamily="34" charset="-122"/>
                <a:ea typeface="微软雅黑 Light" panose="020B0502040204020203" pitchFamily="34" charset="-122"/>
              </a:rPr>
              <a:t>意味着什么？</a:t>
            </a:r>
            <a:br>
              <a:rPr kumimoji="1" lang="en-US" altLang="zh-CN" sz="2800" dirty="0">
                <a:latin typeface="微软雅黑 Light" panose="020B0502040204020203" pitchFamily="34" charset="-122"/>
                <a:ea typeface="微软雅黑 Light" panose="020B0502040204020203" pitchFamily="34" charset="-122"/>
              </a:rPr>
            </a:br>
            <a:r>
              <a:rPr kumimoji="1" lang="en-US" altLang="zh-CN" sz="2800" dirty="0">
                <a:latin typeface="微软雅黑 Light" panose="020B0502040204020203" pitchFamily="34" charset="-122"/>
                <a:ea typeface="微软雅黑 Light" panose="020B0502040204020203" pitchFamily="34" charset="-122"/>
              </a:rPr>
              <a:t>——</a:t>
            </a:r>
            <a:r>
              <a:rPr kumimoji="1" lang="zh-CN" altLang="en-US" sz="2800" dirty="0">
                <a:latin typeface="微软雅黑 Light" panose="020B0502040204020203" pitchFamily="34" charset="-122"/>
                <a:ea typeface="微软雅黑 Light" panose="020B0502040204020203" pitchFamily="34" charset="-122"/>
              </a:rPr>
              <a:t>一次流水能处理更多数据，速度更快</a:t>
            </a:r>
            <a:endParaRPr kumimoji="1" lang="en-US" altLang="zh-CN" sz="2800" dirty="0">
              <a:latin typeface="微软雅黑 Light" panose="020B0502040204020203" pitchFamily="34" charset="-122"/>
              <a:ea typeface="微软雅黑 Light" panose="020B0502040204020203" pitchFamily="34" charset="-122"/>
            </a:endParaRPr>
          </a:p>
        </p:txBody>
      </p:sp>
      <p:sp>
        <p:nvSpPr>
          <p:cNvPr id="45" name="文本框 44">
            <a:extLst>
              <a:ext uri="{FF2B5EF4-FFF2-40B4-BE49-F238E27FC236}">
                <a16:creationId xmlns:a16="http://schemas.microsoft.com/office/drawing/2014/main" id="{4263368F-AC3E-4A52-8C25-BC95DDA09D0B}"/>
              </a:ext>
            </a:extLst>
          </p:cNvPr>
          <p:cNvSpPr txBox="1"/>
          <p:nvPr/>
        </p:nvSpPr>
        <p:spPr>
          <a:xfrm>
            <a:off x="501603" y="5871223"/>
            <a:ext cx="11019181" cy="523220"/>
          </a:xfrm>
          <a:prstGeom prst="rect">
            <a:avLst/>
          </a:prstGeom>
          <a:noFill/>
        </p:spPr>
        <p:txBody>
          <a:bodyPr wrap="square">
            <a:spAutoFit/>
          </a:bodyPr>
          <a:lstStyle/>
          <a:p>
            <a:r>
              <a:rPr kumimoji="1" lang="en-US" altLang="en-US" sz="2800" dirty="0"/>
              <a:t> </a:t>
            </a:r>
            <a:r>
              <a:rPr kumimoji="1" lang="zh-CN" altLang="en-US" sz="2800" dirty="0">
                <a:solidFill>
                  <a:srgbClr val="C00000"/>
                </a:solidFill>
                <a:latin typeface="微软雅黑 Light" panose="020B0502040204020203" pitchFamily="34" charset="-122"/>
                <a:ea typeface="微软雅黑 Light" panose="020B0502040204020203" pitchFamily="34" charset="-122"/>
              </a:rPr>
              <a:t>增加数据寄存器</a:t>
            </a:r>
            <a:r>
              <a:rPr kumimoji="1" lang="zh-CN" altLang="en-US" sz="2800" dirty="0">
                <a:latin typeface="微软雅黑 Light" panose="020B0502040204020203" pitchFamily="34" charset="-122"/>
                <a:ea typeface="微软雅黑 Light" panose="020B0502040204020203" pitchFamily="34" charset="-122"/>
              </a:rPr>
              <a:t>的数量，一次存储更多数据，以减少存储器访问延迟</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C2FC7-BAEC-BA94-E7D9-8421F25EC6B4}"/>
              </a:ext>
            </a:extLst>
          </p:cNvPr>
          <p:cNvSpPr>
            <a:spLocks noGrp="1"/>
          </p:cNvSpPr>
          <p:nvPr>
            <p:ph type="title" idx="4294967295"/>
          </p:nvPr>
        </p:nvSpPr>
        <p:spPr>
          <a:xfrm>
            <a:off x="1147203" y="284951"/>
            <a:ext cx="5405229" cy="1325563"/>
          </a:xfrm>
        </p:spPr>
        <p:txBody>
          <a:bodyPr/>
          <a:lstStyle/>
          <a:p>
            <a:r>
              <a:rPr lang="en-US" altLang="zh-CN" dirty="0"/>
              <a:t>Nvidia</a:t>
            </a:r>
            <a:r>
              <a:rPr lang="zh-CN" altLang="en-US" dirty="0"/>
              <a:t>机器指令</a:t>
            </a:r>
          </a:p>
        </p:txBody>
      </p:sp>
      <p:sp>
        <p:nvSpPr>
          <p:cNvPr id="3" name="内容占位符 2">
            <a:extLst>
              <a:ext uri="{FF2B5EF4-FFF2-40B4-BE49-F238E27FC236}">
                <a16:creationId xmlns:a16="http://schemas.microsoft.com/office/drawing/2014/main" id="{EDA7BBEE-C808-F78D-FA07-32F23B394F12}"/>
              </a:ext>
            </a:extLst>
          </p:cNvPr>
          <p:cNvSpPr>
            <a:spLocks noGrp="1"/>
          </p:cNvSpPr>
          <p:nvPr>
            <p:ph idx="4294967295"/>
          </p:nvPr>
        </p:nvSpPr>
        <p:spPr>
          <a:xfrm>
            <a:off x="967409" y="1318591"/>
            <a:ext cx="9163878" cy="4124949"/>
          </a:xfrm>
        </p:spPr>
        <p:txBody>
          <a:bodyPr/>
          <a:lstStyle/>
          <a:p>
            <a:r>
              <a:rPr lang="en-US" altLang="zh-CN" dirty="0"/>
              <a:t>PTX</a:t>
            </a:r>
            <a:r>
              <a:rPr lang="zh-CN" altLang="en-US" dirty="0"/>
              <a:t>在运行时转换成</a:t>
            </a:r>
            <a:r>
              <a:rPr lang="en-US" altLang="zh-CN" dirty="0"/>
              <a:t>SASS</a:t>
            </a:r>
          </a:p>
          <a:p>
            <a:r>
              <a:rPr lang="en-US" altLang="zh-CN" dirty="0"/>
              <a:t>SASS</a:t>
            </a:r>
            <a:r>
              <a:rPr lang="zh-CN" altLang="en-US" dirty="0"/>
              <a:t>与</a:t>
            </a:r>
            <a:r>
              <a:rPr lang="en-US" altLang="zh-CN" dirty="0"/>
              <a:t>GPGPU</a:t>
            </a:r>
            <a:r>
              <a:rPr lang="zh-CN" altLang="en-US" dirty="0"/>
              <a:t>计算能力对应，一般一种计算架构有一组对应的</a:t>
            </a:r>
            <a:r>
              <a:rPr lang="en-US" altLang="zh-CN" dirty="0"/>
              <a:t>SASS</a:t>
            </a:r>
            <a:r>
              <a:rPr lang="zh-CN" altLang="en-US" dirty="0"/>
              <a:t>指令</a:t>
            </a:r>
            <a:endParaRPr lang="en-US" altLang="zh-CN" dirty="0"/>
          </a:p>
          <a:p>
            <a:r>
              <a:rPr lang="zh-CN" altLang="en-US" dirty="0"/>
              <a:t>不同架构也可能采用相同的</a:t>
            </a:r>
            <a:r>
              <a:rPr lang="en-US" altLang="zh-CN" dirty="0"/>
              <a:t>SASS</a:t>
            </a:r>
          </a:p>
        </p:txBody>
      </p:sp>
      <p:sp>
        <p:nvSpPr>
          <p:cNvPr id="4" name="灯片编号占位符 3">
            <a:extLst>
              <a:ext uri="{FF2B5EF4-FFF2-40B4-BE49-F238E27FC236}">
                <a16:creationId xmlns:a16="http://schemas.microsoft.com/office/drawing/2014/main" id="{A214D8AD-0237-E914-CA3F-822826F44382}"/>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90</a:t>
            </a:fld>
            <a:endParaRPr lang="zh-CN" altLang="en-US"/>
          </a:p>
        </p:txBody>
      </p:sp>
      <p:sp>
        <p:nvSpPr>
          <p:cNvPr id="6" name="文本框 5">
            <a:extLst>
              <a:ext uri="{FF2B5EF4-FFF2-40B4-BE49-F238E27FC236}">
                <a16:creationId xmlns:a16="http://schemas.microsoft.com/office/drawing/2014/main" id="{FAFEFD1B-4EAD-268A-E2F1-679FCE991634}"/>
              </a:ext>
            </a:extLst>
          </p:cNvPr>
          <p:cNvSpPr txBox="1"/>
          <p:nvPr/>
        </p:nvSpPr>
        <p:spPr>
          <a:xfrm>
            <a:off x="4150659" y="4009075"/>
            <a:ext cx="2770310" cy="646331"/>
          </a:xfrm>
          <a:prstGeom prst="rect">
            <a:avLst/>
          </a:prstGeom>
          <a:noFill/>
        </p:spPr>
        <p:txBody>
          <a:bodyPr wrap="none" rtlCol="0">
            <a:spAutoFit/>
          </a:bodyPr>
          <a:lstStyle/>
          <a:p>
            <a:r>
              <a:rPr lang="en-US" altLang="zh-CN" dirty="0"/>
              <a:t>/*0030*/ MOV R6, 0x4;</a:t>
            </a:r>
          </a:p>
          <a:p>
            <a:r>
              <a:rPr lang="en-US" altLang="zh-CN" dirty="0"/>
              <a:t>/*0040*/ S2R R3, SR_TID.X</a:t>
            </a:r>
            <a:endParaRPr lang="zh-CN" altLang="en-US" dirty="0"/>
          </a:p>
        </p:txBody>
      </p:sp>
    </p:spTree>
    <p:extLst>
      <p:ext uri="{BB962C8B-B14F-4D97-AF65-F5344CB8AC3E}">
        <p14:creationId xmlns:p14="http://schemas.microsoft.com/office/powerpoint/2010/main" val="278973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D8B6F-7C6A-78D4-FF3C-79743F03EBD2}"/>
              </a:ext>
            </a:extLst>
          </p:cNvPr>
          <p:cNvSpPr>
            <a:spLocks noGrp="1"/>
          </p:cNvSpPr>
          <p:nvPr>
            <p:ph type="title" idx="4294967295"/>
          </p:nvPr>
        </p:nvSpPr>
        <p:spPr>
          <a:xfrm>
            <a:off x="1007165" y="530088"/>
            <a:ext cx="3498161" cy="768626"/>
          </a:xfrm>
        </p:spPr>
        <p:txBody>
          <a:bodyPr/>
          <a:lstStyle/>
          <a:p>
            <a:r>
              <a:rPr lang="zh-CN" altLang="en-US" dirty="0"/>
              <a:t>分支处理</a:t>
            </a:r>
            <a:r>
              <a:rPr lang="en-US" altLang="zh-CN" dirty="0"/>
              <a:t>	</a:t>
            </a:r>
            <a:endParaRPr lang="zh-CN" altLang="en-US" dirty="0"/>
          </a:p>
        </p:txBody>
      </p:sp>
      <p:sp>
        <p:nvSpPr>
          <p:cNvPr id="3" name="内容占位符 2">
            <a:extLst>
              <a:ext uri="{FF2B5EF4-FFF2-40B4-BE49-F238E27FC236}">
                <a16:creationId xmlns:a16="http://schemas.microsoft.com/office/drawing/2014/main" id="{AA812105-99EC-0920-F3CC-C70EC1B7D5C4}"/>
              </a:ext>
            </a:extLst>
          </p:cNvPr>
          <p:cNvSpPr>
            <a:spLocks noGrp="1"/>
          </p:cNvSpPr>
          <p:nvPr>
            <p:ph idx="4294967295"/>
          </p:nvPr>
        </p:nvSpPr>
        <p:spPr>
          <a:xfrm>
            <a:off x="841513" y="1384853"/>
            <a:ext cx="10449339" cy="4810538"/>
          </a:xfrm>
        </p:spPr>
        <p:txBody>
          <a:bodyPr/>
          <a:lstStyle/>
          <a:p>
            <a:r>
              <a:rPr lang="en-US" altLang="zh-CN" dirty="0"/>
              <a:t>GPU</a:t>
            </a:r>
            <a:r>
              <a:rPr lang="zh-CN" altLang="en-US" dirty="0"/>
              <a:t>分支硬件也使用掩码，类似向量处理机中的</a:t>
            </a:r>
            <a:r>
              <a:rPr kumimoji="1" lang="zh-CN" altLang="en-US" sz="2800" dirty="0">
                <a:sym typeface="+mn-ea"/>
              </a:rPr>
              <a:t>向量屏蔽寄存器</a:t>
            </a:r>
            <a:endParaRPr kumimoji="1" lang="en-US" altLang="zh-CN" sz="2800" dirty="0">
              <a:sym typeface="+mn-ea"/>
            </a:endParaRPr>
          </a:p>
          <a:p>
            <a:r>
              <a:rPr kumimoji="1" lang="zh-CN" altLang="en-US" dirty="0">
                <a:sym typeface="+mn-ea"/>
              </a:rPr>
              <a:t>此外，还使用硬件栈处理分支</a:t>
            </a:r>
            <a:endParaRPr kumimoji="1" lang="en-US" altLang="zh-CN" dirty="0">
              <a:sym typeface="+mn-ea"/>
            </a:endParaRPr>
          </a:p>
          <a:p>
            <a:pPr lvl="1"/>
            <a:r>
              <a:rPr kumimoji="1" lang="zh-CN" altLang="en-US" dirty="0">
                <a:sym typeface="+mn-ea"/>
              </a:rPr>
              <a:t>分歧后</a:t>
            </a:r>
            <a:r>
              <a:rPr kumimoji="1" lang="en-US" altLang="zh-CN" dirty="0">
                <a:sym typeface="+mn-ea"/>
              </a:rPr>
              <a:t>push</a:t>
            </a:r>
          </a:p>
          <a:p>
            <a:pPr lvl="1"/>
            <a:r>
              <a:rPr kumimoji="1" lang="zh-CN" altLang="en-US" dirty="0">
                <a:sym typeface="+mn-ea"/>
              </a:rPr>
              <a:t>汇聚后</a:t>
            </a:r>
            <a:r>
              <a:rPr kumimoji="1" lang="en-US" altLang="zh-CN" dirty="0">
                <a:sym typeface="+mn-ea"/>
              </a:rPr>
              <a:t>pop</a:t>
            </a:r>
            <a:endParaRPr lang="zh-CN" altLang="en-US" dirty="0"/>
          </a:p>
        </p:txBody>
      </p:sp>
      <p:sp>
        <p:nvSpPr>
          <p:cNvPr id="4" name="灯片编号占位符 3">
            <a:extLst>
              <a:ext uri="{FF2B5EF4-FFF2-40B4-BE49-F238E27FC236}">
                <a16:creationId xmlns:a16="http://schemas.microsoft.com/office/drawing/2014/main" id="{175246D9-0CC6-92FC-FD62-E0A3A5C0A948}"/>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91</a:t>
            </a:fld>
            <a:endParaRPr lang="zh-CN" altLang="en-US"/>
          </a:p>
        </p:txBody>
      </p:sp>
    </p:spTree>
    <p:extLst>
      <p:ext uri="{BB962C8B-B14F-4D97-AF65-F5344CB8AC3E}">
        <p14:creationId xmlns:p14="http://schemas.microsoft.com/office/powerpoint/2010/main" val="22247684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AAAB1-8B9C-0190-A013-47B8D0CED035}"/>
              </a:ext>
            </a:extLst>
          </p:cNvPr>
          <p:cNvSpPr>
            <a:spLocks noGrp="1"/>
          </p:cNvSpPr>
          <p:nvPr>
            <p:ph type="title" idx="4294967295"/>
          </p:nvPr>
        </p:nvSpPr>
        <p:spPr>
          <a:xfrm>
            <a:off x="1128093" y="86169"/>
            <a:ext cx="3171825" cy="1325563"/>
          </a:xfrm>
        </p:spPr>
        <p:txBody>
          <a:bodyPr/>
          <a:lstStyle/>
          <a:p>
            <a:r>
              <a:rPr lang="zh-CN" altLang="en-US" dirty="0"/>
              <a:t>例子</a:t>
            </a:r>
          </a:p>
        </p:txBody>
      </p:sp>
      <p:sp>
        <p:nvSpPr>
          <p:cNvPr id="4" name="灯片编号占位符 3">
            <a:extLst>
              <a:ext uri="{FF2B5EF4-FFF2-40B4-BE49-F238E27FC236}">
                <a16:creationId xmlns:a16="http://schemas.microsoft.com/office/drawing/2014/main" id="{DBA2ABEB-74D6-BA2C-0B72-EB3415F5FDA0}"/>
              </a:ext>
            </a:extLst>
          </p:cNvPr>
          <p:cNvSpPr>
            <a:spLocks noGrp="1"/>
          </p:cNvSpPr>
          <p:nvPr>
            <p:ph type="sldNum" sz="quarter" idx="4294967295"/>
          </p:nvPr>
        </p:nvSpPr>
        <p:spPr>
          <a:xfrm>
            <a:off x="5536305" y="6356352"/>
            <a:ext cx="987552" cy="365125"/>
          </a:xfrm>
        </p:spPr>
        <p:txBody>
          <a:bodyPr/>
          <a:lstStyle/>
          <a:p>
            <a:fld id="{C099EC2F-8689-4B54-BBDA-95BCEA63CAA6}" type="slidenum">
              <a:rPr lang="zh-CN" altLang="en-US" smtClean="0"/>
              <a:t>92</a:t>
            </a:fld>
            <a:endParaRPr lang="zh-CN" altLang="en-US"/>
          </a:p>
        </p:txBody>
      </p:sp>
      <p:sp>
        <p:nvSpPr>
          <p:cNvPr id="6" name="Rectangle 3">
            <a:extLst>
              <a:ext uri="{FF2B5EF4-FFF2-40B4-BE49-F238E27FC236}">
                <a16:creationId xmlns:a16="http://schemas.microsoft.com/office/drawing/2014/main" id="{6E68B41C-90AF-D66C-C9C8-A6677B3F1FD6}"/>
              </a:ext>
            </a:extLst>
          </p:cNvPr>
          <p:cNvSpPr>
            <a:spLocks noGrp="1" noChangeArrowheads="1"/>
          </p:cNvSpPr>
          <p:nvPr>
            <p:ph idx="4294967295"/>
          </p:nvPr>
        </p:nvSpPr>
        <p:spPr>
          <a:xfrm>
            <a:off x="1128093" y="1398784"/>
            <a:ext cx="10515600" cy="4962525"/>
          </a:xfrm>
        </p:spPr>
        <p:txBody>
          <a:bodyPr>
            <a:normAutofit fontScale="92500" lnSpcReduction="10000"/>
          </a:bodyPr>
          <a:lstStyle/>
          <a:p>
            <a:pPr>
              <a:buNone/>
            </a:pPr>
            <a:r>
              <a:rPr lang="en-US" sz="1600" dirty="0"/>
              <a:t>	if (X[</a:t>
            </a:r>
            <a:r>
              <a:rPr lang="en-US" sz="1600" dirty="0" err="1"/>
              <a:t>i</a:t>
            </a:r>
            <a:r>
              <a:rPr lang="en-US" sz="1600" dirty="0"/>
              <a:t>] != 0)	</a:t>
            </a:r>
          </a:p>
          <a:p>
            <a:pPr>
              <a:buNone/>
            </a:pPr>
            <a:r>
              <a:rPr lang="en-US" sz="1600" dirty="0"/>
              <a:t>		X[</a:t>
            </a:r>
            <a:r>
              <a:rPr lang="en-US" sz="1600" dirty="0" err="1"/>
              <a:t>i</a:t>
            </a:r>
            <a:r>
              <a:rPr lang="en-US" sz="1600" dirty="0"/>
              <a:t>] = X[</a:t>
            </a:r>
            <a:r>
              <a:rPr lang="en-US" sz="1600" dirty="0" err="1"/>
              <a:t>i</a:t>
            </a:r>
            <a:r>
              <a:rPr lang="en-US" sz="1600" dirty="0"/>
              <a:t>] – Y[</a:t>
            </a:r>
            <a:r>
              <a:rPr lang="en-US" sz="1600" dirty="0" err="1"/>
              <a:t>i</a:t>
            </a:r>
            <a:r>
              <a:rPr lang="en-US" sz="1600" dirty="0"/>
              <a:t>];</a:t>
            </a:r>
          </a:p>
          <a:p>
            <a:pPr>
              <a:buNone/>
            </a:pPr>
            <a:r>
              <a:rPr lang="en-US" sz="1600" dirty="0"/>
              <a:t>	else X[</a:t>
            </a:r>
            <a:r>
              <a:rPr lang="en-US" sz="1600" dirty="0" err="1"/>
              <a:t>i</a:t>
            </a:r>
            <a:r>
              <a:rPr lang="en-US" sz="1600" dirty="0"/>
              <a:t>] = Z[</a:t>
            </a:r>
            <a:r>
              <a:rPr lang="en-US" sz="1600" dirty="0" err="1"/>
              <a:t>i</a:t>
            </a:r>
            <a:r>
              <a:rPr lang="en-US" sz="1600" dirty="0"/>
              <a:t>];</a:t>
            </a:r>
          </a:p>
          <a:p>
            <a:pPr>
              <a:buNone/>
            </a:pPr>
            <a:endParaRPr lang="en-US" sz="1600" dirty="0"/>
          </a:p>
          <a:p>
            <a:pPr>
              <a:buNone/>
            </a:pPr>
            <a:r>
              <a:rPr lang="en-US" sz="1600" dirty="0"/>
              <a:t>	ld.global.f64	RD0, [X+R8]		; RD0 = X[</a:t>
            </a:r>
            <a:r>
              <a:rPr lang="en-US" sz="1600" dirty="0" err="1"/>
              <a:t>i</a:t>
            </a:r>
            <a:r>
              <a:rPr lang="en-US" sz="1600" dirty="0"/>
              <a:t>]</a:t>
            </a:r>
          </a:p>
          <a:p>
            <a:pPr>
              <a:buNone/>
            </a:pPr>
            <a:r>
              <a:rPr lang="en-US" sz="1600" dirty="0"/>
              <a:t>	setp.neq.s32	P1, RD0, #0		; P1 is predicate register 1</a:t>
            </a:r>
          </a:p>
          <a:p>
            <a:pPr>
              <a:buNone/>
            </a:pPr>
            <a:r>
              <a:rPr lang="en-US" sz="1600" dirty="0"/>
              <a:t>	@!P1, bra	ELSE1, </a:t>
            </a:r>
            <a:r>
              <a:rPr lang="en-US" sz="1600" i="1" dirty="0"/>
              <a:t>*Push		; Push old mask, set new mask bits</a:t>
            </a:r>
          </a:p>
          <a:p>
            <a:pPr>
              <a:buNone/>
            </a:pPr>
            <a:r>
              <a:rPr lang="en-US" sz="1600" dirty="0"/>
              <a:t>						; if P1 false, go to ELSE1</a:t>
            </a:r>
          </a:p>
          <a:p>
            <a:pPr>
              <a:buNone/>
            </a:pPr>
            <a:r>
              <a:rPr lang="es-ES" sz="1600" dirty="0"/>
              <a:t>	ld.global.f64	RD2, [Y+R8]		; RD2 = Y[i]</a:t>
            </a:r>
          </a:p>
          <a:p>
            <a:pPr>
              <a:buNone/>
            </a:pPr>
            <a:r>
              <a:rPr lang="en-US" sz="1600" dirty="0"/>
              <a:t>	sub.f64	RD0, RD0, RD2		; Difference in RD0</a:t>
            </a:r>
          </a:p>
          <a:p>
            <a:pPr>
              <a:buNone/>
            </a:pPr>
            <a:r>
              <a:rPr lang="nn-NO" sz="1600" dirty="0"/>
              <a:t>	st.global.f64	[X+R8], RD0		; X[i] = RD0</a:t>
            </a:r>
          </a:p>
          <a:p>
            <a:pPr>
              <a:buNone/>
            </a:pPr>
            <a:r>
              <a:rPr lang="en-US" sz="1600" dirty="0"/>
              <a:t>	@P1, bra	ENDIF1, </a:t>
            </a:r>
            <a:r>
              <a:rPr lang="en-US" sz="1600" i="1" dirty="0"/>
              <a:t>*Comp		; complement mask bits</a:t>
            </a:r>
          </a:p>
          <a:p>
            <a:pPr>
              <a:buNone/>
            </a:pPr>
            <a:r>
              <a:rPr lang="en-US" sz="1600" dirty="0"/>
              <a:t>						; if P1 true, go to ENDIF1</a:t>
            </a:r>
          </a:p>
          <a:p>
            <a:pPr>
              <a:buNone/>
            </a:pPr>
            <a:r>
              <a:rPr lang="pl-PL" sz="1600" dirty="0"/>
              <a:t>ELSE1:</a:t>
            </a:r>
            <a:r>
              <a:rPr lang="en-US" sz="1600" dirty="0"/>
              <a:t>		</a:t>
            </a:r>
            <a:r>
              <a:rPr lang="pl-PL" sz="1600" dirty="0"/>
              <a:t>ld.global.f64 RD0, [Z+R8]</a:t>
            </a:r>
            <a:r>
              <a:rPr lang="en-US" sz="1600" dirty="0"/>
              <a:t>	</a:t>
            </a:r>
            <a:r>
              <a:rPr lang="pl-PL" sz="1600" dirty="0"/>
              <a:t>; RD0 = Z[i]</a:t>
            </a:r>
          </a:p>
          <a:p>
            <a:pPr>
              <a:buNone/>
            </a:pPr>
            <a:r>
              <a:rPr lang="nn-NO" sz="1600" dirty="0"/>
              <a:t>			st.global.f64 [X+R8], RD0	; X[i] = RD0</a:t>
            </a:r>
          </a:p>
          <a:p>
            <a:pPr>
              <a:buNone/>
            </a:pPr>
            <a:r>
              <a:rPr lang="en-US" sz="1600" dirty="0"/>
              <a:t>ENDIF1: 	</a:t>
            </a:r>
            <a:r>
              <a:rPr lang="en-US" sz="1600" i="1" dirty="0"/>
              <a:t>&lt;next instruction&gt;, *Pop	; pop to restore old mask</a:t>
            </a:r>
            <a:endParaRPr lang="en-US" sz="1600" dirty="0"/>
          </a:p>
        </p:txBody>
      </p:sp>
      <p:sp>
        <p:nvSpPr>
          <p:cNvPr id="9" name="文本框 8">
            <a:extLst>
              <a:ext uri="{FF2B5EF4-FFF2-40B4-BE49-F238E27FC236}">
                <a16:creationId xmlns:a16="http://schemas.microsoft.com/office/drawing/2014/main" id="{85509B6D-1ECE-6A26-DAEE-4472DCDE52A0}"/>
              </a:ext>
            </a:extLst>
          </p:cNvPr>
          <p:cNvSpPr txBox="1"/>
          <p:nvPr/>
        </p:nvSpPr>
        <p:spPr>
          <a:xfrm>
            <a:off x="4778188" y="1469322"/>
            <a:ext cx="6575612" cy="369332"/>
          </a:xfrm>
          <a:prstGeom prst="rect">
            <a:avLst/>
          </a:prstGeom>
          <a:noFill/>
        </p:spPr>
        <p:txBody>
          <a:bodyPr wrap="square">
            <a:spAutoFit/>
          </a:bodyPr>
          <a:lstStyle/>
          <a:p>
            <a:r>
              <a:rPr lang="en-US" altLang="zh-CN" sz="1800" i="1" dirty="0"/>
              <a:t>*Push</a:t>
            </a:r>
            <a:r>
              <a:rPr lang="zh-CN" altLang="en-US" sz="1800" i="1" dirty="0"/>
              <a:t>，</a:t>
            </a:r>
            <a:r>
              <a:rPr lang="en-US" altLang="zh-CN" sz="1800" i="1" dirty="0"/>
              <a:t> *Comp</a:t>
            </a:r>
            <a:r>
              <a:rPr lang="zh-CN" altLang="en-US" sz="1800" i="1" dirty="0"/>
              <a:t>，</a:t>
            </a:r>
            <a:r>
              <a:rPr lang="en-US" altLang="zh-CN" sz="1800" i="1" dirty="0"/>
              <a:t> *Pop</a:t>
            </a:r>
            <a:r>
              <a:rPr lang="zh-CN" altLang="en-US" sz="1800" dirty="0"/>
              <a:t>为由</a:t>
            </a:r>
            <a:r>
              <a:rPr lang="en-US" altLang="zh-CN" sz="1800" dirty="0"/>
              <a:t>PTX</a:t>
            </a:r>
            <a:r>
              <a:rPr lang="zh-CN" altLang="en-US" dirty="0"/>
              <a:t>汇编程序插入的分支同步标记</a:t>
            </a:r>
          </a:p>
        </p:txBody>
      </p:sp>
    </p:spTree>
    <p:extLst>
      <p:ext uri="{BB962C8B-B14F-4D97-AF65-F5344CB8AC3E}">
        <p14:creationId xmlns:p14="http://schemas.microsoft.com/office/powerpoint/2010/main" val="2573579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0C99B-EFFB-4A64-B50F-B675C55E4D0A}"/>
              </a:ext>
            </a:extLst>
          </p:cNvPr>
          <p:cNvSpPr>
            <a:spLocks noGrp="1"/>
          </p:cNvSpPr>
          <p:nvPr>
            <p:ph type="title" idx="4294967295"/>
          </p:nvPr>
        </p:nvSpPr>
        <p:spPr>
          <a:xfrm>
            <a:off x="1167848" y="268348"/>
            <a:ext cx="9062829" cy="1325563"/>
          </a:xfrm>
        </p:spPr>
        <p:txBody>
          <a:bodyPr/>
          <a:lstStyle/>
          <a:p>
            <a:r>
              <a:rPr lang="zh-CN" altLang="en-US" dirty="0"/>
              <a:t>分支分歧</a:t>
            </a:r>
            <a:r>
              <a:rPr lang="en-US" altLang="zh-CN" dirty="0"/>
              <a:t>(branch divergence)</a:t>
            </a:r>
            <a:endParaRPr lang="zh-CN" altLang="en-US" dirty="0"/>
          </a:p>
        </p:txBody>
      </p:sp>
      <p:sp>
        <p:nvSpPr>
          <p:cNvPr id="3" name="内容占位符 2">
            <a:extLst>
              <a:ext uri="{FF2B5EF4-FFF2-40B4-BE49-F238E27FC236}">
                <a16:creationId xmlns:a16="http://schemas.microsoft.com/office/drawing/2014/main" id="{C8DC5BB2-8415-4E67-A0F4-F8C855C22B6E}"/>
              </a:ext>
            </a:extLst>
          </p:cNvPr>
          <p:cNvSpPr>
            <a:spLocks noGrp="1"/>
          </p:cNvSpPr>
          <p:nvPr>
            <p:ph idx="4294967295"/>
          </p:nvPr>
        </p:nvSpPr>
        <p:spPr>
          <a:xfrm>
            <a:off x="1051170" y="1438953"/>
            <a:ext cx="9062829" cy="2519363"/>
          </a:xfrm>
        </p:spPr>
        <p:txBody>
          <a:bodyPr/>
          <a:lstStyle/>
          <a:p>
            <a:r>
              <a:rPr lang="zh-CN" altLang="en-US" dirty="0"/>
              <a:t>同一</a:t>
            </a:r>
            <a:r>
              <a:rPr lang="en-US" altLang="zh-CN" dirty="0"/>
              <a:t>warp</a:t>
            </a:r>
            <a:r>
              <a:rPr lang="zh-CN" altLang="en-US" dirty="0"/>
              <a:t>中的不同</a:t>
            </a:r>
            <a:r>
              <a:rPr lang="en-US" altLang="zh-CN" dirty="0"/>
              <a:t>thread</a:t>
            </a:r>
            <a:r>
              <a:rPr lang="zh-CN" altLang="en-US" dirty="0"/>
              <a:t>在遇到分支指令时可能会有分歧</a:t>
            </a:r>
            <a:endParaRPr lang="en-US" altLang="zh-CN" dirty="0"/>
          </a:p>
          <a:p>
            <a:pPr lvl="1"/>
            <a:r>
              <a:rPr lang="zh-CN" altLang="en-US" dirty="0"/>
              <a:t>例如，</a:t>
            </a:r>
            <a:r>
              <a:rPr lang="en-US" altLang="zh-CN" dirty="0"/>
              <a:t>if-else  </a:t>
            </a:r>
            <a:endParaRPr lang="zh-CN" altLang="en-US" dirty="0"/>
          </a:p>
        </p:txBody>
      </p:sp>
      <p:grpSp>
        <p:nvGrpSpPr>
          <p:cNvPr id="5" name="Group 82">
            <a:extLst>
              <a:ext uri="{FF2B5EF4-FFF2-40B4-BE49-F238E27FC236}">
                <a16:creationId xmlns:a16="http://schemas.microsoft.com/office/drawing/2014/main" id="{20B4B4A8-08DA-40FF-B739-A36916EBD493}"/>
              </a:ext>
            </a:extLst>
          </p:cNvPr>
          <p:cNvGrpSpPr>
            <a:grpSpLocks/>
          </p:cNvGrpSpPr>
          <p:nvPr/>
        </p:nvGrpSpPr>
        <p:grpSpPr bwMode="auto">
          <a:xfrm>
            <a:off x="5481638" y="3528894"/>
            <a:ext cx="4648200" cy="1143000"/>
            <a:chOff x="2541" y="1241"/>
            <a:chExt cx="2928" cy="720"/>
          </a:xfrm>
        </p:grpSpPr>
        <p:sp>
          <p:nvSpPr>
            <p:cNvPr id="6" name="Rectangle 74">
              <a:extLst>
                <a:ext uri="{FF2B5EF4-FFF2-40B4-BE49-F238E27FC236}">
                  <a16:creationId xmlns:a16="http://schemas.microsoft.com/office/drawing/2014/main" id="{A2F87C11-4B01-428B-821A-9627EF104A5D}"/>
                </a:ext>
              </a:extLst>
            </p:cNvPr>
            <p:cNvSpPr>
              <a:spLocks noChangeArrowheads="1"/>
            </p:cNvSpPr>
            <p:nvPr/>
          </p:nvSpPr>
          <p:spPr bwMode="auto">
            <a:xfrm>
              <a:off x="2541" y="1241"/>
              <a:ext cx="2928" cy="720"/>
            </a:xfrm>
            <a:prstGeom prst="rect">
              <a:avLst/>
            </a:prstGeom>
            <a:solidFill>
              <a:srgbClr val="FFBFDF"/>
            </a:solidFill>
            <a:ln w="19050">
              <a:solidFill>
                <a:schemeClr val="tx1"/>
              </a:solidFill>
              <a:miter lim="800000"/>
              <a:headEnd/>
              <a:tailEnd/>
            </a:ln>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7" name="Rectangle 75">
              <a:extLst>
                <a:ext uri="{FF2B5EF4-FFF2-40B4-BE49-F238E27FC236}">
                  <a16:creationId xmlns:a16="http://schemas.microsoft.com/office/drawing/2014/main" id="{6D4C0F1A-B261-4018-B1A2-2463D51E6344}"/>
                </a:ext>
              </a:extLst>
            </p:cNvPr>
            <p:cNvSpPr>
              <a:spLocks noChangeArrowheads="1"/>
            </p:cNvSpPr>
            <p:nvPr/>
          </p:nvSpPr>
          <p:spPr bwMode="auto">
            <a:xfrm>
              <a:off x="2605" y="1280"/>
              <a:ext cx="84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800">
                  <a:solidFill>
                    <a:srgbClr val="000000"/>
                  </a:solidFill>
                  <a:latin typeface="Arial" panose="020B0604020202020204" pitchFamily="34" charset="0"/>
                </a:rPr>
                <a:t>Thread Warp</a:t>
              </a:r>
            </a:p>
          </p:txBody>
        </p:sp>
        <p:sp>
          <p:nvSpPr>
            <p:cNvPr id="8" name="Rectangle 76">
              <a:extLst>
                <a:ext uri="{FF2B5EF4-FFF2-40B4-BE49-F238E27FC236}">
                  <a16:creationId xmlns:a16="http://schemas.microsoft.com/office/drawing/2014/main" id="{565E4897-BA6B-4552-B50F-0763A1AB648D}"/>
                </a:ext>
              </a:extLst>
            </p:cNvPr>
            <p:cNvSpPr>
              <a:spLocks noChangeArrowheads="1"/>
            </p:cNvSpPr>
            <p:nvPr/>
          </p:nvSpPr>
          <p:spPr bwMode="auto">
            <a:xfrm>
              <a:off x="4438" y="1241"/>
              <a:ext cx="1031" cy="203"/>
            </a:xfrm>
            <a:prstGeom prst="rect">
              <a:avLst/>
            </a:prstGeom>
            <a:solidFill>
              <a:srgbClr val="FFEAF4"/>
            </a:solidFill>
            <a:ln w="19050">
              <a:solidFill>
                <a:schemeClr val="tx1"/>
              </a:solidFill>
              <a:miter lim="800000"/>
              <a:headEnd/>
              <a:tailEnd/>
            </a:ln>
          </p:spPr>
          <p:txBody>
            <a:bodyPr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Common PC</a:t>
              </a:r>
            </a:p>
          </p:txBody>
        </p:sp>
      </p:grpSp>
      <p:sp>
        <p:nvSpPr>
          <p:cNvPr id="9" name="Rectangle 51">
            <a:extLst>
              <a:ext uri="{FF2B5EF4-FFF2-40B4-BE49-F238E27FC236}">
                <a16:creationId xmlns:a16="http://schemas.microsoft.com/office/drawing/2014/main" id="{373B9660-B371-4958-BCC9-FC2012DC4724}"/>
              </a:ext>
            </a:extLst>
          </p:cNvPr>
          <p:cNvSpPr>
            <a:spLocks noChangeArrowheads="1"/>
          </p:cNvSpPr>
          <p:nvPr/>
        </p:nvSpPr>
        <p:spPr bwMode="auto">
          <a:xfrm>
            <a:off x="6902450" y="4028957"/>
            <a:ext cx="838200" cy="533400"/>
          </a:xfrm>
          <a:prstGeom prst="rect">
            <a:avLst/>
          </a:prstGeom>
          <a:solidFill>
            <a:srgbClr val="FFEAF4"/>
          </a:solidFill>
          <a:ln w="17526" cap="rnd">
            <a:solidFill>
              <a:srgbClr val="000000"/>
            </a:solidFill>
            <a:round/>
            <a:headEnd/>
            <a:tailEnd/>
          </a:ln>
        </p:spPr>
        <p:txBody>
          <a:bodyPr lIns="0" r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Thread</a:t>
            </a:r>
          </a:p>
          <a:p>
            <a:pPr algn="ctr">
              <a:spcBef>
                <a:spcPct val="0"/>
              </a:spcBef>
              <a:buClrTx/>
              <a:buSzTx/>
              <a:buNone/>
            </a:pPr>
            <a:r>
              <a:rPr lang="en-US" altLang="zh-CN" sz="1800">
                <a:solidFill>
                  <a:srgbClr val="000000"/>
                </a:solidFill>
                <a:latin typeface="Arial" panose="020B0604020202020204" pitchFamily="34" charset="0"/>
              </a:rPr>
              <a:t>2</a:t>
            </a:r>
          </a:p>
        </p:txBody>
      </p:sp>
      <p:sp>
        <p:nvSpPr>
          <p:cNvPr id="10" name="Rectangle 52">
            <a:extLst>
              <a:ext uri="{FF2B5EF4-FFF2-40B4-BE49-F238E27FC236}">
                <a16:creationId xmlns:a16="http://schemas.microsoft.com/office/drawing/2014/main" id="{2645F2D3-F62D-44EF-B0EF-00362E1364A4}"/>
              </a:ext>
            </a:extLst>
          </p:cNvPr>
          <p:cNvSpPr>
            <a:spLocks noChangeArrowheads="1"/>
          </p:cNvSpPr>
          <p:nvPr/>
        </p:nvSpPr>
        <p:spPr bwMode="auto">
          <a:xfrm>
            <a:off x="7747000" y="4028957"/>
            <a:ext cx="838200" cy="533400"/>
          </a:xfrm>
          <a:prstGeom prst="rect">
            <a:avLst/>
          </a:prstGeom>
          <a:solidFill>
            <a:srgbClr val="FFEAF4"/>
          </a:solidFill>
          <a:ln w="17526" cap="rnd">
            <a:solidFill>
              <a:srgbClr val="000000"/>
            </a:solidFill>
            <a:round/>
            <a:headEnd/>
            <a:tailEnd/>
          </a:ln>
        </p:spPr>
        <p:txBody>
          <a:bodyPr lIns="0" r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Thread</a:t>
            </a:r>
          </a:p>
          <a:p>
            <a:pPr algn="ctr">
              <a:spcBef>
                <a:spcPct val="0"/>
              </a:spcBef>
              <a:buClrTx/>
              <a:buSzTx/>
              <a:buNone/>
            </a:pPr>
            <a:r>
              <a:rPr lang="en-US" altLang="zh-CN" sz="1800">
                <a:solidFill>
                  <a:srgbClr val="000000"/>
                </a:solidFill>
                <a:latin typeface="Arial" panose="020B0604020202020204" pitchFamily="34" charset="0"/>
              </a:rPr>
              <a:t>3</a:t>
            </a:r>
          </a:p>
        </p:txBody>
      </p:sp>
      <p:sp>
        <p:nvSpPr>
          <p:cNvPr id="11" name="Rectangle 53">
            <a:extLst>
              <a:ext uri="{FF2B5EF4-FFF2-40B4-BE49-F238E27FC236}">
                <a16:creationId xmlns:a16="http://schemas.microsoft.com/office/drawing/2014/main" id="{E5D722C4-8274-4D4C-A977-DF8C8026B8FC}"/>
              </a:ext>
            </a:extLst>
          </p:cNvPr>
          <p:cNvSpPr>
            <a:spLocks noChangeArrowheads="1"/>
          </p:cNvSpPr>
          <p:nvPr/>
        </p:nvSpPr>
        <p:spPr bwMode="auto">
          <a:xfrm>
            <a:off x="8593138" y="4028957"/>
            <a:ext cx="838200" cy="533400"/>
          </a:xfrm>
          <a:prstGeom prst="rect">
            <a:avLst/>
          </a:prstGeom>
          <a:solidFill>
            <a:srgbClr val="FFEAF4"/>
          </a:solidFill>
          <a:ln w="17526" cap="rnd">
            <a:solidFill>
              <a:srgbClr val="000000"/>
            </a:solidFill>
            <a:round/>
            <a:headEnd/>
            <a:tailEnd/>
          </a:ln>
        </p:spPr>
        <p:txBody>
          <a:bodyPr lIns="0" r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Thread</a:t>
            </a:r>
          </a:p>
          <a:p>
            <a:pPr algn="ctr">
              <a:spcBef>
                <a:spcPct val="0"/>
              </a:spcBef>
              <a:buClrTx/>
              <a:buSzTx/>
              <a:buNone/>
            </a:pPr>
            <a:r>
              <a:rPr lang="en-US" altLang="zh-CN" sz="1800">
                <a:solidFill>
                  <a:srgbClr val="000000"/>
                </a:solidFill>
                <a:latin typeface="Arial" panose="020B0604020202020204" pitchFamily="34" charset="0"/>
              </a:rPr>
              <a:t>4</a:t>
            </a:r>
          </a:p>
        </p:txBody>
      </p:sp>
      <p:sp>
        <p:nvSpPr>
          <p:cNvPr id="12" name="Rectangle 55">
            <a:extLst>
              <a:ext uri="{FF2B5EF4-FFF2-40B4-BE49-F238E27FC236}">
                <a16:creationId xmlns:a16="http://schemas.microsoft.com/office/drawing/2014/main" id="{5571A773-A8D6-4874-BB88-AD61985E9CCD}"/>
              </a:ext>
            </a:extLst>
          </p:cNvPr>
          <p:cNvSpPr>
            <a:spLocks noChangeArrowheads="1"/>
          </p:cNvSpPr>
          <p:nvPr/>
        </p:nvSpPr>
        <p:spPr bwMode="auto">
          <a:xfrm>
            <a:off x="6057900" y="4028957"/>
            <a:ext cx="838200" cy="533400"/>
          </a:xfrm>
          <a:prstGeom prst="rect">
            <a:avLst/>
          </a:prstGeom>
          <a:solidFill>
            <a:srgbClr val="FFEAF4"/>
          </a:solidFill>
          <a:ln w="17526" cap="rnd">
            <a:solidFill>
              <a:srgbClr val="000000"/>
            </a:solidFill>
            <a:round/>
            <a:headEnd/>
            <a:tailEnd/>
          </a:ln>
        </p:spPr>
        <p:txBody>
          <a:bodyPr lIns="0" r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Thread</a:t>
            </a:r>
          </a:p>
          <a:p>
            <a:pPr algn="ctr">
              <a:spcBef>
                <a:spcPct val="0"/>
              </a:spcBef>
              <a:buClrTx/>
              <a:buSzTx/>
              <a:buNone/>
            </a:pPr>
            <a:r>
              <a:rPr lang="en-US" altLang="zh-CN" sz="1800">
                <a:solidFill>
                  <a:srgbClr val="000000"/>
                </a:solidFill>
                <a:latin typeface="Arial" panose="020B0604020202020204" pitchFamily="34" charset="0"/>
              </a:rPr>
              <a:t>1</a:t>
            </a:r>
          </a:p>
        </p:txBody>
      </p:sp>
      <p:grpSp>
        <p:nvGrpSpPr>
          <p:cNvPr id="13" name="Group 85">
            <a:extLst>
              <a:ext uri="{FF2B5EF4-FFF2-40B4-BE49-F238E27FC236}">
                <a16:creationId xmlns:a16="http://schemas.microsoft.com/office/drawing/2014/main" id="{2702E542-637B-4BA3-9126-ACCBB193DEDE}"/>
              </a:ext>
            </a:extLst>
          </p:cNvPr>
          <p:cNvGrpSpPr>
            <a:grpSpLocks/>
          </p:cNvGrpSpPr>
          <p:nvPr/>
        </p:nvGrpSpPr>
        <p:grpSpPr bwMode="auto">
          <a:xfrm>
            <a:off x="2600325" y="3016133"/>
            <a:ext cx="2509838" cy="2689225"/>
            <a:chOff x="678" y="1595"/>
            <a:chExt cx="1581" cy="1694"/>
          </a:xfrm>
        </p:grpSpPr>
        <p:sp>
          <p:nvSpPr>
            <p:cNvPr id="14" name="Rectangle 6">
              <a:extLst>
                <a:ext uri="{FF2B5EF4-FFF2-40B4-BE49-F238E27FC236}">
                  <a16:creationId xmlns:a16="http://schemas.microsoft.com/office/drawing/2014/main" id="{80294052-02EE-4603-BA1D-FEBDBA46EF70}"/>
                </a:ext>
              </a:extLst>
            </p:cNvPr>
            <p:cNvSpPr>
              <a:spLocks noChangeArrowheads="1"/>
            </p:cNvSpPr>
            <p:nvPr/>
          </p:nvSpPr>
          <p:spPr bwMode="auto">
            <a:xfrm>
              <a:off x="945" y="2039"/>
              <a:ext cx="468" cy="177"/>
            </a:xfrm>
            <a:prstGeom prst="rect">
              <a:avLst/>
            </a:prstGeom>
            <a:solidFill>
              <a:srgbClr val="CCCCFF"/>
            </a:solidFill>
            <a:ln w="28575">
              <a:solidFill>
                <a:schemeClr val="tx1"/>
              </a:solidFill>
              <a:miter lim="800000"/>
              <a:headEnd/>
              <a:tailEnd/>
            </a:ln>
          </p:spPr>
          <p:txBody>
            <a:bodyPr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B</a:t>
              </a:r>
            </a:p>
          </p:txBody>
        </p:sp>
        <p:sp>
          <p:nvSpPr>
            <p:cNvPr id="15" name="Rectangle 9">
              <a:extLst>
                <a:ext uri="{FF2B5EF4-FFF2-40B4-BE49-F238E27FC236}">
                  <a16:creationId xmlns:a16="http://schemas.microsoft.com/office/drawing/2014/main" id="{F7AE9296-B529-43B3-9C96-5E36A7FD5BD6}"/>
                </a:ext>
              </a:extLst>
            </p:cNvPr>
            <p:cNvSpPr>
              <a:spLocks noChangeArrowheads="1"/>
            </p:cNvSpPr>
            <p:nvPr/>
          </p:nvSpPr>
          <p:spPr bwMode="auto">
            <a:xfrm>
              <a:off x="678" y="2378"/>
              <a:ext cx="468" cy="171"/>
            </a:xfrm>
            <a:prstGeom prst="rect">
              <a:avLst/>
            </a:prstGeom>
            <a:solidFill>
              <a:srgbClr val="CCCCFF"/>
            </a:solidFill>
            <a:ln w="28575">
              <a:solidFill>
                <a:schemeClr val="tx1"/>
              </a:solidFill>
              <a:miter lim="800000"/>
              <a:headEnd/>
              <a:tailEnd/>
            </a:ln>
          </p:spPr>
          <p:txBody>
            <a:bodyPr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C</a:t>
              </a:r>
            </a:p>
          </p:txBody>
        </p:sp>
        <p:sp>
          <p:nvSpPr>
            <p:cNvPr id="16" name="Rectangle 12">
              <a:extLst>
                <a:ext uri="{FF2B5EF4-FFF2-40B4-BE49-F238E27FC236}">
                  <a16:creationId xmlns:a16="http://schemas.microsoft.com/office/drawing/2014/main" id="{8F003B7A-1173-46D3-8B7F-84BB6EB37F38}"/>
                </a:ext>
              </a:extLst>
            </p:cNvPr>
            <p:cNvSpPr>
              <a:spLocks noChangeArrowheads="1"/>
            </p:cNvSpPr>
            <p:nvPr/>
          </p:nvSpPr>
          <p:spPr bwMode="auto">
            <a:xfrm>
              <a:off x="1235" y="2378"/>
              <a:ext cx="465" cy="171"/>
            </a:xfrm>
            <a:prstGeom prst="rect">
              <a:avLst/>
            </a:prstGeom>
            <a:solidFill>
              <a:srgbClr val="CCCCFF"/>
            </a:solidFill>
            <a:ln w="28575">
              <a:solidFill>
                <a:schemeClr val="tx1"/>
              </a:solidFill>
              <a:miter lim="800000"/>
              <a:headEnd/>
              <a:tailEnd/>
            </a:ln>
          </p:spPr>
          <p:txBody>
            <a:bodyPr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D</a:t>
              </a:r>
            </a:p>
          </p:txBody>
        </p:sp>
        <p:sp>
          <p:nvSpPr>
            <p:cNvPr id="17" name="Rectangle 15">
              <a:extLst>
                <a:ext uri="{FF2B5EF4-FFF2-40B4-BE49-F238E27FC236}">
                  <a16:creationId xmlns:a16="http://schemas.microsoft.com/office/drawing/2014/main" id="{D20E89FF-9EB9-4678-B190-ED5E987E0F53}"/>
                </a:ext>
              </a:extLst>
            </p:cNvPr>
            <p:cNvSpPr>
              <a:spLocks noChangeArrowheads="1"/>
            </p:cNvSpPr>
            <p:nvPr/>
          </p:nvSpPr>
          <p:spPr bwMode="auto">
            <a:xfrm>
              <a:off x="945" y="2765"/>
              <a:ext cx="468" cy="177"/>
            </a:xfrm>
            <a:prstGeom prst="rect">
              <a:avLst/>
            </a:prstGeom>
            <a:solidFill>
              <a:srgbClr val="CCCCFF"/>
            </a:solidFill>
            <a:ln w="28575">
              <a:solidFill>
                <a:schemeClr val="tx1"/>
              </a:solidFill>
              <a:miter lim="800000"/>
              <a:headEnd/>
              <a:tailEnd/>
            </a:ln>
          </p:spPr>
          <p:txBody>
            <a:bodyPr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E</a:t>
              </a:r>
            </a:p>
          </p:txBody>
        </p:sp>
        <p:sp>
          <p:nvSpPr>
            <p:cNvPr id="18" name="Rectangle 30">
              <a:extLst>
                <a:ext uri="{FF2B5EF4-FFF2-40B4-BE49-F238E27FC236}">
                  <a16:creationId xmlns:a16="http://schemas.microsoft.com/office/drawing/2014/main" id="{CE41A068-624C-4552-9FD3-93E3CBBD054C}"/>
                </a:ext>
              </a:extLst>
            </p:cNvPr>
            <p:cNvSpPr>
              <a:spLocks noChangeArrowheads="1"/>
            </p:cNvSpPr>
            <p:nvPr/>
          </p:nvSpPr>
          <p:spPr bwMode="auto">
            <a:xfrm>
              <a:off x="1791" y="2378"/>
              <a:ext cx="468" cy="177"/>
            </a:xfrm>
            <a:prstGeom prst="rect">
              <a:avLst/>
            </a:prstGeom>
            <a:solidFill>
              <a:srgbClr val="CCCCFF"/>
            </a:solidFill>
            <a:ln w="28575">
              <a:solidFill>
                <a:schemeClr val="tx1"/>
              </a:solidFill>
              <a:miter lim="800000"/>
              <a:headEnd/>
              <a:tailEnd/>
            </a:ln>
          </p:spPr>
          <p:txBody>
            <a:bodyPr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F</a:t>
              </a:r>
            </a:p>
          </p:txBody>
        </p:sp>
        <p:sp>
          <p:nvSpPr>
            <p:cNvPr id="19" name="Rectangle 33">
              <a:extLst>
                <a:ext uri="{FF2B5EF4-FFF2-40B4-BE49-F238E27FC236}">
                  <a16:creationId xmlns:a16="http://schemas.microsoft.com/office/drawing/2014/main" id="{64058B02-5C80-4A35-BD8F-22BE7EFA2278}"/>
                </a:ext>
              </a:extLst>
            </p:cNvPr>
            <p:cNvSpPr>
              <a:spLocks noChangeArrowheads="1"/>
            </p:cNvSpPr>
            <p:nvPr/>
          </p:nvSpPr>
          <p:spPr bwMode="auto">
            <a:xfrm>
              <a:off x="1235" y="1604"/>
              <a:ext cx="468" cy="175"/>
            </a:xfrm>
            <a:prstGeom prst="rect">
              <a:avLst/>
            </a:prstGeom>
            <a:solidFill>
              <a:srgbClr val="CCCCFF"/>
            </a:solidFill>
            <a:ln w="28575">
              <a:solidFill>
                <a:schemeClr val="tx1"/>
              </a:solidFill>
              <a:miter lim="800000"/>
              <a:headEnd/>
              <a:tailEnd/>
            </a:ln>
          </p:spPr>
          <p:txBody>
            <a:bodyPr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A</a:t>
              </a:r>
            </a:p>
          </p:txBody>
        </p:sp>
        <p:sp>
          <p:nvSpPr>
            <p:cNvPr id="20" name="Rectangle 40">
              <a:extLst>
                <a:ext uri="{FF2B5EF4-FFF2-40B4-BE49-F238E27FC236}">
                  <a16:creationId xmlns:a16="http://schemas.microsoft.com/office/drawing/2014/main" id="{EF3849B9-0F94-45FC-B42D-F49DF0D3221B}"/>
                </a:ext>
              </a:extLst>
            </p:cNvPr>
            <p:cNvSpPr>
              <a:spLocks noChangeArrowheads="1"/>
            </p:cNvSpPr>
            <p:nvPr/>
          </p:nvSpPr>
          <p:spPr bwMode="auto">
            <a:xfrm>
              <a:off x="1235" y="3104"/>
              <a:ext cx="468" cy="176"/>
            </a:xfrm>
            <a:prstGeom prst="rect">
              <a:avLst/>
            </a:prstGeom>
            <a:solidFill>
              <a:srgbClr val="CCCCFF"/>
            </a:solidFill>
            <a:ln w="28575">
              <a:solidFill>
                <a:schemeClr val="tx1"/>
              </a:solidFill>
              <a:miter lim="800000"/>
              <a:headEnd/>
              <a:tailEnd/>
            </a:ln>
          </p:spPr>
          <p:txBody>
            <a:bodyPr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G</a:t>
              </a:r>
            </a:p>
          </p:txBody>
        </p:sp>
        <p:cxnSp>
          <p:nvCxnSpPr>
            <p:cNvPr id="21" name="AutoShape 57">
              <a:extLst>
                <a:ext uri="{FF2B5EF4-FFF2-40B4-BE49-F238E27FC236}">
                  <a16:creationId xmlns:a16="http://schemas.microsoft.com/office/drawing/2014/main" id="{29DFDE2F-ABFA-4AB6-B883-B13A19699AE1}"/>
                </a:ext>
              </a:extLst>
            </p:cNvPr>
            <p:cNvCxnSpPr>
              <a:cxnSpLocks noChangeShapeType="1"/>
              <a:stCxn id="14" idx="2"/>
              <a:endCxn id="16" idx="0"/>
            </p:cNvCxnSpPr>
            <p:nvPr/>
          </p:nvCxnSpPr>
          <p:spPr bwMode="auto">
            <a:xfrm>
              <a:off x="1179" y="2225"/>
              <a:ext cx="289"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 name="AutoShape 58">
              <a:extLst>
                <a:ext uri="{FF2B5EF4-FFF2-40B4-BE49-F238E27FC236}">
                  <a16:creationId xmlns:a16="http://schemas.microsoft.com/office/drawing/2014/main" id="{0C6D33AA-CCCD-432B-AF0D-7F02AF0949D7}"/>
                </a:ext>
              </a:extLst>
            </p:cNvPr>
            <p:cNvCxnSpPr>
              <a:cxnSpLocks noChangeShapeType="1"/>
              <a:stCxn id="14" idx="2"/>
              <a:endCxn id="15" idx="0"/>
            </p:cNvCxnSpPr>
            <p:nvPr/>
          </p:nvCxnSpPr>
          <p:spPr bwMode="auto">
            <a:xfrm flipH="1">
              <a:off x="912" y="2225"/>
              <a:ext cx="267"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3" name="AutoShape 59">
              <a:extLst>
                <a:ext uri="{FF2B5EF4-FFF2-40B4-BE49-F238E27FC236}">
                  <a16:creationId xmlns:a16="http://schemas.microsoft.com/office/drawing/2014/main" id="{9644357C-D5A6-49DE-AB8F-9B2F219C9711}"/>
                </a:ext>
              </a:extLst>
            </p:cNvPr>
            <p:cNvCxnSpPr>
              <a:cxnSpLocks noChangeShapeType="1"/>
              <a:stCxn id="16" idx="2"/>
              <a:endCxn id="17" idx="0"/>
            </p:cNvCxnSpPr>
            <p:nvPr/>
          </p:nvCxnSpPr>
          <p:spPr bwMode="auto">
            <a:xfrm flipH="1">
              <a:off x="1179" y="2558"/>
              <a:ext cx="289" cy="19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60">
              <a:extLst>
                <a:ext uri="{FF2B5EF4-FFF2-40B4-BE49-F238E27FC236}">
                  <a16:creationId xmlns:a16="http://schemas.microsoft.com/office/drawing/2014/main" id="{E0E5310C-189E-4518-A190-3E764F93223A}"/>
                </a:ext>
              </a:extLst>
            </p:cNvPr>
            <p:cNvCxnSpPr>
              <a:cxnSpLocks noChangeShapeType="1"/>
              <a:stCxn id="15" idx="2"/>
              <a:endCxn id="17" idx="0"/>
            </p:cNvCxnSpPr>
            <p:nvPr/>
          </p:nvCxnSpPr>
          <p:spPr bwMode="auto">
            <a:xfrm>
              <a:off x="912" y="2558"/>
              <a:ext cx="267" cy="19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5" name="AutoShape 61">
              <a:extLst>
                <a:ext uri="{FF2B5EF4-FFF2-40B4-BE49-F238E27FC236}">
                  <a16:creationId xmlns:a16="http://schemas.microsoft.com/office/drawing/2014/main" id="{5F6E72A1-C217-4A59-BC05-06D3D1D0133E}"/>
                </a:ext>
              </a:extLst>
            </p:cNvPr>
            <p:cNvCxnSpPr>
              <a:cxnSpLocks noChangeShapeType="1"/>
              <a:stCxn id="19" idx="2"/>
              <a:endCxn id="18" idx="0"/>
            </p:cNvCxnSpPr>
            <p:nvPr/>
          </p:nvCxnSpPr>
          <p:spPr bwMode="auto">
            <a:xfrm>
              <a:off x="1469" y="1788"/>
              <a:ext cx="556" cy="58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6" name="AutoShape 62">
              <a:extLst>
                <a:ext uri="{FF2B5EF4-FFF2-40B4-BE49-F238E27FC236}">
                  <a16:creationId xmlns:a16="http://schemas.microsoft.com/office/drawing/2014/main" id="{0AD4B890-13AD-4C08-A149-9E0FF34D0AF7}"/>
                </a:ext>
              </a:extLst>
            </p:cNvPr>
            <p:cNvCxnSpPr>
              <a:cxnSpLocks noChangeShapeType="1"/>
              <a:stCxn id="19" idx="2"/>
              <a:endCxn id="14" idx="0"/>
            </p:cNvCxnSpPr>
            <p:nvPr/>
          </p:nvCxnSpPr>
          <p:spPr bwMode="auto">
            <a:xfrm flipH="1">
              <a:off x="1179" y="1788"/>
              <a:ext cx="290" cy="24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7" name="AutoShape 63">
              <a:extLst>
                <a:ext uri="{FF2B5EF4-FFF2-40B4-BE49-F238E27FC236}">
                  <a16:creationId xmlns:a16="http://schemas.microsoft.com/office/drawing/2014/main" id="{F24F5901-ED23-417A-B475-810F571BC639}"/>
                </a:ext>
              </a:extLst>
            </p:cNvPr>
            <p:cNvCxnSpPr>
              <a:cxnSpLocks noChangeShapeType="1"/>
              <a:stCxn id="18" idx="2"/>
              <a:endCxn id="20" idx="0"/>
            </p:cNvCxnSpPr>
            <p:nvPr/>
          </p:nvCxnSpPr>
          <p:spPr bwMode="auto">
            <a:xfrm flipH="1">
              <a:off x="1469" y="2564"/>
              <a:ext cx="556" cy="53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8" name="AutoShape 64">
              <a:extLst>
                <a:ext uri="{FF2B5EF4-FFF2-40B4-BE49-F238E27FC236}">
                  <a16:creationId xmlns:a16="http://schemas.microsoft.com/office/drawing/2014/main" id="{B38D7685-4FE5-4A2A-A18A-74F6318181BA}"/>
                </a:ext>
              </a:extLst>
            </p:cNvPr>
            <p:cNvCxnSpPr>
              <a:cxnSpLocks noChangeShapeType="1"/>
              <a:stCxn id="17" idx="2"/>
              <a:endCxn id="20" idx="0"/>
            </p:cNvCxnSpPr>
            <p:nvPr/>
          </p:nvCxnSpPr>
          <p:spPr bwMode="auto">
            <a:xfrm>
              <a:off x="1179" y="2951"/>
              <a:ext cx="290"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9" name="AutoShape 66">
              <a:extLst>
                <a:ext uri="{FF2B5EF4-FFF2-40B4-BE49-F238E27FC236}">
                  <a16:creationId xmlns:a16="http://schemas.microsoft.com/office/drawing/2014/main" id="{CCE7BA51-1615-4207-81C2-C215962EB5F3}"/>
                </a:ext>
              </a:extLst>
            </p:cNvPr>
            <p:cNvCxnSpPr>
              <a:cxnSpLocks noChangeShapeType="1"/>
              <a:stCxn id="20" idx="2"/>
              <a:endCxn id="19" idx="0"/>
            </p:cNvCxnSpPr>
            <p:nvPr/>
          </p:nvCxnSpPr>
          <p:spPr bwMode="auto">
            <a:xfrm rot="5400000" flipH="1" flipV="1">
              <a:off x="623" y="2441"/>
              <a:ext cx="1694" cy="1"/>
            </a:xfrm>
            <a:prstGeom prst="curvedConnector5">
              <a:avLst>
                <a:gd name="adj1" fmla="val -7968"/>
                <a:gd name="adj2" fmla="val -102600000"/>
                <a:gd name="adj3" fmla="val 107968"/>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30" name="Freeform 68">
            <a:extLst>
              <a:ext uri="{FF2B5EF4-FFF2-40B4-BE49-F238E27FC236}">
                <a16:creationId xmlns:a16="http://schemas.microsoft.com/office/drawing/2014/main" id="{C596571A-D6F6-4703-963F-B0A2F6654898}"/>
              </a:ext>
            </a:extLst>
          </p:cNvPr>
          <p:cNvSpPr>
            <a:spLocks/>
          </p:cNvSpPr>
          <p:nvPr/>
        </p:nvSpPr>
        <p:spPr bwMode="auto">
          <a:xfrm>
            <a:off x="2946400" y="3182819"/>
            <a:ext cx="852488" cy="2419350"/>
          </a:xfrm>
          <a:custGeom>
            <a:avLst/>
            <a:gdLst>
              <a:gd name="T0" fmla="*/ 2147483646 w 537"/>
              <a:gd name="T1" fmla="*/ 0 h 1524"/>
              <a:gd name="T2" fmla="*/ 2147483646 w 537"/>
              <a:gd name="T3" fmla="*/ 2147483646 h 1524"/>
              <a:gd name="T4" fmla="*/ 2147483646 w 537"/>
              <a:gd name="T5" fmla="*/ 2147483646 h 1524"/>
              <a:gd name="T6" fmla="*/ 2147483646 w 537"/>
              <a:gd name="T7" fmla="*/ 2147483646 h 1524"/>
              <a:gd name="T8" fmla="*/ 2147483646 w 537"/>
              <a:gd name="T9" fmla="*/ 2147483646 h 1524"/>
              <a:gd name="T10" fmla="*/ 0 60000 65536"/>
              <a:gd name="T11" fmla="*/ 0 60000 65536"/>
              <a:gd name="T12" fmla="*/ 0 60000 65536"/>
              <a:gd name="T13" fmla="*/ 0 60000 65536"/>
              <a:gd name="T14" fmla="*/ 0 60000 65536"/>
              <a:gd name="T15" fmla="*/ 0 w 537"/>
              <a:gd name="T16" fmla="*/ 0 h 1524"/>
              <a:gd name="T17" fmla="*/ 537 w 537"/>
              <a:gd name="T18" fmla="*/ 1524 h 1524"/>
            </a:gdLst>
            <a:ahLst/>
            <a:cxnLst>
              <a:cxn ang="T10">
                <a:pos x="T0" y="T1"/>
              </a:cxn>
              <a:cxn ang="T11">
                <a:pos x="T2" y="T3"/>
              </a:cxn>
              <a:cxn ang="T12">
                <a:pos x="T4" y="T5"/>
              </a:cxn>
              <a:cxn ang="T13">
                <a:pos x="T6" y="T7"/>
              </a:cxn>
              <a:cxn ang="T14">
                <a:pos x="T8" y="T9"/>
              </a:cxn>
            </a:cxnLst>
            <a:rect l="T15" t="T16" r="T17" b="T18"/>
            <a:pathLst>
              <a:path w="537" h="1524">
                <a:moveTo>
                  <a:pt x="537" y="0"/>
                </a:moveTo>
                <a:cubicBezTo>
                  <a:pt x="436" y="153"/>
                  <a:pt x="335" y="307"/>
                  <a:pt x="246" y="436"/>
                </a:cubicBezTo>
                <a:cubicBezTo>
                  <a:pt x="157" y="565"/>
                  <a:pt x="8" y="649"/>
                  <a:pt x="4" y="774"/>
                </a:cubicBezTo>
                <a:cubicBezTo>
                  <a:pt x="0" y="899"/>
                  <a:pt x="133" y="1061"/>
                  <a:pt x="222" y="1186"/>
                </a:cubicBezTo>
                <a:cubicBezTo>
                  <a:pt x="311" y="1311"/>
                  <a:pt x="424" y="1417"/>
                  <a:pt x="537" y="1524"/>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71">
            <a:extLst>
              <a:ext uri="{FF2B5EF4-FFF2-40B4-BE49-F238E27FC236}">
                <a16:creationId xmlns:a16="http://schemas.microsoft.com/office/drawing/2014/main" id="{848B5769-6B2B-4CBF-A82B-8FCA894D1E80}"/>
              </a:ext>
            </a:extLst>
          </p:cNvPr>
          <p:cNvSpPr>
            <a:spLocks/>
          </p:cNvSpPr>
          <p:nvPr/>
        </p:nvSpPr>
        <p:spPr bwMode="auto">
          <a:xfrm>
            <a:off x="3368676" y="3182819"/>
            <a:ext cx="468313" cy="2381250"/>
          </a:xfrm>
          <a:custGeom>
            <a:avLst/>
            <a:gdLst>
              <a:gd name="T0" fmla="*/ 2147483646 w 295"/>
              <a:gd name="T1" fmla="*/ 0 h 1500"/>
              <a:gd name="T2" fmla="*/ 0 w 295"/>
              <a:gd name="T3" fmla="*/ 2147483646 h 1500"/>
              <a:gd name="T4" fmla="*/ 2147483646 w 295"/>
              <a:gd name="T5" fmla="*/ 2147483646 h 1500"/>
              <a:gd name="T6" fmla="*/ 2147483646 w 295"/>
              <a:gd name="T7" fmla="*/ 2147483646 h 1500"/>
              <a:gd name="T8" fmla="*/ 2147483646 w 295"/>
              <a:gd name="T9" fmla="*/ 2147483646 h 1500"/>
              <a:gd name="T10" fmla="*/ 0 60000 65536"/>
              <a:gd name="T11" fmla="*/ 0 60000 65536"/>
              <a:gd name="T12" fmla="*/ 0 60000 65536"/>
              <a:gd name="T13" fmla="*/ 0 60000 65536"/>
              <a:gd name="T14" fmla="*/ 0 60000 65536"/>
              <a:gd name="T15" fmla="*/ 0 w 295"/>
              <a:gd name="T16" fmla="*/ 0 h 1500"/>
              <a:gd name="T17" fmla="*/ 295 w 295"/>
              <a:gd name="T18" fmla="*/ 1500 h 1500"/>
            </a:gdLst>
            <a:ahLst/>
            <a:cxnLst>
              <a:cxn ang="T10">
                <a:pos x="T0" y="T1"/>
              </a:cxn>
              <a:cxn ang="T11">
                <a:pos x="T2" y="T3"/>
              </a:cxn>
              <a:cxn ang="T12">
                <a:pos x="T4" y="T5"/>
              </a:cxn>
              <a:cxn ang="T13">
                <a:pos x="T6" y="T7"/>
              </a:cxn>
              <a:cxn ang="T14">
                <a:pos x="T8" y="T9"/>
              </a:cxn>
            </a:cxnLst>
            <a:rect l="T15" t="T16" r="T17" b="T18"/>
            <a:pathLst>
              <a:path w="295" h="1500">
                <a:moveTo>
                  <a:pt x="291" y="0"/>
                </a:moveTo>
                <a:cubicBezTo>
                  <a:pt x="145" y="155"/>
                  <a:pt x="0" y="311"/>
                  <a:pt x="0" y="436"/>
                </a:cubicBezTo>
                <a:cubicBezTo>
                  <a:pt x="0" y="561"/>
                  <a:pt x="287" y="629"/>
                  <a:pt x="291" y="750"/>
                </a:cubicBezTo>
                <a:cubicBezTo>
                  <a:pt x="295" y="871"/>
                  <a:pt x="25" y="1037"/>
                  <a:pt x="25" y="1162"/>
                </a:cubicBezTo>
                <a:cubicBezTo>
                  <a:pt x="25" y="1287"/>
                  <a:pt x="158" y="1393"/>
                  <a:pt x="291" y="1500"/>
                </a:cubicBezTo>
              </a:path>
            </a:pathLst>
          </a:custGeom>
          <a:noFill/>
          <a:ln w="38100">
            <a:solidFill>
              <a:srgbClr val="66FF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72">
            <a:extLst>
              <a:ext uri="{FF2B5EF4-FFF2-40B4-BE49-F238E27FC236}">
                <a16:creationId xmlns:a16="http://schemas.microsoft.com/office/drawing/2014/main" id="{2601C0F3-A3D2-4AAF-B916-1F7AF8BFA00F}"/>
              </a:ext>
            </a:extLst>
          </p:cNvPr>
          <p:cNvSpPr>
            <a:spLocks/>
          </p:cNvSpPr>
          <p:nvPr/>
        </p:nvSpPr>
        <p:spPr bwMode="auto">
          <a:xfrm>
            <a:off x="3868739" y="3182819"/>
            <a:ext cx="884237" cy="2381250"/>
          </a:xfrm>
          <a:custGeom>
            <a:avLst/>
            <a:gdLst>
              <a:gd name="T0" fmla="*/ 0 w 557"/>
              <a:gd name="T1" fmla="*/ 0 h 1500"/>
              <a:gd name="T2" fmla="*/ 2147483646 w 557"/>
              <a:gd name="T3" fmla="*/ 2147483646 h 1500"/>
              <a:gd name="T4" fmla="*/ 0 w 557"/>
              <a:gd name="T5" fmla="*/ 2147483646 h 1500"/>
              <a:gd name="T6" fmla="*/ 0 60000 65536"/>
              <a:gd name="T7" fmla="*/ 0 60000 65536"/>
              <a:gd name="T8" fmla="*/ 0 60000 65536"/>
              <a:gd name="T9" fmla="*/ 0 w 557"/>
              <a:gd name="T10" fmla="*/ 0 h 1500"/>
              <a:gd name="T11" fmla="*/ 557 w 557"/>
              <a:gd name="T12" fmla="*/ 1500 h 1500"/>
            </a:gdLst>
            <a:ahLst/>
            <a:cxnLst>
              <a:cxn ang="T6">
                <a:pos x="T0" y="T1"/>
              </a:cxn>
              <a:cxn ang="T7">
                <a:pos x="T2" y="T3"/>
              </a:cxn>
              <a:cxn ang="T8">
                <a:pos x="T4" y="T5"/>
              </a:cxn>
            </a:cxnLst>
            <a:rect l="T9" t="T10" r="T11" b="T12"/>
            <a:pathLst>
              <a:path w="557" h="1500">
                <a:moveTo>
                  <a:pt x="0" y="0"/>
                </a:moveTo>
                <a:cubicBezTo>
                  <a:pt x="93" y="130"/>
                  <a:pt x="557" y="528"/>
                  <a:pt x="557" y="778"/>
                </a:cubicBezTo>
                <a:cubicBezTo>
                  <a:pt x="557" y="1028"/>
                  <a:pt x="116" y="1350"/>
                  <a:pt x="0" y="1500"/>
                </a:cubicBezTo>
              </a:path>
            </a:pathLst>
          </a:custGeom>
          <a:noFill/>
          <a:ln w="38100">
            <a:solidFill>
              <a:srgbClr val="66FF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84">
            <a:extLst>
              <a:ext uri="{FF2B5EF4-FFF2-40B4-BE49-F238E27FC236}">
                <a16:creationId xmlns:a16="http://schemas.microsoft.com/office/drawing/2014/main" id="{34082819-C7DE-4D2E-9033-B2EDF9F4CEC4}"/>
              </a:ext>
            </a:extLst>
          </p:cNvPr>
          <p:cNvSpPr>
            <a:spLocks/>
          </p:cNvSpPr>
          <p:nvPr/>
        </p:nvSpPr>
        <p:spPr bwMode="auto">
          <a:xfrm>
            <a:off x="3446463" y="3222507"/>
            <a:ext cx="468312" cy="2381250"/>
          </a:xfrm>
          <a:custGeom>
            <a:avLst/>
            <a:gdLst>
              <a:gd name="T0" fmla="*/ 2147483646 w 295"/>
              <a:gd name="T1" fmla="*/ 0 h 1500"/>
              <a:gd name="T2" fmla="*/ 0 w 295"/>
              <a:gd name="T3" fmla="*/ 2147483646 h 1500"/>
              <a:gd name="T4" fmla="*/ 2147483646 w 295"/>
              <a:gd name="T5" fmla="*/ 2147483646 h 1500"/>
              <a:gd name="T6" fmla="*/ 2147483646 w 295"/>
              <a:gd name="T7" fmla="*/ 2147483646 h 1500"/>
              <a:gd name="T8" fmla="*/ 2147483646 w 295"/>
              <a:gd name="T9" fmla="*/ 2147483646 h 1500"/>
              <a:gd name="T10" fmla="*/ 0 60000 65536"/>
              <a:gd name="T11" fmla="*/ 0 60000 65536"/>
              <a:gd name="T12" fmla="*/ 0 60000 65536"/>
              <a:gd name="T13" fmla="*/ 0 60000 65536"/>
              <a:gd name="T14" fmla="*/ 0 60000 65536"/>
              <a:gd name="T15" fmla="*/ 0 w 295"/>
              <a:gd name="T16" fmla="*/ 0 h 1500"/>
              <a:gd name="T17" fmla="*/ 295 w 295"/>
              <a:gd name="T18" fmla="*/ 1500 h 1500"/>
            </a:gdLst>
            <a:ahLst/>
            <a:cxnLst>
              <a:cxn ang="T10">
                <a:pos x="T0" y="T1"/>
              </a:cxn>
              <a:cxn ang="T11">
                <a:pos x="T2" y="T3"/>
              </a:cxn>
              <a:cxn ang="T12">
                <a:pos x="T4" y="T5"/>
              </a:cxn>
              <a:cxn ang="T13">
                <a:pos x="T6" y="T7"/>
              </a:cxn>
              <a:cxn ang="T14">
                <a:pos x="T8" y="T9"/>
              </a:cxn>
            </a:cxnLst>
            <a:rect l="T15" t="T16" r="T17" b="T18"/>
            <a:pathLst>
              <a:path w="295" h="1500">
                <a:moveTo>
                  <a:pt x="291" y="0"/>
                </a:moveTo>
                <a:cubicBezTo>
                  <a:pt x="145" y="155"/>
                  <a:pt x="0" y="311"/>
                  <a:pt x="0" y="436"/>
                </a:cubicBezTo>
                <a:cubicBezTo>
                  <a:pt x="0" y="561"/>
                  <a:pt x="287" y="629"/>
                  <a:pt x="291" y="750"/>
                </a:cubicBezTo>
                <a:cubicBezTo>
                  <a:pt x="295" y="871"/>
                  <a:pt x="25" y="1037"/>
                  <a:pt x="25" y="1162"/>
                </a:cubicBezTo>
                <a:cubicBezTo>
                  <a:pt x="25" y="1287"/>
                  <a:pt x="158" y="1393"/>
                  <a:pt x="291" y="1500"/>
                </a:cubicBezTo>
              </a:path>
            </a:pathLst>
          </a:custGeom>
          <a:noFill/>
          <a:ln w="38100">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Line 86">
            <a:extLst>
              <a:ext uri="{FF2B5EF4-FFF2-40B4-BE49-F238E27FC236}">
                <a16:creationId xmlns:a16="http://schemas.microsoft.com/office/drawing/2014/main" id="{F44A4998-03BA-46A6-A4E5-93E57F49A407}"/>
              </a:ext>
            </a:extLst>
          </p:cNvPr>
          <p:cNvSpPr>
            <a:spLocks noChangeShapeType="1"/>
          </p:cNvSpPr>
          <p:nvPr/>
        </p:nvSpPr>
        <p:spPr bwMode="auto">
          <a:xfrm>
            <a:off x="3868738" y="2646244"/>
            <a:ext cx="0" cy="34448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35" name="Line 87">
            <a:extLst>
              <a:ext uri="{FF2B5EF4-FFF2-40B4-BE49-F238E27FC236}">
                <a16:creationId xmlns:a16="http://schemas.microsoft.com/office/drawing/2014/main" id="{21448F6C-B70F-4050-A88F-FE1BD425AB02}"/>
              </a:ext>
            </a:extLst>
          </p:cNvPr>
          <p:cNvSpPr>
            <a:spLocks noChangeShapeType="1"/>
          </p:cNvSpPr>
          <p:nvPr/>
        </p:nvSpPr>
        <p:spPr bwMode="auto">
          <a:xfrm>
            <a:off x="3868738" y="5718058"/>
            <a:ext cx="0" cy="3444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36" name="TextBox 35">
            <a:extLst>
              <a:ext uri="{FF2B5EF4-FFF2-40B4-BE49-F238E27FC236}">
                <a16:creationId xmlns:a16="http://schemas.microsoft.com/office/drawing/2014/main" id="{2C3010F4-B1A8-4C1E-9520-79225E9680C9}"/>
              </a:ext>
            </a:extLst>
          </p:cNvPr>
          <p:cNvSpPr txBox="1">
            <a:spLocks noChangeArrowheads="1"/>
          </p:cNvSpPr>
          <p:nvPr/>
        </p:nvSpPr>
        <p:spPr bwMode="auto">
          <a:xfrm>
            <a:off x="1676400" y="6553201"/>
            <a:ext cx="1544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000" dirty="0">
                <a:solidFill>
                  <a:srgbClr val="000000"/>
                </a:solidFill>
                <a:latin typeface="Arial" panose="020B0604020202020204" pitchFamily="34" charset="0"/>
              </a:rPr>
              <a:t>Slide credit: Tor </a:t>
            </a:r>
            <a:r>
              <a:rPr lang="en-US" altLang="zh-CN" sz="1000" dirty="0" err="1">
                <a:solidFill>
                  <a:srgbClr val="000000"/>
                </a:solidFill>
                <a:latin typeface="Arial" panose="020B0604020202020204" pitchFamily="34" charset="0"/>
              </a:rPr>
              <a:t>Aamodt</a:t>
            </a:r>
            <a:endParaRPr lang="en-US" altLang="zh-CN" sz="1000" dirty="0">
              <a:solidFill>
                <a:srgbClr val="000000"/>
              </a:solidFill>
              <a:latin typeface="Arial" panose="020B0604020202020204" pitchFamily="34" charset="0"/>
            </a:endParaRPr>
          </a:p>
        </p:txBody>
      </p:sp>
      <p:sp>
        <p:nvSpPr>
          <p:cNvPr id="4" name="灯片编号占位符 3">
            <a:extLst>
              <a:ext uri="{FF2B5EF4-FFF2-40B4-BE49-F238E27FC236}">
                <a16:creationId xmlns:a16="http://schemas.microsoft.com/office/drawing/2014/main" id="{663F67CD-F654-4E66-B8FD-FF068772EED2}"/>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93</a:t>
            </a:fld>
            <a:endParaRPr lang="zh-CN" altLang="en-US"/>
          </a:p>
        </p:txBody>
      </p:sp>
    </p:spTree>
    <p:extLst>
      <p:ext uri="{BB962C8B-B14F-4D97-AF65-F5344CB8AC3E}">
        <p14:creationId xmlns:p14="http://schemas.microsoft.com/office/powerpoint/2010/main" val="371975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7" presetClass="emph" presetSubtype="1" nodeType="clickEffect">
                                  <p:stCondLst>
                                    <p:cond delay="0"/>
                                  </p:stCondLst>
                                  <p:childTnLst>
                                    <p:set>
                                      <p:cBhvr>
                                        <p:cTn id="12" dur="indefinite"/>
                                        <p:tgtEl>
                                          <p:spTgt spid="30"/>
                                        </p:tgtEl>
                                        <p:attrNameLst>
                                          <p:attrName>stroke.color</p:attrName>
                                        </p:attrNameLst>
                                      </p:cBhvr>
                                      <p:to>
                                        <p:clrVal>
                                          <a:srgbClr val="C0C000"/>
                                        </p:clrVal>
                                      </p:to>
                                    </p:set>
                                    <p:set>
                                      <p:cBhvr>
                                        <p:cTn id="13" dur="indefinite"/>
                                        <p:tgtEl>
                                          <p:spTgt spid="30"/>
                                        </p:tgtEl>
                                        <p:attrNameLst>
                                          <p:attrName>stroke.on</p:attrName>
                                        </p:attrNameLst>
                                      </p:cBhvr>
                                      <p:to>
                                        <p:strVal val="true"/>
                                      </p:to>
                                    </p:set>
                                  </p:childTnLst>
                                </p:cTn>
                              </p:par>
                              <p:par>
                                <p:cTn id="14" presetID="1"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1" nodeType="clickEffect">
                                  <p:stCondLst>
                                    <p:cond delay="0"/>
                                  </p:stCondLst>
                                  <p:childTnLst>
                                    <p:set>
                                      <p:cBhvr>
                                        <p:cTn id="21" dur="indefinite"/>
                                        <p:tgtEl>
                                          <p:spTgt spid="31"/>
                                        </p:tgtEl>
                                        <p:attrNameLst>
                                          <p:attrName>stroke.color</p:attrName>
                                        </p:attrNameLst>
                                      </p:cBhvr>
                                      <p:to>
                                        <p:clrVal>
                                          <a:srgbClr val="C0C000"/>
                                        </p:clrVal>
                                      </p:to>
                                    </p:set>
                                    <p:set>
                                      <p:cBhvr>
                                        <p:cTn id="22" dur="indefinite"/>
                                        <p:tgtEl>
                                          <p:spTgt spid="31"/>
                                        </p:tgtEl>
                                        <p:attrNameLst>
                                          <p:attrName>stroke.on</p:attrName>
                                        </p:attrNameLst>
                                      </p:cBhvr>
                                      <p:to>
                                        <p:strVal val="tru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7" presetClass="emph" presetSubtype="1" nodeType="clickEffect">
                                  <p:stCondLst>
                                    <p:cond delay="0"/>
                                  </p:stCondLst>
                                  <p:childTnLst>
                                    <p:set>
                                      <p:cBhvr>
                                        <p:cTn id="30" dur="indefinite"/>
                                        <p:tgtEl>
                                          <p:spTgt spid="33"/>
                                        </p:tgtEl>
                                        <p:attrNameLst>
                                          <p:attrName>stroke.color</p:attrName>
                                        </p:attrNameLst>
                                      </p:cBhvr>
                                      <p:to>
                                        <p:clrVal>
                                          <a:srgbClr val="C0C000"/>
                                        </p:clrVal>
                                      </p:to>
                                    </p:set>
                                    <p:set>
                                      <p:cBhvr>
                                        <p:cTn id="31" dur="indefinite"/>
                                        <p:tgtEl>
                                          <p:spTgt spid="33"/>
                                        </p:tgtEl>
                                        <p:attrNameLst>
                                          <p:attrName>stroke.on</p:attrName>
                                        </p:attrNameLst>
                                      </p:cBhvr>
                                      <p:to>
                                        <p:strVal val="true"/>
                                      </p:to>
                                    </p:set>
                                  </p:childTnLst>
                                </p:cTn>
                              </p:par>
                              <p:par>
                                <p:cTn id="32" presetID="1"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7" presetClass="emph" presetSubtype="2" fill="hold" nodeType="withEffect">
                                  <p:stCondLst>
                                    <p:cond delay="0"/>
                                  </p:stCondLst>
                                  <p:childTnLst>
                                    <p:animClr clrSpc="rgb" dir="cw">
                                      <p:cBhvr>
                                        <p:cTn id="41" dur="500" fill="hold"/>
                                        <p:tgtEl>
                                          <p:spTgt spid="32"/>
                                        </p:tgtEl>
                                        <p:attrNameLst>
                                          <p:attrName>stroke.color</p:attrName>
                                        </p:attrNameLst>
                                      </p:cBhvr>
                                      <p:to>
                                        <a:srgbClr val="66FFFF"/>
                                      </p:to>
                                    </p:animClr>
                                    <p:set>
                                      <p:cBhvr>
                                        <p:cTn id="42" dur="500" fill="hold"/>
                                        <p:tgtEl>
                                          <p:spTgt spid="32"/>
                                        </p:tgtEl>
                                        <p:attrNameLst>
                                          <p:attrName>stroke.on</p:attrName>
                                        </p:attrNameLst>
                                      </p:cBhvr>
                                      <p:to>
                                        <p:strVal val="true"/>
                                      </p:to>
                                    </p:set>
                                  </p:childTnLst>
                                </p:cTn>
                              </p:par>
                              <p:par>
                                <p:cTn id="43" presetID="7" presetClass="emph" presetSubtype="1" nodeType="withEffect">
                                  <p:stCondLst>
                                    <p:cond delay="0"/>
                                  </p:stCondLst>
                                  <p:childTnLst>
                                    <p:set>
                                      <p:cBhvr>
                                        <p:cTn id="44" dur="indefinite"/>
                                        <p:tgtEl>
                                          <p:spTgt spid="31"/>
                                        </p:tgtEl>
                                        <p:attrNameLst>
                                          <p:attrName>stroke.color</p:attrName>
                                        </p:attrNameLst>
                                      </p:cBhvr>
                                      <p:to>
                                        <p:clrVal>
                                          <a:srgbClr val="FF6600"/>
                                        </p:clrVal>
                                      </p:to>
                                    </p:set>
                                    <p:set>
                                      <p:cBhvr>
                                        <p:cTn id="45" dur="indefinite"/>
                                        <p:tgtEl>
                                          <p:spTgt spid="31"/>
                                        </p:tgtEl>
                                        <p:attrNameLst>
                                          <p:attrName>stroke.on</p:attrName>
                                        </p:attrNameLst>
                                      </p:cBhvr>
                                      <p:to>
                                        <p:strVal val="true"/>
                                      </p:to>
                                    </p:set>
                                  </p:childTnLst>
                                </p:cTn>
                              </p:par>
                              <p:par>
                                <p:cTn id="46" presetID="7" presetClass="emph" presetSubtype="1" nodeType="withEffect">
                                  <p:stCondLst>
                                    <p:cond delay="0"/>
                                  </p:stCondLst>
                                  <p:childTnLst>
                                    <p:set>
                                      <p:cBhvr>
                                        <p:cTn id="47" dur="indefinite"/>
                                        <p:tgtEl>
                                          <p:spTgt spid="30"/>
                                        </p:tgtEl>
                                        <p:attrNameLst>
                                          <p:attrName>stroke.color</p:attrName>
                                        </p:attrNameLst>
                                      </p:cBhvr>
                                      <p:to>
                                        <p:clrVal>
                                          <a:srgbClr val="00FF00"/>
                                        </p:clrVal>
                                      </p:to>
                                    </p:set>
                                    <p:set>
                                      <p:cBhvr>
                                        <p:cTn id="48" dur="indefinite"/>
                                        <p:tgtEl>
                                          <p:spTgt spid="30"/>
                                        </p:tgtEl>
                                        <p:attrNameLst>
                                          <p:attrName>stroke.on</p:attrName>
                                        </p:attrNameLst>
                                      </p:cBhvr>
                                      <p:to>
                                        <p:strVal val="true"/>
                                      </p:to>
                                    </p:set>
                                  </p:childTnLst>
                                </p:cTn>
                              </p:par>
                              <p:par>
                                <p:cTn id="49" presetID="7" presetClass="emph" presetSubtype="1" nodeType="withEffect">
                                  <p:stCondLst>
                                    <p:cond delay="0"/>
                                  </p:stCondLst>
                                  <p:childTnLst>
                                    <p:set>
                                      <p:cBhvr>
                                        <p:cTn id="50" dur="indefinite"/>
                                        <p:tgtEl>
                                          <p:spTgt spid="33"/>
                                        </p:tgtEl>
                                        <p:attrNameLst>
                                          <p:attrName>stroke.color</p:attrName>
                                        </p:attrNameLst>
                                      </p:cBhvr>
                                      <p:to>
                                        <p:clrVal>
                                          <a:srgbClr val="00FF00"/>
                                        </p:clrVal>
                                      </p:to>
                                    </p:set>
                                    <p:set>
                                      <p:cBhvr>
                                        <p:cTn id="51" dur="indefinite"/>
                                        <p:tgtEl>
                                          <p:spTgt spid="3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0" grpId="0" animBg="1"/>
      <p:bldP spid="31" grpId="0" animBg="1"/>
      <p:bldP spid="32" grpId="0" animBg="1"/>
      <p:bldP spid="3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4">
            <a:extLst>
              <a:ext uri="{FF2B5EF4-FFF2-40B4-BE49-F238E27FC236}">
                <a16:creationId xmlns:a16="http://schemas.microsoft.com/office/drawing/2014/main" id="{FDE800C0-7CB4-475C-BD65-F260CD874CD6}"/>
              </a:ext>
            </a:extLst>
          </p:cNvPr>
          <p:cNvGrpSpPr>
            <a:grpSpLocks/>
          </p:cNvGrpSpPr>
          <p:nvPr/>
        </p:nvGrpSpPr>
        <p:grpSpPr bwMode="auto">
          <a:xfrm>
            <a:off x="7786688" y="1776413"/>
            <a:ext cx="2265362" cy="576262"/>
            <a:chOff x="3944" y="1361"/>
            <a:chExt cx="1427" cy="363"/>
          </a:xfrm>
        </p:grpSpPr>
        <p:sp>
          <p:nvSpPr>
            <p:cNvPr id="220220" name="Rectangle 12">
              <a:extLst>
                <a:ext uri="{FF2B5EF4-FFF2-40B4-BE49-F238E27FC236}">
                  <a16:creationId xmlns:a16="http://schemas.microsoft.com/office/drawing/2014/main" id="{D6C8D7F0-D736-4C1B-B348-EDA91C3CAB62}"/>
                </a:ext>
              </a:extLst>
            </p:cNvPr>
            <p:cNvSpPr>
              <a:spLocks noChangeArrowheads="1"/>
            </p:cNvSpPr>
            <p:nvPr/>
          </p:nvSpPr>
          <p:spPr bwMode="auto">
            <a:xfrm>
              <a:off x="3944" y="1361"/>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0221" name="Line 4">
              <a:extLst>
                <a:ext uri="{FF2B5EF4-FFF2-40B4-BE49-F238E27FC236}">
                  <a16:creationId xmlns:a16="http://schemas.microsoft.com/office/drawing/2014/main" id="{805DA321-D8DC-4567-9828-735565EAFBED}"/>
                </a:ext>
              </a:extLst>
            </p:cNvPr>
            <p:cNvSpPr>
              <a:spLocks noChangeShapeType="1"/>
            </p:cNvSpPr>
            <p:nvPr/>
          </p:nvSpPr>
          <p:spPr bwMode="auto">
            <a:xfrm>
              <a:off x="4065"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22" name="Line 5">
              <a:extLst>
                <a:ext uri="{FF2B5EF4-FFF2-40B4-BE49-F238E27FC236}">
                  <a16:creationId xmlns:a16="http://schemas.microsoft.com/office/drawing/2014/main" id="{B56EFDA3-7BE9-4EDF-B1E1-5F4A30ECDE41}"/>
                </a:ext>
              </a:extLst>
            </p:cNvPr>
            <p:cNvSpPr>
              <a:spLocks noChangeShapeType="1"/>
            </p:cNvSpPr>
            <p:nvPr/>
          </p:nvSpPr>
          <p:spPr bwMode="auto">
            <a:xfrm>
              <a:off x="4234"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23" name="Line 6">
              <a:extLst>
                <a:ext uri="{FF2B5EF4-FFF2-40B4-BE49-F238E27FC236}">
                  <a16:creationId xmlns:a16="http://schemas.microsoft.com/office/drawing/2014/main" id="{65A1A193-168A-4C05-97EF-4F4D47145732}"/>
                </a:ext>
              </a:extLst>
            </p:cNvPr>
            <p:cNvSpPr>
              <a:spLocks noChangeShapeType="1"/>
            </p:cNvSpPr>
            <p:nvPr/>
          </p:nvSpPr>
          <p:spPr bwMode="auto">
            <a:xfrm>
              <a:off x="4404"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24" name="Line 7">
              <a:extLst>
                <a:ext uri="{FF2B5EF4-FFF2-40B4-BE49-F238E27FC236}">
                  <a16:creationId xmlns:a16="http://schemas.microsoft.com/office/drawing/2014/main" id="{123F10B5-F240-457C-B456-2D2BDE352F19}"/>
                </a:ext>
              </a:extLst>
            </p:cNvPr>
            <p:cNvSpPr>
              <a:spLocks noChangeShapeType="1"/>
            </p:cNvSpPr>
            <p:nvPr/>
          </p:nvSpPr>
          <p:spPr bwMode="auto">
            <a:xfrm>
              <a:off x="4573"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25" name="Line 8">
              <a:extLst>
                <a:ext uri="{FF2B5EF4-FFF2-40B4-BE49-F238E27FC236}">
                  <a16:creationId xmlns:a16="http://schemas.microsoft.com/office/drawing/2014/main" id="{5B3C3B98-28A0-47BE-BDE1-1F5D4096C3B0}"/>
                </a:ext>
              </a:extLst>
            </p:cNvPr>
            <p:cNvSpPr>
              <a:spLocks noChangeShapeType="1"/>
            </p:cNvSpPr>
            <p:nvPr/>
          </p:nvSpPr>
          <p:spPr bwMode="auto">
            <a:xfrm>
              <a:off x="4742"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26" name="Line 9">
              <a:extLst>
                <a:ext uri="{FF2B5EF4-FFF2-40B4-BE49-F238E27FC236}">
                  <a16:creationId xmlns:a16="http://schemas.microsoft.com/office/drawing/2014/main" id="{1AB52449-DB10-475B-B369-DB7E824287BA}"/>
                </a:ext>
              </a:extLst>
            </p:cNvPr>
            <p:cNvSpPr>
              <a:spLocks noChangeShapeType="1"/>
            </p:cNvSpPr>
            <p:nvPr/>
          </p:nvSpPr>
          <p:spPr bwMode="auto">
            <a:xfrm>
              <a:off x="4911"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27" name="Line 10">
              <a:extLst>
                <a:ext uri="{FF2B5EF4-FFF2-40B4-BE49-F238E27FC236}">
                  <a16:creationId xmlns:a16="http://schemas.microsoft.com/office/drawing/2014/main" id="{CD32F22A-DD1A-4AE9-9F50-CC29FD415321}"/>
                </a:ext>
              </a:extLst>
            </p:cNvPr>
            <p:cNvSpPr>
              <a:spLocks noChangeShapeType="1"/>
            </p:cNvSpPr>
            <p:nvPr/>
          </p:nvSpPr>
          <p:spPr bwMode="auto">
            <a:xfrm>
              <a:off x="5081"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28" name="Line 11">
              <a:extLst>
                <a:ext uri="{FF2B5EF4-FFF2-40B4-BE49-F238E27FC236}">
                  <a16:creationId xmlns:a16="http://schemas.microsoft.com/office/drawing/2014/main" id="{B1CF33D3-9D73-416F-98B5-F7580D200869}"/>
                </a:ext>
              </a:extLst>
            </p:cNvPr>
            <p:cNvSpPr>
              <a:spLocks noChangeShapeType="1"/>
            </p:cNvSpPr>
            <p:nvPr/>
          </p:nvSpPr>
          <p:spPr bwMode="auto">
            <a:xfrm>
              <a:off x="5250"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95">
            <a:extLst>
              <a:ext uri="{FF2B5EF4-FFF2-40B4-BE49-F238E27FC236}">
                <a16:creationId xmlns:a16="http://schemas.microsoft.com/office/drawing/2014/main" id="{89C9D8CC-8D11-4816-B91C-8B8710873E75}"/>
              </a:ext>
            </a:extLst>
          </p:cNvPr>
          <p:cNvGrpSpPr>
            <a:grpSpLocks/>
          </p:cNvGrpSpPr>
          <p:nvPr/>
        </p:nvGrpSpPr>
        <p:grpSpPr bwMode="auto">
          <a:xfrm>
            <a:off x="7786688" y="2468563"/>
            <a:ext cx="2265362" cy="576262"/>
            <a:chOff x="3944" y="1797"/>
            <a:chExt cx="1427" cy="363"/>
          </a:xfrm>
        </p:grpSpPr>
        <p:sp>
          <p:nvSpPr>
            <p:cNvPr id="220211" name="Rectangle 13">
              <a:extLst>
                <a:ext uri="{FF2B5EF4-FFF2-40B4-BE49-F238E27FC236}">
                  <a16:creationId xmlns:a16="http://schemas.microsoft.com/office/drawing/2014/main" id="{0158CB04-1F06-41C5-B1F4-9CBC1A16F537}"/>
                </a:ext>
              </a:extLst>
            </p:cNvPr>
            <p:cNvSpPr>
              <a:spLocks noChangeArrowheads="1"/>
            </p:cNvSpPr>
            <p:nvPr/>
          </p:nvSpPr>
          <p:spPr bwMode="auto">
            <a:xfrm>
              <a:off x="3944" y="1797"/>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0212" name="Line 14">
              <a:extLst>
                <a:ext uri="{FF2B5EF4-FFF2-40B4-BE49-F238E27FC236}">
                  <a16:creationId xmlns:a16="http://schemas.microsoft.com/office/drawing/2014/main" id="{2B5A02E7-21EF-4FCD-B110-3F0858543C85}"/>
                </a:ext>
              </a:extLst>
            </p:cNvPr>
            <p:cNvSpPr>
              <a:spLocks noChangeShapeType="1"/>
            </p:cNvSpPr>
            <p:nvPr/>
          </p:nvSpPr>
          <p:spPr bwMode="auto">
            <a:xfrm>
              <a:off x="4065"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13" name="Line 15">
              <a:extLst>
                <a:ext uri="{FF2B5EF4-FFF2-40B4-BE49-F238E27FC236}">
                  <a16:creationId xmlns:a16="http://schemas.microsoft.com/office/drawing/2014/main" id="{42EAA4EF-4E4D-4F77-A449-7F0D5CC7CC72}"/>
                </a:ext>
              </a:extLst>
            </p:cNvPr>
            <p:cNvSpPr>
              <a:spLocks noChangeShapeType="1"/>
            </p:cNvSpPr>
            <p:nvPr/>
          </p:nvSpPr>
          <p:spPr bwMode="auto">
            <a:xfrm>
              <a:off x="4234"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14" name="Line 16">
              <a:extLst>
                <a:ext uri="{FF2B5EF4-FFF2-40B4-BE49-F238E27FC236}">
                  <a16:creationId xmlns:a16="http://schemas.microsoft.com/office/drawing/2014/main" id="{5817FACB-6673-433E-90EF-8516CDC821A0}"/>
                </a:ext>
              </a:extLst>
            </p:cNvPr>
            <p:cNvSpPr>
              <a:spLocks noChangeShapeType="1"/>
            </p:cNvSpPr>
            <p:nvPr/>
          </p:nvSpPr>
          <p:spPr bwMode="auto">
            <a:xfrm>
              <a:off x="4404"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15" name="Line 17">
              <a:extLst>
                <a:ext uri="{FF2B5EF4-FFF2-40B4-BE49-F238E27FC236}">
                  <a16:creationId xmlns:a16="http://schemas.microsoft.com/office/drawing/2014/main" id="{A67D9572-FA7E-440E-896A-E744E15309B9}"/>
                </a:ext>
              </a:extLst>
            </p:cNvPr>
            <p:cNvSpPr>
              <a:spLocks noChangeShapeType="1"/>
            </p:cNvSpPr>
            <p:nvPr/>
          </p:nvSpPr>
          <p:spPr bwMode="auto">
            <a:xfrm>
              <a:off x="4573"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16" name="Line 18">
              <a:extLst>
                <a:ext uri="{FF2B5EF4-FFF2-40B4-BE49-F238E27FC236}">
                  <a16:creationId xmlns:a16="http://schemas.microsoft.com/office/drawing/2014/main" id="{A4AF640C-4F1A-4AF6-80A0-8B267CA3E510}"/>
                </a:ext>
              </a:extLst>
            </p:cNvPr>
            <p:cNvSpPr>
              <a:spLocks noChangeShapeType="1"/>
            </p:cNvSpPr>
            <p:nvPr/>
          </p:nvSpPr>
          <p:spPr bwMode="auto">
            <a:xfrm>
              <a:off x="4742"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17" name="Line 19">
              <a:extLst>
                <a:ext uri="{FF2B5EF4-FFF2-40B4-BE49-F238E27FC236}">
                  <a16:creationId xmlns:a16="http://schemas.microsoft.com/office/drawing/2014/main" id="{92B7A842-E884-4067-A269-A3B3CE61655A}"/>
                </a:ext>
              </a:extLst>
            </p:cNvPr>
            <p:cNvSpPr>
              <a:spLocks noChangeShapeType="1"/>
            </p:cNvSpPr>
            <p:nvPr/>
          </p:nvSpPr>
          <p:spPr bwMode="auto">
            <a:xfrm>
              <a:off x="4911"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18" name="Line 20">
              <a:extLst>
                <a:ext uri="{FF2B5EF4-FFF2-40B4-BE49-F238E27FC236}">
                  <a16:creationId xmlns:a16="http://schemas.microsoft.com/office/drawing/2014/main" id="{D1BF2605-6E2C-41FA-86B9-0D5FEE3D09E0}"/>
                </a:ext>
              </a:extLst>
            </p:cNvPr>
            <p:cNvSpPr>
              <a:spLocks noChangeShapeType="1"/>
            </p:cNvSpPr>
            <p:nvPr/>
          </p:nvSpPr>
          <p:spPr bwMode="auto">
            <a:xfrm>
              <a:off x="5081"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19" name="Line 21">
              <a:extLst>
                <a:ext uri="{FF2B5EF4-FFF2-40B4-BE49-F238E27FC236}">
                  <a16:creationId xmlns:a16="http://schemas.microsoft.com/office/drawing/2014/main" id="{F18C403D-249B-4DE5-8AF5-6A4982534764}"/>
                </a:ext>
              </a:extLst>
            </p:cNvPr>
            <p:cNvSpPr>
              <a:spLocks noChangeShapeType="1"/>
            </p:cNvSpPr>
            <p:nvPr/>
          </p:nvSpPr>
          <p:spPr bwMode="auto">
            <a:xfrm>
              <a:off x="5250"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96">
            <a:extLst>
              <a:ext uri="{FF2B5EF4-FFF2-40B4-BE49-F238E27FC236}">
                <a16:creationId xmlns:a16="http://schemas.microsoft.com/office/drawing/2014/main" id="{0CDE56BA-A8E0-40F3-92BB-5C053D94395A}"/>
              </a:ext>
            </a:extLst>
          </p:cNvPr>
          <p:cNvGrpSpPr>
            <a:grpSpLocks/>
          </p:cNvGrpSpPr>
          <p:nvPr/>
        </p:nvGrpSpPr>
        <p:grpSpPr bwMode="auto">
          <a:xfrm>
            <a:off x="7786688" y="3159126"/>
            <a:ext cx="2265362" cy="576263"/>
            <a:chOff x="3944" y="2232"/>
            <a:chExt cx="1427" cy="363"/>
          </a:xfrm>
        </p:grpSpPr>
        <p:sp>
          <p:nvSpPr>
            <p:cNvPr id="220206" name="Rectangle 31">
              <a:extLst>
                <a:ext uri="{FF2B5EF4-FFF2-40B4-BE49-F238E27FC236}">
                  <a16:creationId xmlns:a16="http://schemas.microsoft.com/office/drawing/2014/main" id="{DDDB5DC7-5CA2-49EE-9D7D-2513953FFA6E}"/>
                </a:ext>
              </a:extLst>
            </p:cNvPr>
            <p:cNvSpPr>
              <a:spLocks noChangeArrowheads="1"/>
            </p:cNvSpPr>
            <p:nvPr/>
          </p:nvSpPr>
          <p:spPr bwMode="auto">
            <a:xfrm>
              <a:off x="3944" y="2232"/>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0207" name="Line 32">
              <a:extLst>
                <a:ext uri="{FF2B5EF4-FFF2-40B4-BE49-F238E27FC236}">
                  <a16:creationId xmlns:a16="http://schemas.microsoft.com/office/drawing/2014/main" id="{7E09DC54-BC41-4A06-817C-EC7E687FBC3A}"/>
                </a:ext>
              </a:extLst>
            </p:cNvPr>
            <p:cNvSpPr>
              <a:spLocks noChangeShapeType="1"/>
            </p:cNvSpPr>
            <p:nvPr/>
          </p:nvSpPr>
          <p:spPr bwMode="auto">
            <a:xfrm>
              <a:off x="4065"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08" name="Line 34">
              <a:extLst>
                <a:ext uri="{FF2B5EF4-FFF2-40B4-BE49-F238E27FC236}">
                  <a16:creationId xmlns:a16="http://schemas.microsoft.com/office/drawing/2014/main" id="{5A47129D-E420-4B5E-A410-7350582946F2}"/>
                </a:ext>
              </a:extLst>
            </p:cNvPr>
            <p:cNvSpPr>
              <a:spLocks noChangeShapeType="1"/>
            </p:cNvSpPr>
            <p:nvPr/>
          </p:nvSpPr>
          <p:spPr bwMode="auto">
            <a:xfrm>
              <a:off x="4404"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09" name="Line 35">
              <a:extLst>
                <a:ext uri="{FF2B5EF4-FFF2-40B4-BE49-F238E27FC236}">
                  <a16:creationId xmlns:a16="http://schemas.microsoft.com/office/drawing/2014/main" id="{9C2FCC95-7184-4860-A732-3973D3D0A03F}"/>
                </a:ext>
              </a:extLst>
            </p:cNvPr>
            <p:cNvSpPr>
              <a:spLocks noChangeShapeType="1"/>
            </p:cNvSpPr>
            <p:nvPr/>
          </p:nvSpPr>
          <p:spPr bwMode="auto">
            <a:xfrm>
              <a:off x="4573"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10" name="Line 39">
              <a:extLst>
                <a:ext uri="{FF2B5EF4-FFF2-40B4-BE49-F238E27FC236}">
                  <a16:creationId xmlns:a16="http://schemas.microsoft.com/office/drawing/2014/main" id="{48FDD7B4-C583-425E-9485-E3CEB0937E81}"/>
                </a:ext>
              </a:extLst>
            </p:cNvPr>
            <p:cNvSpPr>
              <a:spLocks noChangeShapeType="1"/>
            </p:cNvSpPr>
            <p:nvPr/>
          </p:nvSpPr>
          <p:spPr bwMode="auto">
            <a:xfrm>
              <a:off x="5250"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97">
            <a:extLst>
              <a:ext uri="{FF2B5EF4-FFF2-40B4-BE49-F238E27FC236}">
                <a16:creationId xmlns:a16="http://schemas.microsoft.com/office/drawing/2014/main" id="{8248CF7B-5179-407A-AA6F-0178023D41B7}"/>
              </a:ext>
            </a:extLst>
          </p:cNvPr>
          <p:cNvGrpSpPr>
            <a:grpSpLocks/>
          </p:cNvGrpSpPr>
          <p:nvPr/>
        </p:nvGrpSpPr>
        <p:grpSpPr bwMode="auto">
          <a:xfrm>
            <a:off x="7786688" y="3851276"/>
            <a:ext cx="2265362" cy="576263"/>
            <a:chOff x="3944" y="2668"/>
            <a:chExt cx="1427" cy="363"/>
          </a:xfrm>
        </p:grpSpPr>
        <p:sp>
          <p:nvSpPr>
            <p:cNvPr id="220201" name="Rectangle 40">
              <a:extLst>
                <a:ext uri="{FF2B5EF4-FFF2-40B4-BE49-F238E27FC236}">
                  <a16:creationId xmlns:a16="http://schemas.microsoft.com/office/drawing/2014/main" id="{C1774D97-CE40-435B-992F-C83EAFFEDAA9}"/>
                </a:ext>
              </a:extLst>
            </p:cNvPr>
            <p:cNvSpPr>
              <a:spLocks noChangeArrowheads="1"/>
            </p:cNvSpPr>
            <p:nvPr/>
          </p:nvSpPr>
          <p:spPr bwMode="auto">
            <a:xfrm>
              <a:off x="3944" y="2668"/>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0202" name="Line 42">
              <a:extLst>
                <a:ext uri="{FF2B5EF4-FFF2-40B4-BE49-F238E27FC236}">
                  <a16:creationId xmlns:a16="http://schemas.microsoft.com/office/drawing/2014/main" id="{3130E748-D231-409C-8FDD-202F5A829D5A}"/>
                </a:ext>
              </a:extLst>
            </p:cNvPr>
            <p:cNvSpPr>
              <a:spLocks noChangeShapeType="1"/>
            </p:cNvSpPr>
            <p:nvPr/>
          </p:nvSpPr>
          <p:spPr bwMode="auto">
            <a:xfrm>
              <a:off x="4234"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03" name="Line 45">
              <a:extLst>
                <a:ext uri="{FF2B5EF4-FFF2-40B4-BE49-F238E27FC236}">
                  <a16:creationId xmlns:a16="http://schemas.microsoft.com/office/drawing/2014/main" id="{E0110435-541A-4D7F-A5B5-E4CD831E2E4F}"/>
                </a:ext>
              </a:extLst>
            </p:cNvPr>
            <p:cNvSpPr>
              <a:spLocks noChangeShapeType="1"/>
            </p:cNvSpPr>
            <p:nvPr/>
          </p:nvSpPr>
          <p:spPr bwMode="auto">
            <a:xfrm>
              <a:off x="4742"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04" name="Line 46">
              <a:extLst>
                <a:ext uri="{FF2B5EF4-FFF2-40B4-BE49-F238E27FC236}">
                  <a16:creationId xmlns:a16="http://schemas.microsoft.com/office/drawing/2014/main" id="{7299A2D8-0D2B-433F-BB70-C171B5A49045}"/>
                </a:ext>
              </a:extLst>
            </p:cNvPr>
            <p:cNvSpPr>
              <a:spLocks noChangeShapeType="1"/>
            </p:cNvSpPr>
            <p:nvPr/>
          </p:nvSpPr>
          <p:spPr bwMode="auto">
            <a:xfrm>
              <a:off x="4911"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05" name="Line 47">
              <a:extLst>
                <a:ext uri="{FF2B5EF4-FFF2-40B4-BE49-F238E27FC236}">
                  <a16:creationId xmlns:a16="http://schemas.microsoft.com/office/drawing/2014/main" id="{89A91C6B-E665-44BC-8D28-43E555C2ED83}"/>
                </a:ext>
              </a:extLst>
            </p:cNvPr>
            <p:cNvSpPr>
              <a:spLocks noChangeShapeType="1"/>
            </p:cNvSpPr>
            <p:nvPr/>
          </p:nvSpPr>
          <p:spPr bwMode="auto">
            <a:xfrm>
              <a:off x="5081"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98">
            <a:extLst>
              <a:ext uri="{FF2B5EF4-FFF2-40B4-BE49-F238E27FC236}">
                <a16:creationId xmlns:a16="http://schemas.microsoft.com/office/drawing/2014/main" id="{CDDDEA33-77B0-457F-85B0-32946C6431D0}"/>
              </a:ext>
            </a:extLst>
          </p:cNvPr>
          <p:cNvGrpSpPr>
            <a:grpSpLocks/>
          </p:cNvGrpSpPr>
          <p:nvPr/>
        </p:nvGrpSpPr>
        <p:grpSpPr bwMode="auto">
          <a:xfrm>
            <a:off x="7786688" y="4541838"/>
            <a:ext cx="2265362" cy="576262"/>
            <a:chOff x="3944" y="3103"/>
            <a:chExt cx="1427" cy="363"/>
          </a:xfrm>
        </p:grpSpPr>
        <p:sp>
          <p:nvSpPr>
            <p:cNvPr id="220192" name="Rectangle 49">
              <a:extLst>
                <a:ext uri="{FF2B5EF4-FFF2-40B4-BE49-F238E27FC236}">
                  <a16:creationId xmlns:a16="http://schemas.microsoft.com/office/drawing/2014/main" id="{AAFD653C-E950-4EA5-94FB-82E5313B9B5A}"/>
                </a:ext>
              </a:extLst>
            </p:cNvPr>
            <p:cNvSpPr>
              <a:spLocks noChangeArrowheads="1"/>
            </p:cNvSpPr>
            <p:nvPr/>
          </p:nvSpPr>
          <p:spPr bwMode="auto">
            <a:xfrm>
              <a:off x="3944" y="3103"/>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0193" name="Line 50">
              <a:extLst>
                <a:ext uri="{FF2B5EF4-FFF2-40B4-BE49-F238E27FC236}">
                  <a16:creationId xmlns:a16="http://schemas.microsoft.com/office/drawing/2014/main" id="{F79928EE-6624-4F2D-87CD-22D0AFD6F853}"/>
                </a:ext>
              </a:extLst>
            </p:cNvPr>
            <p:cNvSpPr>
              <a:spLocks noChangeShapeType="1"/>
            </p:cNvSpPr>
            <p:nvPr/>
          </p:nvSpPr>
          <p:spPr bwMode="auto">
            <a:xfrm>
              <a:off x="4065"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94" name="Line 51">
              <a:extLst>
                <a:ext uri="{FF2B5EF4-FFF2-40B4-BE49-F238E27FC236}">
                  <a16:creationId xmlns:a16="http://schemas.microsoft.com/office/drawing/2014/main" id="{F38E96B8-2EAC-4DF6-8008-C3FC842164B1}"/>
                </a:ext>
              </a:extLst>
            </p:cNvPr>
            <p:cNvSpPr>
              <a:spLocks noChangeShapeType="1"/>
            </p:cNvSpPr>
            <p:nvPr/>
          </p:nvSpPr>
          <p:spPr bwMode="auto">
            <a:xfrm>
              <a:off x="4234"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95" name="Line 52">
              <a:extLst>
                <a:ext uri="{FF2B5EF4-FFF2-40B4-BE49-F238E27FC236}">
                  <a16:creationId xmlns:a16="http://schemas.microsoft.com/office/drawing/2014/main" id="{7260AEB2-8614-4812-B5AC-E251B718EE0C}"/>
                </a:ext>
              </a:extLst>
            </p:cNvPr>
            <p:cNvSpPr>
              <a:spLocks noChangeShapeType="1"/>
            </p:cNvSpPr>
            <p:nvPr/>
          </p:nvSpPr>
          <p:spPr bwMode="auto">
            <a:xfrm>
              <a:off x="4404"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96" name="Line 53">
              <a:extLst>
                <a:ext uri="{FF2B5EF4-FFF2-40B4-BE49-F238E27FC236}">
                  <a16:creationId xmlns:a16="http://schemas.microsoft.com/office/drawing/2014/main" id="{1EC0278B-1DAB-419F-8ABA-57DA7D21FF2C}"/>
                </a:ext>
              </a:extLst>
            </p:cNvPr>
            <p:cNvSpPr>
              <a:spLocks noChangeShapeType="1"/>
            </p:cNvSpPr>
            <p:nvPr/>
          </p:nvSpPr>
          <p:spPr bwMode="auto">
            <a:xfrm>
              <a:off x="4573"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97" name="Line 54">
              <a:extLst>
                <a:ext uri="{FF2B5EF4-FFF2-40B4-BE49-F238E27FC236}">
                  <a16:creationId xmlns:a16="http://schemas.microsoft.com/office/drawing/2014/main" id="{861B83F3-0C69-4210-971C-C6310FCD07D8}"/>
                </a:ext>
              </a:extLst>
            </p:cNvPr>
            <p:cNvSpPr>
              <a:spLocks noChangeShapeType="1"/>
            </p:cNvSpPr>
            <p:nvPr/>
          </p:nvSpPr>
          <p:spPr bwMode="auto">
            <a:xfrm>
              <a:off x="4742"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98" name="Line 55">
              <a:extLst>
                <a:ext uri="{FF2B5EF4-FFF2-40B4-BE49-F238E27FC236}">
                  <a16:creationId xmlns:a16="http://schemas.microsoft.com/office/drawing/2014/main" id="{BC74D449-B27A-45A5-8E08-63876CF3E792}"/>
                </a:ext>
              </a:extLst>
            </p:cNvPr>
            <p:cNvSpPr>
              <a:spLocks noChangeShapeType="1"/>
            </p:cNvSpPr>
            <p:nvPr/>
          </p:nvSpPr>
          <p:spPr bwMode="auto">
            <a:xfrm>
              <a:off x="4911"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99" name="Line 56">
              <a:extLst>
                <a:ext uri="{FF2B5EF4-FFF2-40B4-BE49-F238E27FC236}">
                  <a16:creationId xmlns:a16="http://schemas.microsoft.com/office/drawing/2014/main" id="{1A805F36-6DAA-4CCA-9316-FB4373CF2943}"/>
                </a:ext>
              </a:extLst>
            </p:cNvPr>
            <p:cNvSpPr>
              <a:spLocks noChangeShapeType="1"/>
            </p:cNvSpPr>
            <p:nvPr/>
          </p:nvSpPr>
          <p:spPr bwMode="auto">
            <a:xfrm>
              <a:off x="5081"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200" name="Line 57">
              <a:extLst>
                <a:ext uri="{FF2B5EF4-FFF2-40B4-BE49-F238E27FC236}">
                  <a16:creationId xmlns:a16="http://schemas.microsoft.com/office/drawing/2014/main" id="{323637B2-6E7B-4CD5-BC7F-F947F06D41D5}"/>
                </a:ext>
              </a:extLst>
            </p:cNvPr>
            <p:cNvSpPr>
              <a:spLocks noChangeShapeType="1"/>
            </p:cNvSpPr>
            <p:nvPr/>
          </p:nvSpPr>
          <p:spPr bwMode="auto">
            <a:xfrm>
              <a:off x="5250"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8" name="Rectangle 58">
            <a:extLst>
              <a:ext uri="{FF2B5EF4-FFF2-40B4-BE49-F238E27FC236}">
                <a16:creationId xmlns:a16="http://schemas.microsoft.com/office/drawing/2014/main" id="{C5F15BFB-2DAE-4579-8BAB-61827FA96516}"/>
              </a:ext>
            </a:extLst>
          </p:cNvPr>
          <p:cNvSpPr>
            <a:spLocks noChangeArrowheads="1"/>
          </p:cNvSpPr>
          <p:nvPr/>
        </p:nvSpPr>
        <p:spPr bwMode="auto">
          <a:xfrm>
            <a:off x="7710488" y="3121026"/>
            <a:ext cx="2419350" cy="13446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grpSp>
        <p:nvGrpSpPr>
          <p:cNvPr id="220171" name="Group 79">
            <a:extLst>
              <a:ext uri="{FF2B5EF4-FFF2-40B4-BE49-F238E27FC236}">
                <a16:creationId xmlns:a16="http://schemas.microsoft.com/office/drawing/2014/main" id="{AE7EC1A8-1A92-49FE-BA29-AC1E4E296779}"/>
              </a:ext>
            </a:extLst>
          </p:cNvPr>
          <p:cNvGrpSpPr>
            <a:grpSpLocks/>
          </p:cNvGrpSpPr>
          <p:nvPr/>
        </p:nvGrpSpPr>
        <p:grpSpPr bwMode="auto">
          <a:xfrm>
            <a:off x="6289676" y="1892300"/>
            <a:ext cx="1343025" cy="3073400"/>
            <a:chOff x="3001" y="1193"/>
            <a:chExt cx="846" cy="1936"/>
          </a:xfrm>
        </p:grpSpPr>
        <p:sp>
          <p:nvSpPr>
            <p:cNvPr id="220182" name="Rectangle 59">
              <a:extLst>
                <a:ext uri="{FF2B5EF4-FFF2-40B4-BE49-F238E27FC236}">
                  <a16:creationId xmlns:a16="http://schemas.microsoft.com/office/drawing/2014/main" id="{8BF80D46-7ACB-46A8-B4CC-D5AF92BBBCA7}"/>
                </a:ext>
              </a:extLst>
            </p:cNvPr>
            <p:cNvSpPr>
              <a:spLocks noChangeArrowheads="1"/>
            </p:cNvSpPr>
            <p:nvPr/>
          </p:nvSpPr>
          <p:spPr bwMode="auto">
            <a:xfrm>
              <a:off x="3170" y="1193"/>
              <a:ext cx="508" cy="194"/>
            </a:xfrm>
            <a:prstGeom prst="rect">
              <a:avLst/>
            </a:prstGeom>
            <a:solidFill>
              <a:srgbClr val="CCCCFF"/>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0183" name="Rectangle 64">
              <a:extLst>
                <a:ext uri="{FF2B5EF4-FFF2-40B4-BE49-F238E27FC236}">
                  <a16:creationId xmlns:a16="http://schemas.microsoft.com/office/drawing/2014/main" id="{4591B0CF-BFB1-48C9-B3EC-7429FF37893A}"/>
                </a:ext>
              </a:extLst>
            </p:cNvPr>
            <p:cNvSpPr>
              <a:spLocks noChangeArrowheads="1"/>
            </p:cNvSpPr>
            <p:nvPr/>
          </p:nvSpPr>
          <p:spPr bwMode="auto">
            <a:xfrm>
              <a:off x="3170" y="1629"/>
              <a:ext cx="508" cy="194"/>
            </a:xfrm>
            <a:prstGeom prst="rect">
              <a:avLst/>
            </a:prstGeom>
            <a:solidFill>
              <a:srgbClr val="CCCCFF"/>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Branch</a:t>
              </a:r>
            </a:p>
          </p:txBody>
        </p:sp>
        <p:sp>
          <p:nvSpPr>
            <p:cNvPr id="220184" name="Rectangle 65">
              <a:extLst>
                <a:ext uri="{FF2B5EF4-FFF2-40B4-BE49-F238E27FC236}">
                  <a16:creationId xmlns:a16="http://schemas.microsoft.com/office/drawing/2014/main" id="{E3DB943E-6BE2-48F8-9E28-2555E719A598}"/>
                </a:ext>
              </a:extLst>
            </p:cNvPr>
            <p:cNvSpPr>
              <a:spLocks noChangeArrowheads="1"/>
            </p:cNvSpPr>
            <p:nvPr/>
          </p:nvSpPr>
          <p:spPr bwMode="auto">
            <a:xfrm>
              <a:off x="3339" y="2064"/>
              <a:ext cx="508" cy="194"/>
            </a:xfrm>
            <a:prstGeom prst="rect">
              <a:avLst/>
            </a:prstGeom>
            <a:solidFill>
              <a:srgbClr val="CCCCFF"/>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Path A</a:t>
              </a:r>
            </a:p>
          </p:txBody>
        </p:sp>
        <p:sp>
          <p:nvSpPr>
            <p:cNvPr id="220185" name="Rectangle 66">
              <a:extLst>
                <a:ext uri="{FF2B5EF4-FFF2-40B4-BE49-F238E27FC236}">
                  <a16:creationId xmlns:a16="http://schemas.microsoft.com/office/drawing/2014/main" id="{B8044FCB-1024-46CD-877E-ECE15614589B}"/>
                </a:ext>
              </a:extLst>
            </p:cNvPr>
            <p:cNvSpPr>
              <a:spLocks noChangeArrowheads="1"/>
            </p:cNvSpPr>
            <p:nvPr/>
          </p:nvSpPr>
          <p:spPr bwMode="auto">
            <a:xfrm>
              <a:off x="3001" y="2499"/>
              <a:ext cx="508" cy="194"/>
            </a:xfrm>
            <a:prstGeom prst="rect">
              <a:avLst/>
            </a:prstGeom>
            <a:solidFill>
              <a:srgbClr val="CCCCFF"/>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Path B</a:t>
              </a:r>
            </a:p>
          </p:txBody>
        </p:sp>
        <p:sp>
          <p:nvSpPr>
            <p:cNvPr id="220186" name="Rectangle 67">
              <a:extLst>
                <a:ext uri="{FF2B5EF4-FFF2-40B4-BE49-F238E27FC236}">
                  <a16:creationId xmlns:a16="http://schemas.microsoft.com/office/drawing/2014/main" id="{0FB24657-7286-4DDD-BCE4-6E043555536D}"/>
                </a:ext>
              </a:extLst>
            </p:cNvPr>
            <p:cNvSpPr>
              <a:spLocks noChangeArrowheads="1"/>
            </p:cNvSpPr>
            <p:nvPr/>
          </p:nvSpPr>
          <p:spPr bwMode="auto">
            <a:xfrm>
              <a:off x="3170" y="2935"/>
              <a:ext cx="508" cy="194"/>
            </a:xfrm>
            <a:prstGeom prst="rect">
              <a:avLst/>
            </a:prstGeom>
            <a:solidFill>
              <a:srgbClr val="CCCCFF"/>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cxnSp>
          <p:nvCxnSpPr>
            <p:cNvPr id="220187" name="AutoShape 68">
              <a:extLst>
                <a:ext uri="{FF2B5EF4-FFF2-40B4-BE49-F238E27FC236}">
                  <a16:creationId xmlns:a16="http://schemas.microsoft.com/office/drawing/2014/main" id="{38161061-AF3C-4CC8-8A10-5FE4C2C924AD}"/>
                </a:ext>
              </a:extLst>
            </p:cNvPr>
            <p:cNvCxnSpPr>
              <a:cxnSpLocks noChangeShapeType="1"/>
              <a:stCxn id="220182" idx="2"/>
              <a:endCxn id="220183" idx="0"/>
            </p:cNvCxnSpPr>
            <p:nvPr/>
          </p:nvCxnSpPr>
          <p:spPr bwMode="auto">
            <a:xfrm rot="5400000">
              <a:off x="3312" y="1508"/>
              <a:ext cx="22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0188" name="AutoShape 75">
              <a:extLst>
                <a:ext uri="{FF2B5EF4-FFF2-40B4-BE49-F238E27FC236}">
                  <a16:creationId xmlns:a16="http://schemas.microsoft.com/office/drawing/2014/main" id="{8261F19C-C9BF-4B2A-82D7-575FF4EC1B83}"/>
                </a:ext>
              </a:extLst>
            </p:cNvPr>
            <p:cNvCxnSpPr>
              <a:cxnSpLocks noChangeShapeType="1"/>
              <a:stCxn id="220183" idx="2"/>
              <a:endCxn id="220185" idx="0"/>
            </p:cNvCxnSpPr>
            <p:nvPr/>
          </p:nvCxnSpPr>
          <p:spPr bwMode="auto">
            <a:xfrm rot="5400000">
              <a:off x="3011" y="2076"/>
              <a:ext cx="658" cy="169"/>
            </a:xfrm>
            <a:prstGeom prst="curvedConnector3">
              <a:avLst>
                <a:gd name="adj1" fmla="val 2006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0189" name="AutoShape 76">
              <a:extLst>
                <a:ext uri="{FF2B5EF4-FFF2-40B4-BE49-F238E27FC236}">
                  <a16:creationId xmlns:a16="http://schemas.microsoft.com/office/drawing/2014/main" id="{30C8B5D3-009D-4EBA-A47C-AF5468E03854}"/>
                </a:ext>
              </a:extLst>
            </p:cNvPr>
            <p:cNvCxnSpPr>
              <a:cxnSpLocks noChangeShapeType="1"/>
              <a:stCxn id="220183" idx="2"/>
              <a:endCxn id="220184" idx="0"/>
            </p:cNvCxnSpPr>
            <p:nvPr/>
          </p:nvCxnSpPr>
          <p:spPr bwMode="auto">
            <a:xfrm rot="16200000" flipH="1">
              <a:off x="3397" y="1859"/>
              <a:ext cx="223" cy="169"/>
            </a:xfrm>
            <a:prstGeom prst="curvedConnector3">
              <a:avLst>
                <a:gd name="adj1" fmla="val 4977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0190" name="AutoShape 77">
              <a:extLst>
                <a:ext uri="{FF2B5EF4-FFF2-40B4-BE49-F238E27FC236}">
                  <a16:creationId xmlns:a16="http://schemas.microsoft.com/office/drawing/2014/main" id="{0024DE70-DDB1-4173-99E4-CA0EEF5C042D}"/>
                </a:ext>
              </a:extLst>
            </p:cNvPr>
            <p:cNvCxnSpPr>
              <a:cxnSpLocks noChangeShapeType="1"/>
              <a:stCxn id="220184" idx="2"/>
              <a:endCxn id="220186" idx="0"/>
            </p:cNvCxnSpPr>
            <p:nvPr/>
          </p:nvCxnSpPr>
          <p:spPr bwMode="auto">
            <a:xfrm rot="5400000">
              <a:off x="3179" y="2512"/>
              <a:ext cx="659" cy="169"/>
            </a:xfrm>
            <a:prstGeom prst="curvedConnector3">
              <a:avLst>
                <a:gd name="adj1" fmla="val 8285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0191" name="AutoShape 78">
              <a:extLst>
                <a:ext uri="{FF2B5EF4-FFF2-40B4-BE49-F238E27FC236}">
                  <a16:creationId xmlns:a16="http://schemas.microsoft.com/office/drawing/2014/main" id="{EC3E23A5-7891-45C1-8FA1-16DC7B046DD8}"/>
                </a:ext>
              </a:extLst>
            </p:cNvPr>
            <p:cNvCxnSpPr>
              <a:cxnSpLocks noChangeShapeType="1"/>
              <a:stCxn id="220185" idx="2"/>
              <a:endCxn id="220186" idx="0"/>
            </p:cNvCxnSpPr>
            <p:nvPr/>
          </p:nvCxnSpPr>
          <p:spPr bwMode="auto">
            <a:xfrm rot="16200000" flipH="1">
              <a:off x="3228" y="2729"/>
              <a:ext cx="224" cy="169"/>
            </a:xfrm>
            <a:prstGeom prst="curvedConnector3">
              <a:avLst>
                <a:gd name="adj1" fmla="val 5000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0" name="Rectangle 84">
            <a:extLst>
              <a:ext uri="{FF2B5EF4-FFF2-40B4-BE49-F238E27FC236}">
                <a16:creationId xmlns:a16="http://schemas.microsoft.com/office/drawing/2014/main" id="{ECD027B6-DA48-412C-A5F8-A869F455671D}"/>
              </a:ext>
            </a:extLst>
          </p:cNvPr>
          <p:cNvSpPr>
            <a:spLocks noChangeArrowheads="1"/>
          </p:cNvSpPr>
          <p:nvPr/>
        </p:nvSpPr>
        <p:spPr bwMode="auto">
          <a:xfrm>
            <a:off x="6557963" y="1892301"/>
            <a:ext cx="806450" cy="307975"/>
          </a:xfrm>
          <a:prstGeom prst="rect">
            <a:avLst/>
          </a:prstGeom>
          <a:solidFill>
            <a:srgbClr val="FF6699"/>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61" name="Rectangle 85">
            <a:extLst>
              <a:ext uri="{FF2B5EF4-FFF2-40B4-BE49-F238E27FC236}">
                <a16:creationId xmlns:a16="http://schemas.microsoft.com/office/drawing/2014/main" id="{F546AB1F-7C44-4F46-AE66-60315701A1E0}"/>
              </a:ext>
            </a:extLst>
          </p:cNvPr>
          <p:cNvSpPr>
            <a:spLocks noChangeArrowheads="1"/>
          </p:cNvSpPr>
          <p:nvPr/>
        </p:nvSpPr>
        <p:spPr bwMode="auto">
          <a:xfrm>
            <a:off x="6557963" y="2584451"/>
            <a:ext cx="806450" cy="307975"/>
          </a:xfrm>
          <a:prstGeom prst="rect">
            <a:avLst/>
          </a:prstGeom>
          <a:solidFill>
            <a:srgbClr val="FF6699"/>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Branch</a:t>
            </a:r>
          </a:p>
        </p:txBody>
      </p:sp>
      <p:sp>
        <p:nvSpPr>
          <p:cNvPr id="62" name="Rectangle 86">
            <a:extLst>
              <a:ext uri="{FF2B5EF4-FFF2-40B4-BE49-F238E27FC236}">
                <a16:creationId xmlns:a16="http://schemas.microsoft.com/office/drawing/2014/main" id="{7FB3ADA4-1339-48F3-824D-CE494CFA8ADD}"/>
              </a:ext>
            </a:extLst>
          </p:cNvPr>
          <p:cNvSpPr>
            <a:spLocks noChangeArrowheads="1"/>
          </p:cNvSpPr>
          <p:nvPr/>
        </p:nvSpPr>
        <p:spPr bwMode="auto">
          <a:xfrm>
            <a:off x="6826250" y="3275014"/>
            <a:ext cx="806450" cy="307975"/>
          </a:xfrm>
          <a:prstGeom prst="rect">
            <a:avLst/>
          </a:prstGeom>
          <a:solidFill>
            <a:srgbClr val="FF6699"/>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Path A</a:t>
            </a:r>
          </a:p>
        </p:txBody>
      </p:sp>
      <p:sp>
        <p:nvSpPr>
          <p:cNvPr id="63" name="Rectangle 87">
            <a:extLst>
              <a:ext uri="{FF2B5EF4-FFF2-40B4-BE49-F238E27FC236}">
                <a16:creationId xmlns:a16="http://schemas.microsoft.com/office/drawing/2014/main" id="{D450AD67-22AD-41D7-BDA3-DEC6714F65A0}"/>
              </a:ext>
            </a:extLst>
          </p:cNvPr>
          <p:cNvSpPr>
            <a:spLocks noChangeArrowheads="1"/>
          </p:cNvSpPr>
          <p:nvPr/>
        </p:nvSpPr>
        <p:spPr bwMode="auto">
          <a:xfrm>
            <a:off x="6289675" y="3965576"/>
            <a:ext cx="806450" cy="307975"/>
          </a:xfrm>
          <a:prstGeom prst="rect">
            <a:avLst/>
          </a:prstGeom>
          <a:solidFill>
            <a:srgbClr val="FF6699"/>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Path B</a:t>
            </a:r>
          </a:p>
        </p:txBody>
      </p:sp>
      <p:sp>
        <p:nvSpPr>
          <p:cNvPr id="64" name="Rectangle 88">
            <a:extLst>
              <a:ext uri="{FF2B5EF4-FFF2-40B4-BE49-F238E27FC236}">
                <a16:creationId xmlns:a16="http://schemas.microsoft.com/office/drawing/2014/main" id="{0AA4C8F9-166A-4E97-8B2D-AF2DDCE3DCB8}"/>
              </a:ext>
            </a:extLst>
          </p:cNvPr>
          <p:cNvSpPr>
            <a:spLocks noChangeArrowheads="1"/>
          </p:cNvSpPr>
          <p:nvPr/>
        </p:nvSpPr>
        <p:spPr bwMode="auto">
          <a:xfrm>
            <a:off x="6557963" y="4657726"/>
            <a:ext cx="806450" cy="307975"/>
          </a:xfrm>
          <a:prstGeom prst="rect">
            <a:avLst/>
          </a:prstGeom>
          <a:solidFill>
            <a:srgbClr val="FF6699"/>
          </a:solidFill>
          <a:ln w="2857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grpSp>
        <p:nvGrpSpPr>
          <p:cNvPr id="8" name="Group 102">
            <a:extLst>
              <a:ext uri="{FF2B5EF4-FFF2-40B4-BE49-F238E27FC236}">
                <a16:creationId xmlns:a16="http://schemas.microsoft.com/office/drawing/2014/main" id="{854DEB31-D171-4363-9761-5D4A049032FC}"/>
              </a:ext>
            </a:extLst>
          </p:cNvPr>
          <p:cNvGrpSpPr>
            <a:grpSpLocks/>
          </p:cNvGrpSpPr>
          <p:nvPr/>
        </p:nvGrpSpPr>
        <p:grpSpPr bwMode="auto">
          <a:xfrm>
            <a:off x="6597651" y="2814639"/>
            <a:ext cx="690563" cy="384175"/>
            <a:chOff x="3195" y="2015"/>
            <a:chExt cx="435" cy="242"/>
          </a:xfrm>
        </p:grpSpPr>
        <p:sp>
          <p:nvSpPr>
            <p:cNvPr id="220180" name="AutoShape 100">
              <a:extLst>
                <a:ext uri="{FF2B5EF4-FFF2-40B4-BE49-F238E27FC236}">
                  <a16:creationId xmlns:a16="http://schemas.microsoft.com/office/drawing/2014/main" id="{ABFDEE5D-0D9D-416D-B238-720CDF4264EE}"/>
                </a:ext>
              </a:extLst>
            </p:cNvPr>
            <p:cNvSpPr>
              <a:spLocks noChangeArrowheads="1"/>
            </p:cNvSpPr>
            <p:nvPr/>
          </p:nvSpPr>
          <p:spPr bwMode="auto">
            <a:xfrm>
              <a:off x="3195" y="2015"/>
              <a:ext cx="435" cy="242"/>
            </a:xfrm>
            <a:prstGeom prst="irregularSeal1">
              <a:avLst/>
            </a:prstGeom>
            <a:solidFill>
              <a:srgbClr val="FF33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0181" name="AutoShape 101">
              <a:extLst>
                <a:ext uri="{FF2B5EF4-FFF2-40B4-BE49-F238E27FC236}">
                  <a16:creationId xmlns:a16="http://schemas.microsoft.com/office/drawing/2014/main" id="{183A9975-1C5F-4AAF-9B72-7357938BBC63}"/>
                </a:ext>
              </a:extLst>
            </p:cNvPr>
            <p:cNvSpPr>
              <a:spLocks noChangeArrowheads="1"/>
            </p:cNvSpPr>
            <p:nvPr/>
          </p:nvSpPr>
          <p:spPr bwMode="auto">
            <a:xfrm>
              <a:off x="3267" y="2087"/>
              <a:ext cx="290" cy="97"/>
            </a:xfrm>
            <a:prstGeom prst="irregularSeal1">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grpSp>
      <p:sp>
        <p:nvSpPr>
          <p:cNvPr id="220178" name="TextBox 67">
            <a:extLst>
              <a:ext uri="{FF2B5EF4-FFF2-40B4-BE49-F238E27FC236}">
                <a16:creationId xmlns:a16="http://schemas.microsoft.com/office/drawing/2014/main" id="{C71BB607-3FDD-4C76-92E0-957059F9D419}"/>
              </a:ext>
            </a:extLst>
          </p:cNvPr>
          <p:cNvSpPr txBox="1">
            <a:spLocks noChangeArrowheads="1"/>
          </p:cNvSpPr>
          <p:nvPr/>
        </p:nvSpPr>
        <p:spPr bwMode="auto">
          <a:xfrm>
            <a:off x="1676400" y="6553201"/>
            <a:ext cx="1544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000">
                <a:solidFill>
                  <a:srgbClr val="000000"/>
                </a:solidFill>
                <a:latin typeface="Arial" panose="020B0604020202020204" pitchFamily="34" charset="0"/>
              </a:rPr>
              <a:t>Slide credit: Tor Aamodt</a:t>
            </a:r>
          </a:p>
        </p:txBody>
      </p:sp>
      <p:sp>
        <p:nvSpPr>
          <p:cNvPr id="12" name="标题 11">
            <a:extLst>
              <a:ext uri="{FF2B5EF4-FFF2-40B4-BE49-F238E27FC236}">
                <a16:creationId xmlns:a16="http://schemas.microsoft.com/office/drawing/2014/main" id="{77442194-B0DB-4769-9FD9-1DCD41CBA262}"/>
              </a:ext>
            </a:extLst>
          </p:cNvPr>
          <p:cNvSpPr>
            <a:spLocks noGrp="1"/>
          </p:cNvSpPr>
          <p:nvPr>
            <p:ph type="title" idx="4294967295"/>
          </p:nvPr>
        </p:nvSpPr>
        <p:spPr>
          <a:xfrm>
            <a:off x="810040" y="138177"/>
            <a:ext cx="9891090" cy="1325563"/>
          </a:xfrm>
        </p:spPr>
        <p:txBody>
          <a:bodyPr/>
          <a:lstStyle/>
          <a:p>
            <a:r>
              <a:rPr lang="zh-CN" altLang="en-US" dirty="0"/>
              <a:t>分支分歧</a:t>
            </a:r>
            <a:r>
              <a:rPr lang="en-US" altLang="zh-CN" dirty="0"/>
              <a:t>(branch divergence)</a:t>
            </a:r>
            <a:endParaRPr lang="zh-CN" altLang="en-US" dirty="0"/>
          </a:p>
        </p:txBody>
      </p:sp>
      <p:sp>
        <p:nvSpPr>
          <p:cNvPr id="14" name="内容占位符 13">
            <a:extLst>
              <a:ext uri="{FF2B5EF4-FFF2-40B4-BE49-F238E27FC236}">
                <a16:creationId xmlns:a16="http://schemas.microsoft.com/office/drawing/2014/main" id="{2F76D89F-4DD5-46B1-80A4-DB3C1993215C}"/>
              </a:ext>
            </a:extLst>
          </p:cNvPr>
          <p:cNvSpPr>
            <a:spLocks noGrp="1"/>
          </p:cNvSpPr>
          <p:nvPr>
            <p:ph idx="4294967295"/>
          </p:nvPr>
        </p:nvSpPr>
        <p:spPr>
          <a:xfrm>
            <a:off x="1265634" y="1349332"/>
            <a:ext cx="4583511" cy="4925571"/>
          </a:xfrm>
        </p:spPr>
        <p:txBody>
          <a:bodyPr>
            <a:normAutofit/>
          </a:bodyPr>
          <a:lstStyle/>
          <a:p>
            <a:r>
              <a:rPr lang="zh-CN" altLang="en-US" dirty="0"/>
              <a:t>分支分歧：当同一</a:t>
            </a:r>
            <a:r>
              <a:rPr lang="en-US" altLang="zh-CN" dirty="0"/>
              <a:t>warp</a:t>
            </a:r>
            <a:r>
              <a:rPr lang="zh-CN" altLang="en-US" dirty="0"/>
              <a:t>中的不同线程在遇到分支指令时执行不同的路径</a:t>
            </a:r>
            <a:endParaRPr lang="en-US" altLang="zh-CN" dirty="0"/>
          </a:p>
          <a:p>
            <a:endParaRPr lang="en-US" altLang="zh-CN" dirty="0"/>
          </a:p>
          <a:p>
            <a:r>
              <a:rPr lang="en-US" altLang="zh-CN" dirty="0"/>
              <a:t>GPU</a:t>
            </a:r>
            <a:r>
              <a:rPr lang="zh-CN" altLang="en-US" dirty="0"/>
              <a:t>使用简化的控制逻辑来减少控制部分所占的面积</a:t>
            </a:r>
            <a:endParaRPr lang="en-US" altLang="zh-CN" dirty="0"/>
          </a:p>
          <a:p>
            <a:pPr lvl="1"/>
            <a:r>
              <a:rPr lang="en-US" altLang="zh-CN" dirty="0"/>
              <a:t>thread</a:t>
            </a:r>
            <a:r>
              <a:rPr lang="zh-CN" altLang="en-US" dirty="0"/>
              <a:t>无法单独控制和调度</a:t>
            </a:r>
            <a:endParaRPr lang="en-US" altLang="zh-CN" dirty="0"/>
          </a:p>
          <a:p>
            <a:pPr lvl="1"/>
            <a:r>
              <a:rPr lang="zh-CN" altLang="en-US" dirty="0"/>
              <a:t>并行的处理单元同一个时钟周期只能处理相同的操作</a:t>
            </a:r>
          </a:p>
        </p:txBody>
      </p:sp>
      <p:sp>
        <p:nvSpPr>
          <p:cNvPr id="7" name="灯片编号占位符 6">
            <a:extLst>
              <a:ext uri="{FF2B5EF4-FFF2-40B4-BE49-F238E27FC236}">
                <a16:creationId xmlns:a16="http://schemas.microsoft.com/office/drawing/2014/main" id="{CF05E73A-9503-4758-8BE5-96889872B314}"/>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94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547DC-201E-4D7E-A735-6B8B449F9BA1}"/>
              </a:ext>
            </a:extLst>
          </p:cNvPr>
          <p:cNvSpPr>
            <a:spLocks noGrp="1"/>
          </p:cNvSpPr>
          <p:nvPr>
            <p:ph type="title" idx="4294967295"/>
          </p:nvPr>
        </p:nvSpPr>
        <p:spPr>
          <a:xfrm>
            <a:off x="895560" y="328706"/>
            <a:ext cx="9281489" cy="1325563"/>
          </a:xfrm>
        </p:spPr>
        <p:txBody>
          <a:bodyPr/>
          <a:lstStyle/>
          <a:p>
            <a:r>
              <a:rPr lang="zh-CN" altLang="en-US" dirty="0"/>
              <a:t>分支分歧</a:t>
            </a:r>
            <a:r>
              <a:rPr lang="en-US" altLang="zh-CN" dirty="0"/>
              <a:t>(branch divergence)</a:t>
            </a:r>
            <a:endParaRPr lang="zh-CN" altLang="en-US" dirty="0"/>
          </a:p>
        </p:txBody>
      </p:sp>
      <p:sp>
        <p:nvSpPr>
          <p:cNvPr id="3" name="内容占位符 2">
            <a:extLst>
              <a:ext uri="{FF2B5EF4-FFF2-40B4-BE49-F238E27FC236}">
                <a16:creationId xmlns:a16="http://schemas.microsoft.com/office/drawing/2014/main" id="{05EF63F3-C5FA-4FB1-A83C-63456EB2B7FE}"/>
              </a:ext>
            </a:extLst>
          </p:cNvPr>
          <p:cNvSpPr>
            <a:spLocks noGrp="1"/>
          </p:cNvSpPr>
          <p:nvPr>
            <p:ph idx="4294967295"/>
          </p:nvPr>
        </p:nvSpPr>
        <p:spPr>
          <a:xfrm>
            <a:off x="842963" y="1483920"/>
            <a:ext cx="9139237" cy="2519363"/>
          </a:xfrm>
        </p:spPr>
        <p:txBody>
          <a:bodyPr/>
          <a:lstStyle/>
          <a:p>
            <a:r>
              <a:rPr lang="zh-CN" altLang="en-US" dirty="0"/>
              <a:t>每个</a:t>
            </a:r>
            <a:r>
              <a:rPr lang="en-US" altLang="zh-CN" dirty="0"/>
              <a:t>warp</a:t>
            </a:r>
            <a:r>
              <a:rPr lang="zh-CN" altLang="en-US" dirty="0"/>
              <a:t>用一个栈来处理分支分歧</a:t>
            </a:r>
            <a:endParaRPr lang="en-US" altLang="zh-CN" dirty="0"/>
          </a:p>
          <a:p>
            <a:pPr lvl="1"/>
            <a:r>
              <a:rPr lang="zh-CN" altLang="en-US" dirty="0"/>
              <a:t>分支指令中可以加入一个汇聚指令域</a:t>
            </a:r>
          </a:p>
        </p:txBody>
      </p:sp>
      <p:sp>
        <p:nvSpPr>
          <p:cNvPr id="66" name="Text Box 4">
            <a:extLst>
              <a:ext uri="{FF2B5EF4-FFF2-40B4-BE49-F238E27FC236}">
                <a16:creationId xmlns:a16="http://schemas.microsoft.com/office/drawing/2014/main" id="{AD2FB251-0528-4D30-9630-18A3E4088518}"/>
              </a:ext>
            </a:extLst>
          </p:cNvPr>
          <p:cNvSpPr txBox="1">
            <a:spLocks noChangeArrowheads="1"/>
          </p:cNvSpPr>
          <p:nvPr/>
        </p:nvSpPr>
        <p:spPr bwMode="auto">
          <a:xfrm>
            <a:off x="2209800" y="3317483"/>
            <a:ext cx="3200400" cy="2446824"/>
          </a:xfrm>
          <a:prstGeom prst="rect">
            <a:avLst/>
          </a:prstGeom>
          <a:noFill/>
          <a:ln w="9525">
            <a:noFill/>
            <a:miter lim="800000"/>
            <a:headEnd/>
            <a:tailEnd/>
          </a:ln>
        </p:spPr>
        <p:txBody>
          <a:bodyPr wrap="square">
            <a:spAutoFit/>
          </a:bodyPr>
          <a:lstStyle/>
          <a:p>
            <a:pPr fontAlgn="base">
              <a:spcBef>
                <a:spcPct val="50000"/>
              </a:spcBef>
              <a:spcAft>
                <a:spcPct val="0"/>
              </a:spcAft>
            </a:pPr>
            <a:r>
              <a:rPr lang="en-US" b="1" dirty="0">
                <a:solidFill>
                  <a:srgbClr val="000000"/>
                </a:solidFill>
                <a:latin typeface="Courier New" pitchFamily="49" charset="0"/>
                <a:ea typeface="ＭＳ Ｐゴシック" pitchFamily="34" charset="-128"/>
              </a:rPr>
              <a:t>A: v = </a:t>
            </a:r>
            <a:r>
              <a:rPr lang="en-US" b="1" dirty="0" err="1">
                <a:solidFill>
                  <a:srgbClr val="000000"/>
                </a:solidFill>
                <a:latin typeface="Courier New" pitchFamily="49" charset="0"/>
                <a:ea typeface="ＭＳ Ｐゴシック" pitchFamily="34" charset="-128"/>
              </a:rPr>
              <a:t>foo</a:t>
            </a:r>
            <a:r>
              <a:rPr lang="en-US" b="1" dirty="0">
                <a:solidFill>
                  <a:srgbClr val="000000"/>
                </a:solidFill>
                <a:latin typeface="Courier New" pitchFamily="49" charset="0"/>
                <a:ea typeface="ＭＳ Ｐゴシック" pitchFamily="34" charset="-128"/>
              </a:rPr>
              <a:t>[</a:t>
            </a:r>
            <a:r>
              <a:rPr lang="en-US" b="1" dirty="0" err="1">
                <a:solidFill>
                  <a:srgbClr val="000000"/>
                </a:solidFill>
                <a:latin typeface="Courier New" pitchFamily="49" charset="0"/>
                <a:ea typeface="ＭＳ Ｐゴシック" pitchFamily="34" charset="-128"/>
              </a:rPr>
              <a:t>tid.x</a:t>
            </a:r>
            <a:r>
              <a:rPr lang="en-US" b="1" dirty="0">
                <a:solidFill>
                  <a:srgbClr val="000000"/>
                </a:solidFill>
                <a:latin typeface="Courier New" pitchFamily="49" charset="0"/>
                <a:ea typeface="ＭＳ Ｐゴシック" pitchFamily="34" charset="-128"/>
              </a:rPr>
              <a:t>];</a:t>
            </a:r>
          </a:p>
          <a:p>
            <a:pPr fontAlgn="base">
              <a:spcBef>
                <a:spcPct val="50000"/>
              </a:spcBef>
              <a:spcAft>
                <a:spcPct val="0"/>
              </a:spcAft>
            </a:pPr>
            <a:r>
              <a:rPr lang="en-US" b="1" dirty="0">
                <a:solidFill>
                  <a:srgbClr val="000000"/>
                </a:solidFill>
                <a:latin typeface="Courier New" pitchFamily="49" charset="0"/>
                <a:ea typeface="ＭＳ Ｐゴシック" pitchFamily="34" charset="-128"/>
              </a:rPr>
              <a:t>B: if (v &lt; 10) </a:t>
            </a:r>
          </a:p>
          <a:p>
            <a:pPr fontAlgn="base">
              <a:spcBef>
                <a:spcPct val="50000"/>
              </a:spcBef>
              <a:spcAft>
                <a:spcPct val="0"/>
              </a:spcAft>
            </a:pPr>
            <a:r>
              <a:rPr lang="en-US" b="1" dirty="0">
                <a:solidFill>
                  <a:srgbClr val="000000"/>
                </a:solidFill>
                <a:latin typeface="Courier New" pitchFamily="49" charset="0"/>
                <a:ea typeface="ＭＳ Ｐゴシック" pitchFamily="34" charset="-128"/>
              </a:rPr>
              <a:t>C:    v = 0;</a:t>
            </a:r>
          </a:p>
          <a:p>
            <a:pPr fontAlgn="base">
              <a:spcBef>
                <a:spcPct val="50000"/>
              </a:spcBef>
              <a:spcAft>
                <a:spcPct val="0"/>
              </a:spcAft>
            </a:pPr>
            <a:r>
              <a:rPr lang="en-US" b="1" dirty="0">
                <a:solidFill>
                  <a:srgbClr val="000000"/>
                </a:solidFill>
                <a:latin typeface="Courier New" pitchFamily="49" charset="0"/>
                <a:ea typeface="ＭＳ Ｐゴシック" pitchFamily="34" charset="-128"/>
              </a:rPr>
              <a:t>   else</a:t>
            </a:r>
          </a:p>
          <a:p>
            <a:pPr fontAlgn="base">
              <a:spcBef>
                <a:spcPct val="50000"/>
              </a:spcBef>
              <a:spcAft>
                <a:spcPct val="0"/>
              </a:spcAft>
            </a:pPr>
            <a:r>
              <a:rPr lang="en-US" b="1" dirty="0">
                <a:solidFill>
                  <a:srgbClr val="000000"/>
                </a:solidFill>
                <a:latin typeface="Courier New" pitchFamily="49" charset="0"/>
                <a:ea typeface="ＭＳ Ｐゴシック" pitchFamily="34" charset="-128"/>
              </a:rPr>
              <a:t>D:    v = 10;</a:t>
            </a:r>
          </a:p>
          <a:p>
            <a:pPr fontAlgn="base">
              <a:spcBef>
                <a:spcPct val="50000"/>
              </a:spcBef>
              <a:spcAft>
                <a:spcPct val="0"/>
              </a:spcAft>
            </a:pPr>
            <a:r>
              <a:rPr lang="en-US" b="1" dirty="0">
                <a:solidFill>
                  <a:srgbClr val="000000"/>
                </a:solidFill>
                <a:latin typeface="Courier New" pitchFamily="49" charset="0"/>
                <a:ea typeface="ＭＳ Ｐゴシック" pitchFamily="34" charset="-128"/>
              </a:rPr>
              <a:t>E: w = bar[</a:t>
            </a:r>
            <a:r>
              <a:rPr lang="en-US" b="1" dirty="0" err="1">
                <a:solidFill>
                  <a:srgbClr val="000000"/>
                </a:solidFill>
                <a:latin typeface="Courier New" pitchFamily="49" charset="0"/>
                <a:ea typeface="ＭＳ Ｐゴシック" pitchFamily="34" charset="-128"/>
              </a:rPr>
              <a:t>tid.x</a:t>
            </a:r>
            <a:r>
              <a:rPr lang="en-US" b="1" dirty="0">
                <a:solidFill>
                  <a:srgbClr val="000000"/>
                </a:solidFill>
                <a:latin typeface="Courier New" pitchFamily="49" charset="0"/>
                <a:ea typeface="ＭＳ Ｐゴシック" pitchFamily="34" charset="-128"/>
              </a:rPr>
              <a:t>]+v;</a:t>
            </a:r>
          </a:p>
        </p:txBody>
      </p:sp>
      <p:sp>
        <p:nvSpPr>
          <p:cNvPr id="67" name="Line 76">
            <a:extLst>
              <a:ext uri="{FF2B5EF4-FFF2-40B4-BE49-F238E27FC236}">
                <a16:creationId xmlns:a16="http://schemas.microsoft.com/office/drawing/2014/main" id="{8C5C8F49-763A-48D3-81EC-2E0FB3474242}"/>
              </a:ext>
            </a:extLst>
          </p:cNvPr>
          <p:cNvSpPr>
            <a:spLocks noChangeShapeType="1"/>
          </p:cNvSpPr>
          <p:nvPr/>
        </p:nvSpPr>
        <p:spPr bwMode="auto">
          <a:xfrm>
            <a:off x="7010400" y="3088883"/>
            <a:ext cx="0" cy="3124200"/>
          </a:xfrm>
          <a:prstGeom prst="line">
            <a:avLst/>
          </a:prstGeom>
          <a:noFill/>
          <a:ln w="76200">
            <a:solidFill>
              <a:srgbClr val="000000"/>
            </a:solidFill>
            <a:round/>
            <a:headEnd/>
            <a:tailEnd type="triangle" w="sm" len="lg"/>
          </a:ln>
        </p:spPr>
        <p:txBody>
          <a:bodyPr/>
          <a:lstStyle/>
          <a:p>
            <a:pPr fontAlgn="base">
              <a:spcBef>
                <a:spcPct val="0"/>
              </a:spcBef>
              <a:spcAft>
                <a:spcPct val="0"/>
              </a:spcAft>
              <a:defRPr/>
            </a:pPr>
            <a:endParaRPr lang="en-CA" kern="0">
              <a:solidFill>
                <a:srgbClr val="000000"/>
              </a:solidFill>
              <a:latin typeface="Arial" pitchFamily="34" charset="0"/>
            </a:endParaRPr>
          </a:p>
        </p:txBody>
      </p:sp>
      <p:sp>
        <p:nvSpPr>
          <p:cNvPr id="68" name="Text Box 83">
            <a:extLst>
              <a:ext uri="{FF2B5EF4-FFF2-40B4-BE49-F238E27FC236}">
                <a16:creationId xmlns:a16="http://schemas.microsoft.com/office/drawing/2014/main" id="{1E1EA2A5-3DDF-4861-B81E-060B18C9B7DD}"/>
              </a:ext>
            </a:extLst>
          </p:cNvPr>
          <p:cNvSpPr txBox="1">
            <a:spLocks noChangeArrowheads="1"/>
          </p:cNvSpPr>
          <p:nvPr/>
        </p:nvSpPr>
        <p:spPr bwMode="auto">
          <a:xfrm>
            <a:off x="7007524" y="5603483"/>
            <a:ext cx="461665" cy="596702"/>
          </a:xfrm>
          <a:prstGeom prst="rect">
            <a:avLst/>
          </a:prstGeom>
          <a:noFill/>
          <a:ln w="9525">
            <a:noFill/>
            <a:miter lim="800000"/>
            <a:headEnd/>
            <a:tailEnd/>
          </a:ln>
        </p:spPr>
        <p:txBody>
          <a:bodyPr vert="eaVert" wrap="none">
            <a:spAutoFit/>
          </a:bodyPr>
          <a:lstStyle/>
          <a:p>
            <a:pPr fontAlgn="base">
              <a:spcBef>
                <a:spcPct val="0"/>
              </a:spcBef>
              <a:spcAft>
                <a:spcPct val="0"/>
              </a:spcAft>
            </a:pPr>
            <a:r>
              <a:rPr lang="en-US">
                <a:solidFill>
                  <a:srgbClr val="000000"/>
                </a:solidFill>
                <a:latin typeface="Arial" pitchFamily="34" charset="0"/>
                <a:ea typeface="ＭＳ Ｐゴシック" pitchFamily="34" charset="-128"/>
              </a:rPr>
              <a:t>Time</a:t>
            </a:r>
          </a:p>
        </p:txBody>
      </p:sp>
      <p:grpSp>
        <p:nvGrpSpPr>
          <p:cNvPr id="69" name="Group 111">
            <a:extLst>
              <a:ext uri="{FF2B5EF4-FFF2-40B4-BE49-F238E27FC236}">
                <a16:creationId xmlns:a16="http://schemas.microsoft.com/office/drawing/2014/main" id="{65A9188F-0708-4585-B3C5-570684CCFE4D}"/>
              </a:ext>
            </a:extLst>
          </p:cNvPr>
          <p:cNvGrpSpPr>
            <a:grpSpLocks/>
          </p:cNvGrpSpPr>
          <p:nvPr/>
        </p:nvGrpSpPr>
        <p:grpSpPr bwMode="auto">
          <a:xfrm>
            <a:off x="7696200" y="4460483"/>
            <a:ext cx="2514600" cy="304800"/>
            <a:chOff x="3888" y="1440"/>
            <a:chExt cx="1584" cy="192"/>
          </a:xfrm>
        </p:grpSpPr>
        <p:sp>
          <p:nvSpPr>
            <p:cNvPr id="70" name="Rectangle 104">
              <a:extLst>
                <a:ext uri="{FF2B5EF4-FFF2-40B4-BE49-F238E27FC236}">
                  <a16:creationId xmlns:a16="http://schemas.microsoft.com/office/drawing/2014/main" id="{1E7172B0-6E7A-46F2-BC57-0DC2D75BF769}"/>
                </a:ext>
              </a:extLst>
            </p:cNvPr>
            <p:cNvSpPr>
              <a:spLocks noChangeArrowheads="1"/>
            </p:cNvSpPr>
            <p:nvPr/>
          </p:nvSpPr>
          <p:spPr bwMode="auto">
            <a:xfrm>
              <a:off x="3888" y="1440"/>
              <a:ext cx="288" cy="192"/>
            </a:xfrm>
            <a:prstGeom prst="rect">
              <a:avLst/>
            </a:prstGeom>
            <a:noFill/>
            <a:ln w="9525">
              <a:solidFill>
                <a:srgbClr val="000000"/>
              </a:solid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D</a:t>
              </a:r>
            </a:p>
          </p:txBody>
        </p:sp>
        <p:sp>
          <p:nvSpPr>
            <p:cNvPr id="71" name="Rectangle 105">
              <a:extLst>
                <a:ext uri="{FF2B5EF4-FFF2-40B4-BE49-F238E27FC236}">
                  <a16:creationId xmlns:a16="http://schemas.microsoft.com/office/drawing/2014/main" id="{0F141E9D-3253-4F33-A8B8-954F5E69D92E}"/>
                </a:ext>
              </a:extLst>
            </p:cNvPr>
            <p:cNvSpPr>
              <a:spLocks noChangeArrowheads="1"/>
            </p:cNvSpPr>
            <p:nvPr/>
          </p:nvSpPr>
          <p:spPr bwMode="auto">
            <a:xfrm>
              <a:off x="4176" y="1440"/>
              <a:ext cx="288" cy="192"/>
            </a:xfrm>
            <a:prstGeom prst="rect">
              <a:avLst/>
            </a:prstGeom>
            <a:noFill/>
            <a:ln w="9525">
              <a:solidFill>
                <a:srgbClr val="000000"/>
              </a:solid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E</a:t>
              </a:r>
            </a:p>
          </p:txBody>
        </p:sp>
        <p:sp>
          <p:nvSpPr>
            <p:cNvPr id="72" name="Rectangle 106">
              <a:extLst>
                <a:ext uri="{FF2B5EF4-FFF2-40B4-BE49-F238E27FC236}">
                  <a16:creationId xmlns:a16="http://schemas.microsoft.com/office/drawing/2014/main" id="{05845094-72F8-48C9-B057-420473E3CA61}"/>
                </a:ext>
              </a:extLst>
            </p:cNvPr>
            <p:cNvSpPr>
              <a:spLocks noChangeArrowheads="1"/>
            </p:cNvSpPr>
            <p:nvPr/>
          </p:nvSpPr>
          <p:spPr bwMode="auto">
            <a:xfrm>
              <a:off x="4464" y="1440"/>
              <a:ext cx="1008" cy="192"/>
            </a:xfrm>
            <a:prstGeom prst="rect">
              <a:avLst/>
            </a:prstGeom>
            <a:noFill/>
            <a:ln w="9525">
              <a:solidFill>
                <a:srgbClr val="000000"/>
              </a:solidFill>
              <a:miter lim="800000"/>
              <a:headEnd/>
              <a:tailEnd/>
            </a:ln>
          </p:spPr>
          <p:txBody>
            <a:bodyPr wrap="none" anchor="ctr"/>
            <a:lstStyle/>
            <a:p>
              <a:pPr algn="ctr" fontAlgn="base">
                <a:spcBef>
                  <a:spcPct val="0"/>
                </a:spcBef>
                <a:spcAft>
                  <a:spcPct val="0"/>
                </a:spcAft>
                <a:defRPr/>
              </a:pPr>
              <a:r>
                <a:rPr lang="en-US" b="1" kern="0">
                  <a:solidFill>
                    <a:srgbClr val="000000"/>
                  </a:solidFill>
                  <a:latin typeface="Courier New" pitchFamily="49" charset="0"/>
                  <a:ea typeface="ＭＳ Ｐゴシック" pitchFamily="34" charset="-128"/>
                </a:rPr>
                <a:t>0011</a:t>
              </a:r>
            </a:p>
          </p:txBody>
        </p:sp>
      </p:grpSp>
      <p:grpSp>
        <p:nvGrpSpPr>
          <p:cNvPr id="73" name="Group 112">
            <a:extLst>
              <a:ext uri="{FF2B5EF4-FFF2-40B4-BE49-F238E27FC236}">
                <a16:creationId xmlns:a16="http://schemas.microsoft.com/office/drawing/2014/main" id="{72C7558D-3DF8-4517-93B7-A3FD0D9F88B0}"/>
              </a:ext>
            </a:extLst>
          </p:cNvPr>
          <p:cNvGrpSpPr>
            <a:grpSpLocks/>
          </p:cNvGrpSpPr>
          <p:nvPr/>
        </p:nvGrpSpPr>
        <p:grpSpPr bwMode="auto">
          <a:xfrm>
            <a:off x="7696200" y="4765283"/>
            <a:ext cx="2514600" cy="304800"/>
            <a:chOff x="3888" y="1632"/>
            <a:chExt cx="1584" cy="192"/>
          </a:xfrm>
        </p:grpSpPr>
        <p:sp>
          <p:nvSpPr>
            <p:cNvPr id="74" name="Rectangle 107">
              <a:extLst>
                <a:ext uri="{FF2B5EF4-FFF2-40B4-BE49-F238E27FC236}">
                  <a16:creationId xmlns:a16="http://schemas.microsoft.com/office/drawing/2014/main" id="{57371304-AA98-4527-9090-AA57FA80E804}"/>
                </a:ext>
              </a:extLst>
            </p:cNvPr>
            <p:cNvSpPr>
              <a:spLocks noChangeArrowheads="1"/>
            </p:cNvSpPr>
            <p:nvPr/>
          </p:nvSpPr>
          <p:spPr bwMode="auto">
            <a:xfrm>
              <a:off x="3888" y="1632"/>
              <a:ext cx="288" cy="192"/>
            </a:xfrm>
            <a:prstGeom prst="rect">
              <a:avLst/>
            </a:prstGeom>
            <a:noFill/>
            <a:ln w="9525">
              <a:solidFill>
                <a:srgbClr val="000000"/>
              </a:solid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C</a:t>
              </a:r>
            </a:p>
          </p:txBody>
        </p:sp>
        <p:sp>
          <p:nvSpPr>
            <p:cNvPr id="75" name="Rectangle 108">
              <a:extLst>
                <a:ext uri="{FF2B5EF4-FFF2-40B4-BE49-F238E27FC236}">
                  <a16:creationId xmlns:a16="http://schemas.microsoft.com/office/drawing/2014/main" id="{B233F16F-FDDD-4ED8-9CA5-697FD628252E}"/>
                </a:ext>
              </a:extLst>
            </p:cNvPr>
            <p:cNvSpPr>
              <a:spLocks noChangeArrowheads="1"/>
            </p:cNvSpPr>
            <p:nvPr/>
          </p:nvSpPr>
          <p:spPr bwMode="auto">
            <a:xfrm>
              <a:off x="4176" y="1632"/>
              <a:ext cx="288" cy="192"/>
            </a:xfrm>
            <a:prstGeom prst="rect">
              <a:avLst/>
            </a:prstGeom>
            <a:noFill/>
            <a:ln w="9525">
              <a:solidFill>
                <a:srgbClr val="000000"/>
              </a:solid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E</a:t>
              </a:r>
            </a:p>
          </p:txBody>
        </p:sp>
        <p:sp>
          <p:nvSpPr>
            <p:cNvPr id="76" name="Rectangle 109">
              <a:extLst>
                <a:ext uri="{FF2B5EF4-FFF2-40B4-BE49-F238E27FC236}">
                  <a16:creationId xmlns:a16="http://schemas.microsoft.com/office/drawing/2014/main" id="{3AB753BE-1508-4267-961B-8D99F3EE18FB}"/>
                </a:ext>
              </a:extLst>
            </p:cNvPr>
            <p:cNvSpPr>
              <a:spLocks noChangeArrowheads="1"/>
            </p:cNvSpPr>
            <p:nvPr/>
          </p:nvSpPr>
          <p:spPr bwMode="auto">
            <a:xfrm>
              <a:off x="4464" y="1632"/>
              <a:ext cx="1008" cy="192"/>
            </a:xfrm>
            <a:prstGeom prst="rect">
              <a:avLst/>
            </a:prstGeom>
            <a:noFill/>
            <a:ln w="9525">
              <a:solidFill>
                <a:srgbClr val="000000"/>
              </a:solidFill>
              <a:miter lim="800000"/>
              <a:headEnd/>
              <a:tailEnd/>
            </a:ln>
          </p:spPr>
          <p:txBody>
            <a:bodyPr wrap="none" anchor="ctr"/>
            <a:lstStyle/>
            <a:p>
              <a:pPr algn="ctr" fontAlgn="base">
                <a:spcBef>
                  <a:spcPct val="0"/>
                </a:spcBef>
                <a:spcAft>
                  <a:spcPct val="0"/>
                </a:spcAft>
                <a:defRPr/>
              </a:pPr>
              <a:r>
                <a:rPr lang="en-US" b="1" kern="0">
                  <a:solidFill>
                    <a:srgbClr val="000000"/>
                  </a:solidFill>
                  <a:latin typeface="Courier New" pitchFamily="49" charset="0"/>
                  <a:ea typeface="ＭＳ Ｐゴシック" pitchFamily="34" charset="-128"/>
                </a:rPr>
                <a:t>1100</a:t>
              </a:r>
            </a:p>
          </p:txBody>
        </p:sp>
      </p:grpSp>
      <p:grpSp>
        <p:nvGrpSpPr>
          <p:cNvPr id="77" name="Group 121">
            <a:extLst>
              <a:ext uri="{FF2B5EF4-FFF2-40B4-BE49-F238E27FC236}">
                <a16:creationId xmlns:a16="http://schemas.microsoft.com/office/drawing/2014/main" id="{F31BE27D-F45B-4FD6-BCB0-14DDC56C3193}"/>
              </a:ext>
            </a:extLst>
          </p:cNvPr>
          <p:cNvGrpSpPr>
            <a:grpSpLocks/>
          </p:cNvGrpSpPr>
          <p:nvPr/>
        </p:nvGrpSpPr>
        <p:grpSpPr bwMode="auto">
          <a:xfrm>
            <a:off x="7696200" y="3850883"/>
            <a:ext cx="2514600" cy="609600"/>
            <a:chOff x="3888" y="1056"/>
            <a:chExt cx="1584" cy="384"/>
          </a:xfrm>
        </p:grpSpPr>
        <p:grpSp>
          <p:nvGrpSpPr>
            <p:cNvPr id="78" name="Group 110">
              <a:extLst>
                <a:ext uri="{FF2B5EF4-FFF2-40B4-BE49-F238E27FC236}">
                  <a16:creationId xmlns:a16="http://schemas.microsoft.com/office/drawing/2014/main" id="{788B12A0-FBC5-428D-9C21-A025F28E220D}"/>
                </a:ext>
              </a:extLst>
            </p:cNvPr>
            <p:cNvGrpSpPr>
              <a:grpSpLocks/>
            </p:cNvGrpSpPr>
            <p:nvPr/>
          </p:nvGrpSpPr>
          <p:grpSpPr bwMode="auto">
            <a:xfrm>
              <a:off x="3888" y="1248"/>
              <a:ext cx="1584" cy="192"/>
              <a:chOff x="3888" y="1248"/>
              <a:chExt cx="1584" cy="192"/>
            </a:xfrm>
          </p:grpSpPr>
          <p:sp>
            <p:nvSpPr>
              <p:cNvPr id="83" name="Rectangle 101">
                <a:extLst>
                  <a:ext uri="{FF2B5EF4-FFF2-40B4-BE49-F238E27FC236}">
                    <a16:creationId xmlns:a16="http://schemas.microsoft.com/office/drawing/2014/main" id="{F1B671B8-9BA7-49A3-AD5E-0B9980DE4F85}"/>
                  </a:ext>
                </a:extLst>
              </p:cNvPr>
              <p:cNvSpPr>
                <a:spLocks noChangeArrowheads="1"/>
              </p:cNvSpPr>
              <p:nvPr/>
            </p:nvSpPr>
            <p:spPr bwMode="auto">
              <a:xfrm>
                <a:off x="3888" y="1248"/>
                <a:ext cx="288" cy="192"/>
              </a:xfrm>
              <a:prstGeom prst="rect">
                <a:avLst/>
              </a:prstGeom>
              <a:noFill/>
              <a:ln w="9525">
                <a:solidFill>
                  <a:srgbClr val="000000"/>
                </a:solid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B</a:t>
                </a:r>
              </a:p>
            </p:txBody>
          </p:sp>
          <p:sp>
            <p:nvSpPr>
              <p:cNvPr id="84" name="Rectangle 102">
                <a:extLst>
                  <a:ext uri="{FF2B5EF4-FFF2-40B4-BE49-F238E27FC236}">
                    <a16:creationId xmlns:a16="http://schemas.microsoft.com/office/drawing/2014/main" id="{41A1AE83-52D6-4A75-81FF-5BCE5CA5D925}"/>
                  </a:ext>
                </a:extLst>
              </p:cNvPr>
              <p:cNvSpPr>
                <a:spLocks noChangeArrowheads="1"/>
              </p:cNvSpPr>
              <p:nvPr/>
            </p:nvSpPr>
            <p:spPr bwMode="auto">
              <a:xfrm>
                <a:off x="4176" y="1248"/>
                <a:ext cx="288" cy="192"/>
              </a:xfrm>
              <a:prstGeom prst="rect">
                <a:avLst/>
              </a:prstGeom>
              <a:noFill/>
              <a:ln w="9525">
                <a:solidFill>
                  <a:srgbClr val="000000"/>
                </a:solid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a:t>
                </a:r>
              </a:p>
            </p:txBody>
          </p:sp>
          <p:sp>
            <p:nvSpPr>
              <p:cNvPr id="85" name="Rectangle 103">
                <a:extLst>
                  <a:ext uri="{FF2B5EF4-FFF2-40B4-BE49-F238E27FC236}">
                    <a16:creationId xmlns:a16="http://schemas.microsoft.com/office/drawing/2014/main" id="{7AE04776-9214-4662-ABE6-753CB65E9FE8}"/>
                  </a:ext>
                </a:extLst>
              </p:cNvPr>
              <p:cNvSpPr>
                <a:spLocks noChangeArrowheads="1"/>
              </p:cNvSpPr>
              <p:nvPr/>
            </p:nvSpPr>
            <p:spPr bwMode="auto">
              <a:xfrm>
                <a:off x="4464" y="1248"/>
                <a:ext cx="1008" cy="192"/>
              </a:xfrm>
              <a:prstGeom prst="rect">
                <a:avLst/>
              </a:prstGeom>
              <a:noFill/>
              <a:ln w="9525">
                <a:solidFill>
                  <a:srgbClr val="000000"/>
                </a:solidFill>
                <a:miter lim="800000"/>
                <a:headEnd/>
                <a:tailEnd/>
              </a:ln>
            </p:spPr>
            <p:txBody>
              <a:bodyPr wrap="none" anchor="ctr"/>
              <a:lstStyle/>
              <a:p>
                <a:pPr algn="ctr" fontAlgn="base">
                  <a:spcBef>
                    <a:spcPct val="0"/>
                  </a:spcBef>
                  <a:spcAft>
                    <a:spcPct val="0"/>
                  </a:spcAft>
                  <a:defRPr/>
                </a:pPr>
                <a:r>
                  <a:rPr lang="en-US" b="1" kern="0">
                    <a:solidFill>
                      <a:srgbClr val="000000"/>
                    </a:solidFill>
                    <a:latin typeface="Courier New" pitchFamily="49" charset="0"/>
                    <a:ea typeface="ＭＳ Ｐゴシック" pitchFamily="34" charset="-128"/>
                  </a:rPr>
                  <a:t>1111</a:t>
                </a:r>
              </a:p>
            </p:txBody>
          </p:sp>
        </p:grpSp>
        <p:grpSp>
          <p:nvGrpSpPr>
            <p:cNvPr id="79" name="Group 113">
              <a:extLst>
                <a:ext uri="{FF2B5EF4-FFF2-40B4-BE49-F238E27FC236}">
                  <a16:creationId xmlns:a16="http://schemas.microsoft.com/office/drawing/2014/main" id="{35B6B92E-BDF2-4D78-B067-73ECC7DCA5C6}"/>
                </a:ext>
              </a:extLst>
            </p:cNvPr>
            <p:cNvGrpSpPr>
              <a:grpSpLocks/>
            </p:cNvGrpSpPr>
            <p:nvPr/>
          </p:nvGrpSpPr>
          <p:grpSpPr bwMode="auto">
            <a:xfrm>
              <a:off x="3888" y="1056"/>
              <a:ext cx="1584" cy="192"/>
              <a:chOff x="3888" y="1248"/>
              <a:chExt cx="1584" cy="192"/>
            </a:xfrm>
          </p:grpSpPr>
          <p:sp>
            <p:nvSpPr>
              <p:cNvPr id="80" name="Rectangle 114">
                <a:extLst>
                  <a:ext uri="{FF2B5EF4-FFF2-40B4-BE49-F238E27FC236}">
                    <a16:creationId xmlns:a16="http://schemas.microsoft.com/office/drawing/2014/main" id="{EEF06067-FF9D-4A12-AB82-AE7556D080CD}"/>
                  </a:ext>
                </a:extLst>
              </p:cNvPr>
              <p:cNvSpPr>
                <a:spLocks noChangeArrowheads="1"/>
              </p:cNvSpPr>
              <p:nvPr/>
            </p:nvSpPr>
            <p:spPr bwMode="auto">
              <a:xfrm>
                <a:off x="3888" y="1248"/>
                <a:ext cx="288" cy="192"/>
              </a:xfrm>
              <a:prstGeom prst="rect">
                <a:avLst/>
              </a:prstGeom>
              <a:noFill/>
              <a:ln w="9525">
                <a:no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PC</a:t>
                </a:r>
              </a:p>
            </p:txBody>
          </p:sp>
          <p:sp>
            <p:nvSpPr>
              <p:cNvPr id="81" name="Rectangle 115">
                <a:extLst>
                  <a:ext uri="{FF2B5EF4-FFF2-40B4-BE49-F238E27FC236}">
                    <a16:creationId xmlns:a16="http://schemas.microsoft.com/office/drawing/2014/main" id="{0EA3BAF0-AD60-45E3-B4D8-7D79B931582E}"/>
                  </a:ext>
                </a:extLst>
              </p:cNvPr>
              <p:cNvSpPr>
                <a:spLocks noChangeArrowheads="1"/>
              </p:cNvSpPr>
              <p:nvPr/>
            </p:nvSpPr>
            <p:spPr bwMode="auto">
              <a:xfrm>
                <a:off x="4176" y="1248"/>
                <a:ext cx="288" cy="192"/>
              </a:xfrm>
              <a:prstGeom prst="rect">
                <a:avLst/>
              </a:prstGeom>
              <a:noFill/>
              <a:ln w="9525">
                <a:no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RPC</a:t>
                </a:r>
              </a:p>
            </p:txBody>
          </p:sp>
          <p:sp>
            <p:nvSpPr>
              <p:cNvPr id="82" name="Rectangle 116">
                <a:extLst>
                  <a:ext uri="{FF2B5EF4-FFF2-40B4-BE49-F238E27FC236}">
                    <a16:creationId xmlns:a16="http://schemas.microsoft.com/office/drawing/2014/main" id="{7500B1BD-DBF6-4505-B332-7FA1B2235D1D}"/>
                  </a:ext>
                </a:extLst>
              </p:cNvPr>
              <p:cNvSpPr>
                <a:spLocks noChangeArrowheads="1"/>
              </p:cNvSpPr>
              <p:nvPr/>
            </p:nvSpPr>
            <p:spPr bwMode="auto">
              <a:xfrm>
                <a:off x="4464" y="1248"/>
                <a:ext cx="1008" cy="192"/>
              </a:xfrm>
              <a:prstGeom prst="rect">
                <a:avLst/>
              </a:prstGeom>
              <a:noFill/>
              <a:ln w="9525">
                <a:no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Active Mask</a:t>
                </a:r>
              </a:p>
            </p:txBody>
          </p:sp>
        </p:grpSp>
      </p:grpSp>
      <p:grpSp>
        <p:nvGrpSpPr>
          <p:cNvPr id="86" name="Group 117">
            <a:extLst>
              <a:ext uri="{FF2B5EF4-FFF2-40B4-BE49-F238E27FC236}">
                <a16:creationId xmlns:a16="http://schemas.microsoft.com/office/drawing/2014/main" id="{2BECCBED-9C74-4A41-9438-12EE40D5F484}"/>
              </a:ext>
            </a:extLst>
          </p:cNvPr>
          <p:cNvGrpSpPr>
            <a:grpSpLocks/>
          </p:cNvGrpSpPr>
          <p:nvPr/>
        </p:nvGrpSpPr>
        <p:grpSpPr bwMode="auto">
          <a:xfrm>
            <a:off x="7696200" y="4155683"/>
            <a:ext cx="2514600" cy="304800"/>
            <a:chOff x="3888" y="1248"/>
            <a:chExt cx="1584" cy="192"/>
          </a:xfrm>
        </p:grpSpPr>
        <p:sp>
          <p:nvSpPr>
            <p:cNvPr id="87" name="Rectangle 118">
              <a:extLst>
                <a:ext uri="{FF2B5EF4-FFF2-40B4-BE49-F238E27FC236}">
                  <a16:creationId xmlns:a16="http://schemas.microsoft.com/office/drawing/2014/main" id="{44A72B64-66B4-4D91-8063-90859FA0D1A1}"/>
                </a:ext>
              </a:extLst>
            </p:cNvPr>
            <p:cNvSpPr>
              <a:spLocks noChangeArrowheads="1"/>
            </p:cNvSpPr>
            <p:nvPr/>
          </p:nvSpPr>
          <p:spPr bwMode="auto">
            <a:xfrm>
              <a:off x="3888" y="1248"/>
              <a:ext cx="288" cy="192"/>
            </a:xfrm>
            <a:prstGeom prst="rect">
              <a:avLst/>
            </a:prstGeom>
            <a:solidFill>
              <a:srgbClr val="FFFFFF"/>
            </a:solidFill>
            <a:ln w="9525">
              <a:solidFill>
                <a:srgbClr val="000000"/>
              </a:solid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E</a:t>
              </a:r>
            </a:p>
          </p:txBody>
        </p:sp>
        <p:sp>
          <p:nvSpPr>
            <p:cNvPr id="88" name="Rectangle 119">
              <a:extLst>
                <a:ext uri="{FF2B5EF4-FFF2-40B4-BE49-F238E27FC236}">
                  <a16:creationId xmlns:a16="http://schemas.microsoft.com/office/drawing/2014/main" id="{291605C5-D0D9-42CC-AA70-542A5F4299A5}"/>
                </a:ext>
              </a:extLst>
            </p:cNvPr>
            <p:cNvSpPr>
              <a:spLocks noChangeArrowheads="1"/>
            </p:cNvSpPr>
            <p:nvPr/>
          </p:nvSpPr>
          <p:spPr bwMode="auto">
            <a:xfrm>
              <a:off x="4176" y="1248"/>
              <a:ext cx="288" cy="192"/>
            </a:xfrm>
            <a:prstGeom prst="rect">
              <a:avLst/>
            </a:prstGeom>
            <a:solidFill>
              <a:srgbClr val="FFFFFF"/>
            </a:solidFill>
            <a:ln w="9525">
              <a:solidFill>
                <a:srgbClr val="000000"/>
              </a:solidFill>
              <a:miter lim="800000"/>
              <a:headEnd/>
              <a:tailEnd/>
            </a:ln>
          </p:spPr>
          <p:txBody>
            <a:bodyPr wrap="none" anchor="ctr"/>
            <a:lstStyle/>
            <a:p>
              <a:pPr algn="ctr" fontAlgn="base">
                <a:spcBef>
                  <a:spcPct val="0"/>
                </a:spcBef>
                <a:spcAft>
                  <a:spcPct val="0"/>
                </a:spcAft>
                <a:defRPr/>
              </a:pPr>
              <a:r>
                <a:rPr lang="en-US" kern="0">
                  <a:solidFill>
                    <a:srgbClr val="000000"/>
                  </a:solidFill>
                  <a:latin typeface="Arial" pitchFamily="34" charset="0"/>
                  <a:ea typeface="ＭＳ Ｐゴシック" pitchFamily="34" charset="-128"/>
                </a:rPr>
                <a:t>-</a:t>
              </a:r>
            </a:p>
          </p:txBody>
        </p:sp>
        <p:sp>
          <p:nvSpPr>
            <p:cNvPr id="89" name="Rectangle 120">
              <a:extLst>
                <a:ext uri="{FF2B5EF4-FFF2-40B4-BE49-F238E27FC236}">
                  <a16:creationId xmlns:a16="http://schemas.microsoft.com/office/drawing/2014/main" id="{F37924DE-C0B1-40BD-907F-0B1ADF624664}"/>
                </a:ext>
              </a:extLst>
            </p:cNvPr>
            <p:cNvSpPr>
              <a:spLocks noChangeArrowheads="1"/>
            </p:cNvSpPr>
            <p:nvPr/>
          </p:nvSpPr>
          <p:spPr bwMode="auto">
            <a:xfrm>
              <a:off x="4464" y="1248"/>
              <a:ext cx="1008" cy="192"/>
            </a:xfrm>
            <a:prstGeom prst="rect">
              <a:avLst/>
            </a:prstGeom>
            <a:solidFill>
              <a:srgbClr val="FFFFFF"/>
            </a:solidFill>
            <a:ln w="9525">
              <a:solidFill>
                <a:srgbClr val="000000"/>
              </a:solidFill>
              <a:miter lim="800000"/>
              <a:headEnd/>
              <a:tailEnd/>
            </a:ln>
          </p:spPr>
          <p:txBody>
            <a:bodyPr wrap="none" anchor="ctr"/>
            <a:lstStyle/>
            <a:p>
              <a:pPr algn="ctr" fontAlgn="base">
                <a:spcBef>
                  <a:spcPct val="0"/>
                </a:spcBef>
                <a:spcAft>
                  <a:spcPct val="0"/>
                </a:spcAft>
                <a:defRPr/>
              </a:pPr>
              <a:r>
                <a:rPr lang="en-US" b="1" kern="0">
                  <a:solidFill>
                    <a:srgbClr val="000000"/>
                  </a:solidFill>
                  <a:latin typeface="Courier New" pitchFamily="49" charset="0"/>
                  <a:ea typeface="ＭＳ Ｐゴシック" pitchFamily="34" charset="-128"/>
                </a:rPr>
                <a:t>1111</a:t>
              </a:r>
            </a:p>
          </p:txBody>
        </p:sp>
      </p:grpSp>
      <p:grpSp>
        <p:nvGrpSpPr>
          <p:cNvPr id="90" name="Group 147">
            <a:extLst>
              <a:ext uri="{FF2B5EF4-FFF2-40B4-BE49-F238E27FC236}">
                <a16:creationId xmlns:a16="http://schemas.microsoft.com/office/drawing/2014/main" id="{84138002-642E-4FCA-ACD3-4CF63B69A357}"/>
              </a:ext>
            </a:extLst>
          </p:cNvPr>
          <p:cNvGrpSpPr>
            <a:grpSpLocks/>
          </p:cNvGrpSpPr>
          <p:nvPr/>
        </p:nvGrpSpPr>
        <p:grpSpPr bwMode="auto">
          <a:xfrm>
            <a:off x="5029200" y="3317483"/>
            <a:ext cx="1752600" cy="457200"/>
            <a:chOff x="2208" y="1392"/>
            <a:chExt cx="1104" cy="288"/>
          </a:xfrm>
        </p:grpSpPr>
        <p:sp>
          <p:nvSpPr>
            <p:cNvPr id="91" name="Rectangle 27">
              <a:extLst>
                <a:ext uri="{FF2B5EF4-FFF2-40B4-BE49-F238E27FC236}">
                  <a16:creationId xmlns:a16="http://schemas.microsoft.com/office/drawing/2014/main" id="{F83053DE-797C-4665-B608-3B8D8F327F93}"/>
                </a:ext>
              </a:extLst>
            </p:cNvPr>
            <p:cNvSpPr>
              <a:spLocks noChangeArrowheads="1"/>
            </p:cNvSpPr>
            <p:nvPr/>
          </p:nvSpPr>
          <p:spPr bwMode="auto">
            <a:xfrm>
              <a:off x="2448" y="1392"/>
              <a:ext cx="864" cy="288"/>
            </a:xfrm>
            <a:prstGeom prst="rect">
              <a:avLst/>
            </a:prstGeom>
            <a:noFill/>
            <a:ln w="9525">
              <a:solidFill>
                <a:srgbClr val="000000"/>
              </a:solidFill>
              <a:miter lim="800000"/>
              <a:headEnd/>
              <a:tailEnd/>
            </a:ln>
          </p:spPr>
          <p:txBody>
            <a:bodyPr wrap="none" anchor="ctr"/>
            <a:lstStyle/>
            <a:p>
              <a:pPr fontAlgn="base">
                <a:spcBef>
                  <a:spcPct val="0"/>
                </a:spcBef>
                <a:spcAft>
                  <a:spcPct val="0"/>
                </a:spcAft>
                <a:defRPr/>
              </a:pPr>
              <a:endParaRPr lang="en-CA" kern="0">
                <a:solidFill>
                  <a:srgbClr val="000000"/>
                </a:solidFill>
                <a:latin typeface="Arial" pitchFamily="34" charset="0"/>
                <a:ea typeface="ＭＳ Ｐゴシック" pitchFamily="34" charset="-128"/>
              </a:endParaRPr>
            </a:p>
          </p:txBody>
        </p:sp>
        <p:sp>
          <p:nvSpPr>
            <p:cNvPr id="92" name="Rectangle 93">
              <a:extLst>
                <a:ext uri="{FF2B5EF4-FFF2-40B4-BE49-F238E27FC236}">
                  <a16:creationId xmlns:a16="http://schemas.microsoft.com/office/drawing/2014/main" id="{BC92809B-65C8-4C5E-A54B-AEB773FC4DF6}"/>
                </a:ext>
              </a:extLst>
            </p:cNvPr>
            <p:cNvSpPr>
              <a:spLocks noChangeArrowheads="1"/>
            </p:cNvSpPr>
            <p:nvPr/>
          </p:nvSpPr>
          <p:spPr bwMode="auto">
            <a:xfrm>
              <a:off x="2208" y="1392"/>
              <a:ext cx="240" cy="288"/>
            </a:xfrm>
            <a:prstGeom prst="rect">
              <a:avLst/>
            </a:prstGeom>
            <a:solidFill>
              <a:srgbClr val="CCFFFF"/>
            </a:solidFill>
            <a:ln w="9525">
              <a:solidFill>
                <a:srgbClr val="000000"/>
              </a:solidFill>
              <a:miter lim="800000"/>
              <a:headEnd/>
              <a:tailEnd/>
            </a:ln>
          </p:spPr>
          <p:txBody>
            <a:bodyPr wrap="none" anchor="ctr"/>
            <a:lstStyle/>
            <a:p>
              <a:pPr algn="ctr" fontAlgn="base">
                <a:spcBef>
                  <a:spcPct val="0"/>
                </a:spcBef>
                <a:spcAft>
                  <a:spcPct val="0"/>
                </a:spcAft>
                <a:defRPr/>
              </a:pPr>
              <a:r>
                <a:rPr lang="en-US" b="1" kern="0">
                  <a:solidFill>
                    <a:srgbClr val="000000"/>
                  </a:solidFill>
                  <a:latin typeface="Courier New" pitchFamily="49" charset="0"/>
                  <a:ea typeface="ＭＳ Ｐゴシック" pitchFamily="34" charset="-128"/>
                </a:rPr>
                <a:t>A</a:t>
              </a:r>
            </a:p>
          </p:txBody>
        </p:sp>
        <p:sp>
          <p:nvSpPr>
            <p:cNvPr id="93" name="Rectangle 126">
              <a:extLst>
                <a:ext uri="{FF2B5EF4-FFF2-40B4-BE49-F238E27FC236}">
                  <a16:creationId xmlns:a16="http://schemas.microsoft.com/office/drawing/2014/main" id="{0A372F89-7FE1-4B2E-92DB-0A19953DDEE8}"/>
                </a:ext>
              </a:extLst>
            </p:cNvPr>
            <p:cNvSpPr>
              <a:spLocks noChangeArrowheads="1"/>
            </p:cNvSpPr>
            <p:nvPr/>
          </p:nvSpPr>
          <p:spPr bwMode="auto">
            <a:xfrm>
              <a:off x="2496" y="1440"/>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T1</a:t>
              </a:r>
            </a:p>
          </p:txBody>
        </p:sp>
        <p:sp>
          <p:nvSpPr>
            <p:cNvPr id="94" name="Rectangle 127">
              <a:extLst>
                <a:ext uri="{FF2B5EF4-FFF2-40B4-BE49-F238E27FC236}">
                  <a16:creationId xmlns:a16="http://schemas.microsoft.com/office/drawing/2014/main" id="{7023C466-F491-4171-98E8-81696162E2D4}"/>
                </a:ext>
              </a:extLst>
            </p:cNvPr>
            <p:cNvSpPr>
              <a:spLocks noChangeArrowheads="1"/>
            </p:cNvSpPr>
            <p:nvPr/>
          </p:nvSpPr>
          <p:spPr bwMode="auto">
            <a:xfrm>
              <a:off x="2688" y="1440"/>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T2</a:t>
              </a:r>
            </a:p>
          </p:txBody>
        </p:sp>
        <p:sp>
          <p:nvSpPr>
            <p:cNvPr id="95" name="Rectangle 128">
              <a:extLst>
                <a:ext uri="{FF2B5EF4-FFF2-40B4-BE49-F238E27FC236}">
                  <a16:creationId xmlns:a16="http://schemas.microsoft.com/office/drawing/2014/main" id="{C1AF6F91-9348-4934-8497-D145CACD32A8}"/>
                </a:ext>
              </a:extLst>
            </p:cNvPr>
            <p:cNvSpPr>
              <a:spLocks noChangeArrowheads="1"/>
            </p:cNvSpPr>
            <p:nvPr/>
          </p:nvSpPr>
          <p:spPr bwMode="auto">
            <a:xfrm>
              <a:off x="2880" y="1440"/>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T3</a:t>
              </a:r>
            </a:p>
          </p:txBody>
        </p:sp>
        <p:sp>
          <p:nvSpPr>
            <p:cNvPr id="96" name="Rectangle 129">
              <a:extLst>
                <a:ext uri="{FF2B5EF4-FFF2-40B4-BE49-F238E27FC236}">
                  <a16:creationId xmlns:a16="http://schemas.microsoft.com/office/drawing/2014/main" id="{74126E56-ED5B-453C-80AD-28B83DF757F3}"/>
                </a:ext>
              </a:extLst>
            </p:cNvPr>
            <p:cNvSpPr>
              <a:spLocks noChangeArrowheads="1"/>
            </p:cNvSpPr>
            <p:nvPr/>
          </p:nvSpPr>
          <p:spPr bwMode="auto">
            <a:xfrm>
              <a:off x="3072" y="1440"/>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T4</a:t>
              </a:r>
            </a:p>
          </p:txBody>
        </p:sp>
      </p:grpSp>
      <p:grpSp>
        <p:nvGrpSpPr>
          <p:cNvPr id="97" name="Group 148">
            <a:extLst>
              <a:ext uri="{FF2B5EF4-FFF2-40B4-BE49-F238E27FC236}">
                <a16:creationId xmlns:a16="http://schemas.microsoft.com/office/drawing/2014/main" id="{2D9D8680-2671-4931-AD95-A680ADDCDA0E}"/>
              </a:ext>
            </a:extLst>
          </p:cNvPr>
          <p:cNvGrpSpPr>
            <a:grpSpLocks/>
          </p:cNvGrpSpPr>
          <p:nvPr/>
        </p:nvGrpSpPr>
        <p:grpSpPr bwMode="auto">
          <a:xfrm>
            <a:off x="5029200" y="3774683"/>
            <a:ext cx="1752600" cy="457200"/>
            <a:chOff x="2208" y="1680"/>
            <a:chExt cx="1104" cy="288"/>
          </a:xfrm>
        </p:grpSpPr>
        <p:sp>
          <p:nvSpPr>
            <p:cNvPr id="98" name="Rectangle 37">
              <a:extLst>
                <a:ext uri="{FF2B5EF4-FFF2-40B4-BE49-F238E27FC236}">
                  <a16:creationId xmlns:a16="http://schemas.microsoft.com/office/drawing/2014/main" id="{BF86939F-DD3A-4BCB-A79D-6616755DB1C4}"/>
                </a:ext>
              </a:extLst>
            </p:cNvPr>
            <p:cNvSpPr>
              <a:spLocks noChangeArrowheads="1"/>
            </p:cNvSpPr>
            <p:nvPr/>
          </p:nvSpPr>
          <p:spPr bwMode="auto">
            <a:xfrm>
              <a:off x="2448" y="1680"/>
              <a:ext cx="864" cy="288"/>
            </a:xfrm>
            <a:prstGeom prst="rect">
              <a:avLst/>
            </a:prstGeom>
            <a:noFill/>
            <a:ln w="9525">
              <a:solidFill>
                <a:srgbClr val="000000"/>
              </a:solidFill>
              <a:miter lim="800000"/>
              <a:headEnd/>
              <a:tailEnd/>
            </a:ln>
          </p:spPr>
          <p:txBody>
            <a:bodyPr wrap="none" anchor="ctr"/>
            <a:lstStyle/>
            <a:p>
              <a:pPr fontAlgn="base">
                <a:spcBef>
                  <a:spcPct val="0"/>
                </a:spcBef>
                <a:spcAft>
                  <a:spcPct val="0"/>
                </a:spcAft>
                <a:defRPr/>
              </a:pPr>
              <a:endParaRPr lang="en-CA" kern="0">
                <a:solidFill>
                  <a:srgbClr val="000000"/>
                </a:solidFill>
                <a:latin typeface="Arial" pitchFamily="34" charset="0"/>
                <a:ea typeface="ＭＳ Ｐゴシック" pitchFamily="34" charset="-128"/>
              </a:endParaRPr>
            </a:p>
          </p:txBody>
        </p:sp>
        <p:sp>
          <p:nvSpPr>
            <p:cNvPr id="99" name="Rectangle 94">
              <a:extLst>
                <a:ext uri="{FF2B5EF4-FFF2-40B4-BE49-F238E27FC236}">
                  <a16:creationId xmlns:a16="http://schemas.microsoft.com/office/drawing/2014/main" id="{12865DFC-E964-4FFA-9120-1969EF1BBE21}"/>
                </a:ext>
              </a:extLst>
            </p:cNvPr>
            <p:cNvSpPr>
              <a:spLocks noChangeArrowheads="1"/>
            </p:cNvSpPr>
            <p:nvPr/>
          </p:nvSpPr>
          <p:spPr bwMode="auto">
            <a:xfrm>
              <a:off x="2208" y="1680"/>
              <a:ext cx="240" cy="288"/>
            </a:xfrm>
            <a:prstGeom prst="rect">
              <a:avLst/>
            </a:prstGeom>
            <a:solidFill>
              <a:srgbClr val="CCFFFF"/>
            </a:solidFill>
            <a:ln w="9525">
              <a:solidFill>
                <a:srgbClr val="000000"/>
              </a:solidFill>
              <a:miter lim="800000"/>
              <a:headEnd/>
              <a:tailEnd/>
            </a:ln>
          </p:spPr>
          <p:txBody>
            <a:bodyPr wrap="none" anchor="ctr"/>
            <a:lstStyle/>
            <a:p>
              <a:pPr algn="ctr" fontAlgn="base">
                <a:spcBef>
                  <a:spcPct val="0"/>
                </a:spcBef>
                <a:spcAft>
                  <a:spcPct val="0"/>
                </a:spcAft>
                <a:defRPr/>
              </a:pPr>
              <a:r>
                <a:rPr lang="en-US" b="1" kern="0">
                  <a:solidFill>
                    <a:srgbClr val="000000"/>
                  </a:solidFill>
                  <a:latin typeface="Courier New" pitchFamily="49" charset="0"/>
                  <a:ea typeface="ＭＳ Ｐゴシック" pitchFamily="34" charset="-128"/>
                </a:rPr>
                <a:t>B</a:t>
              </a:r>
            </a:p>
          </p:txBody>
        </p:sp>
        <p:sp>
          <p:nvSpPr>
            <p:cNvPr id="100" name="Rectangle 130">
              <a:extLst>
                <a:ext uri="{FF2B5EF4-FFF2-40B4-BE49-F238E27FC236}">
                  <a16:creationId xmlns:a16="http://schemas.microsoft.com/office/drawing/2014/main" id="{416EE2DC-BBD2-4225-BE2F-4970C56151E2}"/>
                </a:ext>
              </a:extLst>
            </p:cNvPr>
            <p:cNvSpPr>
              <a:spLocks noChangeArrowheads="1"/>
            </p:cNvSpPr>
            <p:nvPr/>
          </p:nvSpPr>
          <p:spPr bwMode="auto">
            <a:xfrm>
              <a:off x="2496" y="1728"/>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T1</a:t>
              </a:r>
            </a:p>
          </p:txBody>
        </p:sp>
        <p:sp>
          <p:nvSpPr>
            <p:cNvPr id="101" name="Rectangle 131">
              <a:extLst>
                <a:ext uri="{FF2B5EF4-FFF2-40B4-BE49-F238E27FC236}">
                  <a16:creationId xmlns:a16="http://schemas.microsoft.com/office/drawing/2014/main" id="{04FE5DD5-79CE-4015-9D60-D4379025484C}"/>
                </a:ext>
              </a:extLst>
            </p:cNvPr>
            <p:cNvSpPr>
              <a:spLocks noChangeArrowheads="1"/>
            </p:cNvSpPr>
            <p:nvPr/>
          </p:nvSpPr>
          <p:spPr bwMode="auto">
            <a:xfrm>
              <a:off x="2688" y="1728"/>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T2</a:t>
              </a:r>
            </a:p>
          </p:txBody>
        </p:sp>
        <p:sp>
          <p:nvSpPr>
            <p:cNvPr id="102" name="Rectangle 132">
              <a:extLst>
                <a:ext uri="{FF2B5EF4-FFF2-40B4-BE49-F238E27FC236}">
                  <a16:creationId xmlns:a16="http://schemas.microsoft.com/office/drawing/2014/main" id="{9A0E4390-D745-4AED-A6F5-3C2602F8B175}"/>
                </a:ext>
              </a:extLst>
            </p:cNvPr>
            <p:cNvSpPr>
              <a:spLocks noChangeArrowheads="1"/>
            </p:cNvSpPr>
            <p:nvPr/>
          </p:nvSpPr>
          <p:spPr bwMode="auto">
            <a:xfrm>
              <a:off x="2880" y="1728"/>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T3</a:t>
              </a:r>
            </a:p>
          </p:txBody>
        </p:sp>
        <p:sp>
          <p:nvSpPr>
            <p:cNvPr id="103" name="Rectangle 133">
              <a:extLst>
                <a:ext uri="{FF2B5EF4-FFF2-40B4-BE49-F238E27FC236}">
                  <a16:creationId xmlns:a16="http://schemas.microsoft.com/office/drawing/2014/main" id="{09B5061C-9A8C-4623-9F2D-40B26BC14D6E}"/>
                </a:ext>
              </a:extLst>
            </p:cNvPr>
            <p:cNvSpPr>
              <a:spLocks noChangeArrowheads="1"/>
            </p:cNvSpPr>
            <p:nvPr/>
          </p:nvSpPr>
          <p:spPr bwMode="auto">
            <a:xfrm>
              <a:off x="3072" y="1728"/>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dirty="0">
                  <a:solidFill>
                    <a:srgbClr val="FFFFFF"/>
                  </a:solidFill>
                  <a:latin typeface="Arial" pitchFamily="34" charset="0"/>
                  <a:ea typeface="ＭＳ Ｐゴシック" pitchFamily="34" charset="-128"/>
                </a:rPr>
                <a:t>T4</a:t>
              </a:r>
            </a:p>
          </p:txBody>
        </p:sp>
      </p:grpSp>
      <p:grpSp>
        <p:nvGrpSpPr>
          <p:cNvPr id="104" name="Group 149">
            <a:extLst>
              <a:ext uri="{FF2B5EF4-FFF2-40B4-BE49-F238E27FC236}">
                <a16:creationId xmlns:a16="http://schemas.microsoft.com/office/drawing/2014/main" id="{11E8E2E6-DAD0-4D92-A1FB-203AB5C0A312}"/>
              </a:ext>
            </a:extLst>
          </p:cNvPr>
          <p:cNvGrpSpPr>
            <a:grpSpLocks/>
          </p:cNvGrpSpPr>
          <p:nvPr/>
        </p:nvGrpSpPr>
        <p:grpSpPr bwMode="auto">
          <a:xfrm>
            <a:off x="5029200" y="4308083"/>
            <a:ext cx="1752600" cy="457200"/>
            <a:chOff x="2208" y="2016"/>
            <a:chExt cx="1104" cy="288"/>
          </a:xfrm>
        </p:grpSpPr>
        <p:sp>
          <p:nvSpPr>
            <p:cNvPr id="105" name="Rectangle 47">
              <a:extLst>
                <a:ext uri="{FF2B5EF4-FFF2-40B4-BE49-F238E27FC236}">
                  <a16:creationId xmlns:a16="http://schemas.microsoft.com/office/drawing/2014/main" id="{E4D740AE-A91A-4ED4-BCE3-1CD4EFD337AE}"/>
                </a:ext>
              </a:extLst>
            </p:cNvPr>
            <p:cNvSpPr>
              <a:spLocks noChangeArrowheads="1"/>
            </p:cNvSpPr>
            <p:nvPr/>
          </p:nvSpPr>
          <p:spPr bwMode="auto">
            <a:xfrm>
              <a:off x="2448" y="2016"/>
              <a:ext cx="864" cy="288"/>
            </a:xfrm>
            <a:prstGeom prst="rect">
              <a:avLst/>
            </a:prstGeom>
            <a:noFill/>
            <a:ln w="9525">
              <a:solidFill>
                <a:srgbClr val="000000"/>
              </a:solidFill>
              <a:miter lim="800000"/>
              <a:headEnd/>
              <a:tailEnd/>
            </a:ln>
          </p:spPr>
          <p:txBody>
            <a:bodyPr wrap="none" anchor="ctr"/>
            <a:lstStyle/>
            <a:p>
              <a:pPr fontAlgn="base">
                <a:spcBef>
                  <a:spcPct val="0"/>
                </a:spcBef>
                <a:spcAft>
                  <a:spcPct val="0"/>
                </a:spcAft>
                <a:defRPr/>
              </a:pPr>
              <a:endParaRPr lang="en-CA" kern="0">
                <a:solidFill>
                  <a:srgbClr val="000000"/>
                </a:solidFill>
                <a:latin typeface="Arial" pitchFamily="34" charset="0"/>
                <a:ea typeface="ＭＳ Ｐゴシック" pitchFamily="34" charset="-128"/>
              </a:endParaRPr>
            </a:p>
          </p:txBody>
        </p:sp>
        <p:sp>
          <p:nvSpPr>
            <p:cNvPr id="106" name="Rectangle 80">
              <a:extLst>
                <a:ext uri="{FF2B5EF4-FFF2-40B4-BE49-F238E27FC236}">
                  <a16:creationId xmlns:a16="http://schemas.microsoft.com/office/drawing/2014/main" id="{4E294C7A-1C72-43CA-8551-EC39EFC8DE96}"/>
                </a:ext>
              </a:extLst>
            </p:cNvPr>
            <p:cNvSpPr>
              <a:spLocks noChangeArrowheads="1"/>
            </p:cNvSpPr>
            <p:nvPr/>
          </p:nvSpPr>
          <p:spPr bwMode="auto">
            <a:xfrm>
              <a:off x="2208" y="2016"/>
              <a:ext cx="240" cy="288"/>
            </a:xfrm>
            <a:prstGeom prst="rect">
              <a:avLst/>
            </a:prstGeom>
            <a:solidFill>
              <a:srgbClr val="CCFFFF"/>
            </a:solidFill>
            <a:ln w="9525">
              <a:solidFill>
                <a:srgbClr val="000000"/>
              </a:solidFill>
              <a:miter lim="800000"/>
              <a:headEnd/>
              <a:tailEnd/>
            </a:ln>
          </p:spPr>
          <p:txBody>
            <a:bodyPr wrap="none" anchor="ctr"/>
            <a:lstStyle/>
            <a:p>
              <a:pPr algn="ctr" fontAlgn="base">
                <a:spcBef>
                  <a:spcPct val="0"/>
                </a:spcBef>
                <a:spcAft>
                  <a:spcPct val="0"/>
                </a:spcAft>
                <a:defRPr/>
              </a:pPr>
              <a:r>
                <a:rPr lang="en-US" b="1" kern="0">
                  <a:solidFill>
                    <a:srgbClr val="000000"/>
                  </a:solidFill>
                  <a:latin typeface="Courier New" pitchFamily="49" charset="0"/>
                  <a:ea typeface="ＭＳ Ｐゴシック" pitchFamily="34" charset="-128"/>
                </a:rPr>
                <a:t>C</a:t>
              </a:r>
            </a:p>
          </p:txBody>
        </p:sp>
        <p:sp>
          <p:nvSpPr>
            <p:cNvPr id="107" name="Rectangle 134">
              <a:extLst>
                <a:ext uri="{FF2B5EF4-FFF2-40B4-BE49-F238E27FC236}">
                  <a16:creationId xmlns:a16="http://schemas.microsoft.com/office/drawing/2014/main" id="{974D3F7C-19A3-4B4E-81A9-B363875FC2CA}"/>
                </a:ext>
              </a:extLst>
            </p:cNvPr>
            <p:cNvSpPr>
              <a:spLocks noChangeArrowheads="1"/>
            </p:cNvSpPr>
            <p:nvPr/>
          </p:nvSpPr>
          <p:spPr bwMode="auto">
            <a:xfrm>
              <a:off x="2496" y="2064"/>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T1</a:t>
              </a:r>
            </a:p>
          </p:txBody>
        </p:sp>
        <p:sp>
          <p:nvSpPr>
            <p:cNvPr id="108" name="Rectangle 135">
              <a:extLst>
                <a:ext uri="{FF2B5EF4-FFF2-40B4-BE49-F238E27FC236}">
                  <a16:creationId xmlns:a16="http://schemas.microsoft.com/office/drawing/2014/main" id="{6B34C2E3-1F27-4503-8E5B-A5DF8939BBDE}"/>
                </a:ext>
              </a:extLst>
            </p:cNvPr>
            <p:cNvSpPr>
              <a:spLocks noChangeArrowheads="1"/>
            </p:cNvSpPr>
            <p:nvPr/>
          </p:nvSpPr>
          <p:spPr bwMode="auto">
            <a:xfrm>
              <a:off x="2688" y="2064"/>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T2</a:t>
              </a:r>
            </a:p>
          </p:txBody>
        </p:sp>
      </p:grpSp>
      <p:grpSp>
        <p:nvGrpSpPr>
          <p:cNvPr id="109" name="Group 150">
            <a:extLst>
              <a:ext uri="{FF2B5EF4-FFF2-40B4-BE49-F238E27FC236}">
                <a16:creationId xmlns:a16="http://schemas.microsoft.com/office/drawing/2014/main" id="{7D2134E2-97C6-44D5-909A-C493E7BBAF98}"/>
              </a:ext>
            </a:extLst>
          </p:cNvPr>
          <p:cNvGrpSpPr>
            <a:grpSpLocks/>
          </p:cNvGrpSpPr>
          <p:nvPr/>
        </p:nvGrpSpPr>
        <p:grpSpPr bwMode="auto">
          <a:xfrm>
            <a:off x="5029200" y="4841483"/>
            <a:ext cx="1752600" cy="457200"/>
            <a:chOff x="2208" y="2352"/>
            <a:chExt cx="1104" cy="288"/>
          </a:xfrm>
        </p:grpSpPr>
        <p:sp>
          <p:nvSpPr>
            <p:cNvPr id="110" name="Rectangle 57">
              <a:extLst>
                <a:ext uri="{FF2B5EF4-FFF2-40B4-BE49-F238E27FC236}">
                  <a16:creationId xmlns:a16="http://schemas.microsoft.com/office/drawing/2014/main" id="{C9354328-6691-4CD4-8A8A-92E30BF7D296}"/>
                </a:ext>
              </a:extLst>
            </p:cNvPr>
            <p:cNvSpPr>
              <a:spLocks noChangeArrowheads="1"/>
            </p:cNvSpPr>
            <p:nvPr/>
          </p:nvSpPr>
          <p:spPr bwMode="auto">
            <a:xfrm>
              <a:off x="2448" y="2352"/>
              <a:ext cx="864" cy="288"/>
            </a:xfrm>
            <a:prstGeom prst="rect">
              <a:avLst/>
            </a:prstGeom>
            <a:noFill/>
            <a:ln w="9525">
              <a:solidFill>
                <a:srgbClr val="000000"/>
              </a:solidFill>
              <a:miter lim="800000"/>
              <a:headEnd/>
              <a:tailEnd/>
            </a:ln>
          </p:spPr>
          <p:txBody>
            <a:bodyPr wrap="none" anchor="ctr"/>
            <a:lstStyle/>
            <a:p>
              <a:pPr fontAlgn="base">
                <a:spcBef>
                  <a:spcPct val="0"/>
                </a:spcBef>
                <a:spcAft>
                  <a:spcPct val="0"/>
                </a:spcAft>
                <a:defRPr/>
              </a:pPr>
              <a:endParaRPr lang="en-CA" kern="0">
                <a:solidFill>
                  <a:srgbClr val="000000"/>
                </a:solidFill>
                <a:latin typeface="Arial" pitchFamily="34" charset="0"/>
                <a:ea typeface="ＭＳ Ｐゴシック" pitchFamily="34" charset="-128"/>
              </a:endParaRPr>
            </a:p>
          </p:txBody>
        </p:sp>
        <p:sp>
          <p:nvSpPr>
            <p:cNvPr id="111" name="Rectangle 81">
              <a:extLst>
                <a:ext uri="{FF2B5EF4-FFF2-40B4-BE49-F238E27FC236}">
                  <a16:creationId xmlns:a16="http://schemas.microsoft.com/office/drawing/2014/main" id="{CC196C41-D86A-499C-9160-4BFADF8BF903}"/>
                </a:ext>
              </a:extLst>
            </p:cNvPr>
            <p:cNvSpPr>
              <a:spLocks noChangeArrowheads="1"/>
            </p:cNvSpPr>
            <p:nvPr/>
          </p:nvSpPr>
          <p:spPr bwMode="auto">
            <a:xfrm>
              <a:off x="2208" y="2352"/>
              <a:ext cx="240" cy="288"/>
            </a:xfrm>
            <a:prstGeom prst="rect">
              <a:avLst/>
            </a:prstGeom>
            <a:solidFill>
              <a:srgbClr val="CCFFFF"/>
            </a:solidFill>
            <a:ln w="9525">
              <a:solidFill>
                <a:srgbClr val="000000"/>
              </a:solidFill>
              <a:miter lim="800000"/>
              <a:headEnd/>
              <a:tailEnd/>
            </a:ln>
          </p:spPr>
          <p:txBody>
            <a:bodyPr wrap="none" anchor="ctr"/>
            <a:lstStyle/>
            <a:p>
              <a:pPr algn="ctr" fontAlgn="base">
                <a:spcBef>
                  <a:spcPct val="0"/>
                </a:spcBef>
                <a:spcAft>
                  <a:spcPct val="0"/>
                </a:spcAft>
                <a:defRPr/>
              </a:pPr>
              <a:r>
                <a:rPr lang="en-US" b="1" kern="0">
                  <a:solidFill>
                    <a:srgbClr val="000000"/>
                  </a:solidFill>
                  <a:latin typeface="Courier New" pitchFamily="49" charset="0"/>
                  <a:ea typeface="ＭＳ Ｐゴシック" pitchFamily="34" charset="-128"/>
                </a:rPr>
                <a:t>D</a:t>
              </a:r>
            </a:p>
          </p:txBody>
        </p:sp>
        <p:sp>
          <p:nvSpPr>
            <p:cNvPr id="112" name="Rectangle 140">
              <a:extLst>
                <a:ext uri="{FF2B5EF4-FFF2-40B4-BE49-F238E27FC236}">
                  <a16:creationId xmlns:a16="http://schemas.microsoft.com/office/drawing/2014/main" id="{32F5110E-BA3E-4A66-9040-DDA996DEB89E}"/>
                </a:ext>
              </a:extLst>
            </p:cNvPr>
            <p:cNvSpPr>
              <a:spLocks noChangeArrowheads="1"/>
            </p:cNvSpPr>
            <p:nvPr/>
          </p:nvSpPr>
          <p:spPr bwMode="auto">
            <a:xfrm>
              <a:off x="2880" y="2400"/>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T3</a:t>
              </a:r>
            </a:p>
          </p:txBody>
        </p:sp>
        <p:sp>
          <p:nvSpPr>
            <p:cNvPr id="113" name="Rectangle 141">
              <a:extLst>
                <a:ext uri="{FF2B5EF4-FFF2-40B4-BE49-F238E27FC236}">
                  <a16:creationId xmlns:a16="http://schemas.microsoft.com/office/drawing/2014/main" id="{62D12157-7690-4635-84E2-F6D37C5D9956}"/>
                </a:ext>
              </a:extLst>
            </p:cNvPr>
            <p:cNvSpPr>
              <a:spLocks noChangeArrowheads="1"/>
            </p:cNvSpPr>
            <p:nvPr/>
          </p:nvSpPr>
          <p:spPr bwMode="auto">
            <a:xfrm>
              <a:off x="3072" y="2400"/>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T4</a:t>
              </a:r>
            </a:p>
          </p:txBody>
        </p:sp>
      </p:grpSp>
      <p:grpSp>
        <p:nvGrpSpPr>
          <p:cNvPr id="114" name="Group 151">
            <a:extLst>
              <a:ext uri="{FF2B5EF4-FFF2-40B4-BE49-F238E27FC236}">
                <a16:creationId xmlns:a16="http://schemas.microsoft.com/office/drawing/2014/main" id="{87B57E42-40FE-4676-86D6-17ACA227FFA8}"/>
              </a:ext>
            </a:extLst>
          </p:cNvPr>
          <p:cNvGrpSpPr>
            <a:grpSpLocks/>
          </p:cNvGrpSpPr>
          <p:nvPr/>
        </p:nvGrpSpPr>
        <p:grpSpPr bwMode="auto">
          <a:xfrm>
            <a:off x="5029200" y="5374883"/>
            <a:ext cx="1752600" cy="457200"/>
            <a:chOff x="2208" y="2688"/>
            <a:chExt cx="1104" cy="288"/>
          </a:xfrm>
        </p:grpSpPr>
        <p:sp>
          <p:nvSpPr>
            <p:cNvPr id="115" name="Rectangle 67">
              <a:extLst>
                <a:ext uri="{FF2B5EF4-FFF2-40B4-BE49-F238E27FC236}">
                  <a16:creationId xmlns:a16="http://schemas.microsoft.com/office/drawing/2014/main" id="{D315F0E7-586D-4590-8651-055D48E25C81}"/>
                </a:ext>
              </a:extLst>
            </p:cNvPr>
            <p:cNvSpPr>
              <a:spLocks noChangeArrowheads="1"/>
            </p:cNvSpPr>
            <p:nvPr/>
          </p:nvSpPr>
          <p:spPr bwMode="auto">
            <a:xfrm>
              <a:off x="2448" y="2688"/>
              <a:ext cx="864" cy="288"/>
            </a:xfrm>
            <a:prstGeom prst="rect">
              <a:avLst/>
            </a:prstGeom>
            <a:noFill/>
            <a:ln w="9525">
              <a:solidFill>
                <a:srgbClr val="000000"/>
              </a:solidFill>
              <a:miter lim="800000"/>
              <a:headEnd/>
              <a:tailEnd/>
            </a:ln>
          </p:spPr>
          <p:txBody>
            <a:bodyPr wrap="none" anchor="ctr"/>
            <a:lstStyle/>
            <a:p>
              <a:pPr fontAlgn="base">
                <a:spcBef>
                  <a:spcPct val="0"/>
                </a:spcBef>
                <a:spcAft>
                  <a:spcPct val="0"/>
                </a:spcAft>
                <a:defRPr/>
              </a:pPr>
              <a:endParaRPr lang="en-CA" kern="0">
                <a:solidFill>
                  <a:srgbClr val="000000"/>
                </a:solidFill>
                <a:latin typeface="Arial" pitchFamily="34" charset="0"/>
                <a:ea typeface="ＭＳ Ｐゴシック" pitchFamily="34" charset="-128"/>
              </a:endParaRPr>
            </a:p>
          </p:txBody>
        </p:sp>
        <p:sp>
          <p:nvSpPr>
            <p:cNvPr id="116" name="Rectangle 82">
              <a:extLst>
                <a:ext uri="{FF2B5EF4-FFF2-40B4-BE49-F238E27FC236}">
                  <a16:creationId xmlns:a16="http://schemas.microsoft.com/office/drawing/2014/main" id="{2B3344C7-FB78-4765-8C5E-2C68FC52462E}"/>
                </a:ext>
              </a:extLst>
            </p:cNvPr>
            <p:cNvSpPr>
              <a:spLocks noChangeArrowheads="1"/>
            </p:cNvSpPr>
            <p:nvPr/>
          </p:nvSpPr>
          <p:spPr bwMode="auto">
            <a:xfrm>
              <a:off x="2208" y="2688"/>
              <a:ext cx="240" cy="288"/>
            </a:xfrm>
            <a:prstGeom prst="rect">
              <a:avLst/>
            </a:prstGeom>
            <a:solidFill>
              <a:srgbClr val="CCFFFF"/>
            </a:solidFill>
            <a:ln w="9525">
              <a:solidFill>
                <a:srgbClr val="000000"/>
              </a:solidFill>
              <a:miter lim="800000"/>
              <a:headEnd/>
              <a:tailEnd/>
            </a:ln>
          </p:spPr>
          <p:txBody>
            <a:bodyPr wrap="none" anchor="ctr"/>
            <a:lstStyle/>
            <a:p>
              <a:pPr algn="ctr" fontAlgn="base">
                <a:spcBef>
                  <a:spcPct val="0"/>
                </a:spcBef>
                <a:spcAft>
                  <a:spcPct val="0"/>
                </a:spcAft>
                <a:defRPr/>
              </a:pPr>
              <a:r>
                <a:rPr lang="en-US" b="1" kern="0">
                  <a:solidFill>
                    <a:srgbClr val="000000"/>
                  </a:solidFill>
                  <a:latin typeface="Courier New" pitchFamily="49" charset="0"/>
                  <a:ea typeface="ＭＳ Ｐゴシック" pitchFamily="34" charset="-128"/>
                </a:rPr>
                <a:t>E</a:t>
              </a:r>
            </a:p>
          </p:txBody>
        </p:sp>
        <p:sp>
          <p:nvSpPr>
            <p:cNvPr id="117" name="Rectangle 142">
              <a:extLst>
                <a:ext uri="{FF2B5EF4-FFF2-40B4-BE49-F238E27FC236}">
                  <a16:creationId xmlns:a16="http://schemas.microsoft.com/office/drawing/2014/main" id="{110D277E-0441-4682-B72D-18AB24255169}"/>
                </a:ext>
              </a:extLst>
            </p:cNvPr>
            <p:cNvSpPr>
              <a:spLocks noChangeArrowheads="1"/>
            </p:cNvSpPr>
            <p:nvPr/>
          </p:nvSpPr>
          <p:spPr bwMode="auto">
            <a:xfrm>
              <a:off x="2496" y="2736"/>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T1</a:t>
              </a:r>
            </a:p>
          </p:txBody>
        </p:sp>
        <p:sp>
          <p:nvSpPr>
            <p:cNvPr id="118" name="Rectangle 143">
              <a:extLst>
                <a:ext uri="{FF2B5EF4-FFF2-40B4-BE49-F238E27FC236}">
                  <a16:creationId xmlns:a16="http://schemas.microsoft.com/office/drawing/2014/main" id="{82C40189-DA53-489A-8CF6-F0CFD4F642D6}"/>
                </a:ext>
              </a:extLst>
            </p:cNvPr>
            <p:cNvSpPr>
              <a:spLocks noChangeArrowheads="1"/>
            </p:cNvSpPr>
            <p:nvPr/>
          </p:nvSpPr>
          <p:spPr bwMode="auto">
            <a:xfrm>
              <a:off x="2688" y="2736"/>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T2</a:t>
              </a:r>
            </a:p>
          </p:txBody>
        </p:sp>
        <p:sp>
          <p:nvSpPr>
            <p:cNvPr id="119" name="Rectangle 144">
              <a:extLst>
                <a:ext uri="{FF2B5EF4-FFF2-40B4-BE49-F238E27FC236}">
                  <a16:creationId xmlns:a16="http://schemas.microsoft.com/office/drawing/2014/main" id="{987F7561-0D54-468A-94DA-DB8ACA127902}"/>
                </a:ext>
              </a:extLst>
            </p:cNvPr>
            <p:cNvSpPr>
              <a:spLocks noChangeArrowheads="1"/>
            </p:cNvSpPr>
            <p:nvPr/>
          </p:nvSpPr>
          <p:spPr bwMode="auto">
            <a:xfrm>
              <a:off x="2880" y="2736"/>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T3</a:t>
              </a:r>
            </a:p>
          </p:txBody>
        </p:sp>
        <p:sp>
          <p:nvSpPr>
            <p:cNvPr id="120" name="Rectangle 145">
              <a:extLst>
                <a:ext uri="{FF2B5EF4-FFF2-40B4-BE49-F238E27FC236}">
                  <a16:creationId xmlns:a16="http://schemas.microsoft.com/office/drawing/2014/main" id="{1F4DB8FB-67B7-45E6-BBDB-3234CB5768A7}"/>
                </a:ext>
              </a:extLst>
            </p:cNvPr>
            <p:cNvSpPr>
              <a:spLocks noChangeArrowheads="1"/>
            </p:cNvSpPr>
            <p:nvPr/>
          </p:nvSpPr>
          <p:spPr bwMode="auto">
            <a:xfrm>
              <a:off x="3072" y="2736"/>
              <a:ext cx="192" cy="192"/>
            </a:xfrm>
            <a:prstGeom prst="rect">
              <a:avLst/>
            </a:prstGeom>
            <a:solidFill>
              <a:srgbClr val="333399"/>
            </a:solidFill>
            <a:ln w="9525">
              <a:solidFill>
                <a:srgbClr val="FFFFFF"/>
              </a:solidFill>
              <a:miter lim="800000"/>
              <a:headEnd/>
              <a:tailEnd/>
            </a:ln>
          </p:spPr>
          <p:txBody>
            <a:bodyPr wrap="none" anchor="ctr"/>
            <a:lstStyle/>
            <a:p>
              <a:pPr algn="ctr" fontAlgn="base">
                <a:spcBef>
                  <a:spcPct val="0"/>
                </a:spcBef>
                <a:spcAft>
                  <a:spcPct val="0"/>
                </a:spcAft>
                <a:defRPr/>
              </a:pPr>
              <a:r>
                <a:rPr lang="en-US" b="1" kern="0">
                  <a:solidFill>
                    <a:srgbClr val="FFFFFF"/>
                  </a:solidFill>
                  <a:latin typeface="Arial" pitchFamily="34" charset="0"/>
                  <a:ea typeface="ＭＳ Ｐゴシック" pitchFamily="34" charset="-128"/>
                </a:rPr>
                <a:t>T4</a:t>
              </a:r>
            </a:p>
          </p:txBody>
        </p:sp>
      </p:grpSp>
      <p:grpSp>
        <p:nvGrpSpPr>
          <p:cNvPr id="121" name="Group 88">
            <a:extLst>
              <a:ext uri="{FF2B5EF4-FFF2-40B4-BE49-F238E27FC236}">
                <a16:creationId xmlns:a16="http://schemas.microsoft.com/office/drawing/2014/main" id="{A12B16B5-EA6C-46B4-9F32-C04D262D58AD}"/>
              </a:ext>
            </a:extLst>
          </p:cNvPr>
          <p:cNvGrpSpPr>
            <a:grpSpLocks/>
          </p:cNvGrpSpPr>
          <p:nvPr/>
        </p:nvGrpSpPr>
        <p:grpSpPr bwMode="auto">
          <a:xfrm>
            <a:off x="5638801" y="4079484"/>
            <a:ext cx="690563" cy="384175"/>
            <a:chOff x="3195" y="2015"/>
            <a:chExt cx="435" cy="242"/>
          </a:xfrm>
        </p:grpSpPr>
        <p:sp>
          <p:nvSpPr>
            <p:cNvPr id="122" name="AutoShape 89">
              <a:extLst>
                <a:ext uri="{FF2B5EF4-FFF2-40B4-BE49-F238E27FC236}">
                  <a16:creationId xmlns:a16="http://schemas.microsoft.com/office/drawing/2014/main" id="{730F2110-9ECA-4F1C-AFA1-BB7A25D6BB1E}"/>
                </a:ext>
              </a:extLst>
            </p:cNvPr>
            <p:cNvSpPr>
              <a:spLocks noChangeArrowheads="1"/>
            </p:cNvSpPr>
            <p:nvPr/>
          </p:nvSpPr>
          <p:spPr bwMode="auto">
            <a:xfrm>
              <a:off x="3195" y="2015"/>
              <a:ext cx="435" cy="242"/>
            </a:xfrm>
            <a:prstGeom prst="irregularSeal1">
              <a:avLst/>
            </a:prstGeom>
            <a:solidFill>
              <a:srgbClr val="FF3300"/>
            </a:solidFill>
            <a:ln w="9525">
              <a:solidFill>
                <a:srgbClr val="000000"/>
              </a:solidFill>
              <a:miter lim="800000"/>
              <a:headEnd/>
              <a:tailEnd/>
            </a:ln>
          </p:spPr>
          <p:txBody>
            <a:bodyPr wrap="none" anchor="ctr"/>
            <a:lstStyle/>
            <a:p>
              <a:pPr fontAlgn="base">
                <a:spcBef>
                  <a:spcPct val="0"/>
                </a:spcBef>
                <a:spcAft>
                  <a:spcPct val="0"/>
                </a:spcAft>
                <a:defRPr/>
              </a:pPr>
              <a:endParaRPr lang="en-CA" kern="0">
                <a:solidFill>
                  <a:srgbClr val="000000"/>
                </a:solidFill>
                <a:latin typeface="Arial" pitchFamily="34" charset="0"/>
                <a:ea typeface="ＭＳ Ｐゴシック" pitchFamily="34" charset="-128"/>
              </a:endParaRPr>
            </a:p>
          </p:txBody>
        </p:sp>
        <p:sp>
          <p:nvSpPr>
            <p:cNvPr id="123" name="AutoShape 90">
              <a:extLst>
                <a:ext uri="{FF2B5EF4-FFF2-40B4-BE49-F238E27FC236}">
                  <a16:creationId xmlns:a16="http://schemas.microsoft.com/office/drawing/2014/main" id="{9801F204-7C7B-48B1-9959-B1B707E96912}"/>
                </a:ext>
              </a:extLst>
            </p:cNvPr>
            <p:cNvSpPr>
              <a:spLocks noChangeArrowheads="1"/>
            </p:cNvSpPr>
            <p:nvPr/>
          </p:nvSpPr>
          <p:spPr bwMode="auto">
            <a:xfrm>
              <a:off x="3267" y="2087"/>
              <a:ext cx="290" cy="97"/>
            </a:xfrm>
            <a:prstGeom prst="irregularSeal1">
              <a:avLst/>
            </a:prstGeom>
            <a:solidFill>
              <a:srgbClr val="FFFF00"/>
            </a:solidFill>
            <a:ln w="9525">
              <a:solidFill>
                <a:srgbClr val="000000"/>
              </a:solidFill>
              <a:miter lim="800000"/>
              <a:headEnd/>
              <a:tailEnd/>
            </a:ln>
          </p:spPr>
          <p:txBody>
            <a:bodyPr wrap="none" anchor="ctr"/>
            <a:lstStyle/>
            <a:p>
              <a:pPr fontAlgn="base">
                <a:spcBef>
                  <a:spcPct val="0"/>
                </a:spcBef>
                <a:spcAft>
                  <a:spcPct val="0"/>
                </a:spcAft>
                <a:defRPr/>
              </a:pPr>
              <a:endParaRPr lang="en-CA" kern="0">
                <a:solidFill>
                  <a:srgbClr val="000000"/>
                </a:solidFill>
                <a:latin typeface="Arial" pitchFamily="34" charset="0"/>
                <a:ea typeface="ＭＳ Ｐゴシック" pitchFamily="34" charset="-128"/>
              </a:endParaRPr>
            </a:p>
          </p:txBody>
        </p:sp>
      </p:grpSp>
      <p:sp>
        <p:nvSpPr>
          <p:cNvPr id="124" name="Text Box 81">
            <a:extLst>
              <a:ext uri="{FF2B5EF4-FFF2-40B4-BE49-F238E27FC236}">
                <a16:creationId xmlns:a16="http://schemas.microsoft.com/office/drawing/2014/main" id="{8EB345AA-EC1F-45ED-9CE6-2AD6BF77D8B6}"/>
              </a:ext>
            </a:extLst>
          </p:cNvPr>
          <p:cNvSpPr txBox="1">
            <a:spLocks noChangeArrowheads="1"/>
          </p:cNvSpPr>
          <p:nvPr/>
        </p:nvSpPr>
        <p:spPr bwMode="auto">
          <a:xfrm>
            <a:off x="8001000" y="3317483"/>
            <a:ext cx="1809750" cy="457200"/>
          </a:xfrm>
          <a:prstGeom prst="rect">
            <a:avLst/>
          </a:prstGeom>
          <a:noFill/>
          <a:ln w="9525">
            <a:noFill/>
            <a:miter lim="800000"/>
            <a:headEnd/>
            <a:tailEnd/>
          </a:ln>
        </p:spPr>
        <p:txBody>
          <a:bodyPr wrap="none">
            <a:spAutoFit/>
          </a:bodyPr>
          <a:lstStyle/>
          <a:p>
            <a:pPr fontAlgn="base">
              <a:spcBef>
                <a:spcPct val="0"/>
              </a:spcBef>
              <a:spcAft>
                <a:spcPct val="0"/>
              </a:spcAft>
            </a:pPr>
            <a:r>
              <a:rPr lang="en-US" sz="2400" b="1" u="sng">
                <a:solidFill>
                  <a:srgbClr val="000000"/>
                </a:solidFill>
                <a:latin typeface="Arial" pitchFamily="34" charset="0"/>
                <a:ea typeface="ＭＳ Ｐゴシック" pitchFamily="34" charset="-128"/>
              </a:rPr>
              <a:t>SIMT Stack</a:t>
            </a:r>
          </a:p>
        </p:txBody>
      </p:sp>
      <p:sp>
        <p:nvSpPr>
          <p:cNvPr id="125" name="Text Box 86">
            <a:extLst>
              <a:ext uri="{FF2B5EF4-FFF2-40B4-BE49-F238E27FC236}">
                <a16:creationId xmlns:a16="http://schemas.microsoft.com/office/drawing/2014/main" id="{17DBF2CB-388B-4477-8106-0BC55BCD6750}"/>
              </a:ext>
            </a:extLst>
          </p:cNvPr>
          <p:cNvSpPr txBox="1">
            <a:spLocks noChangeArrowheads="1"/>
          </p:cNvSpPr>
          <p:nvPr/>
        </p:nvSpPr>
        <p:spPr bwMode="auto">
          <a:xfrm>
            <a:off x="2057401" y="2860283"/>
            <a:ext cx="2941831" cy="369332"/>
          </a:xfrm>
          <a:prstGeom prst="rect">
            <a:avLst/>
          </a:prstGeom>
          <a:noFill/>
          <a:ln w="9525">
            <a:noFill/>
            <a:miter lim="800000"/>
            <a:headEnd/>
            <a:tailEnd/>
          </a:ln>
        </p:spPr>
        <p:txBody>
          <a:bodyPr wrap="none">
            <a:spAutoFit/>
          </a:bodyPr>
          <a:lstStyle/>
          <a:p>
            <a:pPr fontAlgn="base">
              <a:spcBef>
                <a:spcPct val="0"/>
              </a:spcBef>
              <a:spcAft>
                <a:spcPct val="0"/>
              </a:spcAft>
            </a:pPr>
            <a:r>
              <a:rPr lang="en-US" b="1" dirty="0" err="1">
                <a:solidFill>
                  <a:srgbClr val="000000"/>
                </a:solidFill>
                <a:latin typeface="Courier New" pitchFamily="49" charset="0"/>
                <a:ea typeface="ＭＳ Ｐゴシック" pitchFamily="34" charset="-128"/>
              </a:rPr>
              <a:t>foo</a:t>
            </a:r>
            <a:r>
              <a:rPr lang="en-US" b="1" dirty="0">
                <a:solidFill>
                  <a:srgbClr val="000000"/>
                </a:solidFill>
                <a:latin typeface="Courier New" pitchFamily="49" charset="0"/>
                <a:ea typeface="ＭＳ Ｐゴシック" pitchFamily="34" charset="-128"/>
              </a:rPr>
              <a:t>[] = {4,8,12,16};</a:t>
            </a:r>
          </a:p>
        </p:txBody>
      </p:sp>
      <p:sp>
        <p:nvSpPr>
          <p:cNvPr id="126" name="Text Box 92">
            <a:extLst>
              <a:ext uri="{FF2B5EF4-FFF2-40B4-BE49-F238E27FC236}">
                <a16:creationId xmlns:a16="http://schemas.microsoft.com/office/drawing/2014/main" id="{F412C031-D61E-4D35-985D-BC4F5A22E685}"/>
              </a:ext>
            </a:extLst>
          </p:cNvPr>
          <p:cNvSpPr txBox="1">
            <a:spLocks noChangeArrowheads="1"/>
          </p:cNvSpPr>
          <p:nvPr/>
        </p:nvSpPr>
        <p:spPr bwMode="auto">
          <a:xfrm>
            <a:off x="7391401" y="3012683"/>
            <a:ext cx="2995613" cy="457200"/>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000000"/>
                </a:solidFill>
                <a:latin typeface="Arial" pitchFamily="34" charset="0"/>
                <a:ea typeface="ＭＳ Ｐゴシック" pitchFamily="34" charset="-128"/>
              </a:rPr>
              <a:t>One stack per warp</a:t>
            </a:r>
            <a:endParaRPr lang="en-US" sz="2400" b="1">
              <a:solidFill>
                <a:srgbClr val="FF0000"/>
              </a:solidFill>
              <a:latin typeface="Arial" pitchFamily="34" charset="0"/>
              <a:ea typeface="ＭＳ Ｐゴシック" pitchFamily="34" charset="-128"/>
            </a:endParaRPr>
          </a:p>
        </p:txBody>
      </p:sp>
      <p:sp>
        <p:nvSpPr>
          <p:cNvPr id="4" name="灯片编号占位符 3">
            <a:extLst>
              <a:ext uri="{FF2B5EF4-FFF2-40B4-BE49-F238E27FC236}">
                <a16:creationId xmlns:a16="http://schemas.microsoft.com/office/drawing/2014/main" id="{92761F31-B930-492B-A3E5-52BA23EF8F08}"/>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95</a:t>
            </a:fld>
            <a:endParaRPr lang="zh-CN" altLang="en-US"/>
          </a:p>
        </p:txBody>
      </p:sp>
      <p:sp>
        <p:nvSpPr>
          <p:cNvPr id="127" name="TextBox 35">
            <a:extLst>
              <a:ext uri="{FF2B5EF4-FFF2-40B4-BE49-F238E27FC236}">
                <a16:creationId xmlns:a16="http://schemas.microsoft.com/office/drawing/2014/main" id="{18B1BE8D-43E6-4772-8996-C0D4AD554C7C}"/>
              </a:ext>
            </a:extLst>
          </p:cNvPr>
          <p:cNvSpPr txBox="1">
            <a:spLocks noChangeArrowheads="1"/>
          </p:cNvSpPr>
          <p:nvPr/>
        </p:nvSpPr>
        <p:spPr bwMode="auto">
          <a:xfrm>
            <a:off x="1676400" y="6553201"/>
            <a:ext cx="1544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000" dirty="0">
                <a:solidFill>
                  <a:srgbClr val="000000"/>
                </a:solidFill>
                <a:latin typeface="Arial" panose="020B0604020202020204" pitchFamily="34" charset="0"/>
              </a:rPr>
              <a:t>Slide credit: Tor </a:t>
            </a:r>
            <a:r>
              <a:rPr lang="en-US" altLang="zh-CN" sz="1000" dirty="0" err="1">
                <a:solidFill>
                  <a:srgbClr val="000000"/>
                </a:solidFill>
                <a:latin typeface="Arial" panose="020B0604020202020204" pitchFamily="34" charset="0"/>
              </a:rPr>
              <a:t>Aamodt</a:t>
            </a:r>
            <a:endParaRPr lang="en-US" altLang="zh-CN" sz="1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53493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7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6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5">
            <a:extLst>
              <a:ext uri="{FF2B5EF4-FFF2-40B4-BE49-F238E27FC236}">
                <a16:creationId xmlns:a16="http://schemas.microsoft.com/office/drawing/2014/main" id="{D619351E-CA94-43DF-A363-2928DA60422E}"/>
              </a:ext>
            </a:extLst>
          </p:cNvPr>
          <p:cNvGrpSpPr>
            <a:grpSpLocks/>
          </p:cNvGrpSpPr>
          <p:nvPr/>
        </p:nvGrpSpPr>
        <p:grpSpPr bwMode="auto">
          <a:xfrm>
            <a:off x="5711825" y="2489083"/>
            <a:ext cx="4300538" cy="192087"/>
            <a:chOff x="195" y="3273"/>
            <a:chExt cx="2709" cy="121"/>
          </a:xfrm>
        </p:grpSpPr>
        <p:grpSp>
          <p:nvGrpSpPr>
            <p:cNvPr id="221386" name="Group 346">
              <a:extLst>
                <a:ext uri="{FF2B5EF4-FFF2-40B4-BE49-F238E27FC236}">
                  <a16:creationId xmlns:a16="http://schemas.microsoft.com/office/drawing/2014/main" id="{D0A539A7-8DF5-4918-81DC-6025EA87BDFC}"/>
                </a:ext>
              </a:extLst>
            </p:cNvPr>
            <p:cNvGrpSpPr>
              <a:grpSpLocks/>
            </p:cNvGrpSpPr>
            <p:nvPr/>
          </p:nvGrpSpPr>
          <p:grpSpPr bwMode="auto">
            <a:xfrm>
              <a:off x="678" y="3273"/>
              <a:ext cx="2226" cy="121"/>
              <a:chOff x="3122" y="1652"/>
              <a:chExt cx="2226" cy="121"/>
            </a:xfrm>
          </p:grpSpPr>
          <p:sp>
            <p:nvSpPr>
              <p:cNvPr id="221390" name="Rectangle 347">
                <a:extLst>
                  <a:ext uri="{FF2B5EF4-FFF2-40B4-BE49-F238E27FC236}">
                    <a16:creationId xmlns:a16="http://schemas.microsoft.com/office/drawing/2014/main" id="{1A71D8DF-3DCB-40CB-A9DE-4D2CACD50541}"/>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a:t>
                </a:r>
              </a:p>
            </p:txBody>
          </p:sp>
          <p:sp>
            <p:nvSpPr>
              <p:cNvPr id="221391" name="Rectangle 348">
                <a:extLst>
                  <a:ext uri="{FF2B5EF4-FFF2-40B4-BE49-F238E27FC236}">
                    <a16:creationId xmlns:a16="http://schemas.microsoft.com/office/drawing/2014/main" id="{1A4CA211-803B-4882-8D54-7DCC9988269F}"/>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G</a:t>
                </a:r>
              </a:p>
            </p:txBody>
          </p:sp>
          <p:sp>
            <p:nvSpPr>
              <p:cNvPr id="221392" name="Rectangle 349">
                <a:extLst>
                  <a:ext uri="{FF2B5EF4-FFF2-40B4-BE49-F238E27FC236}">
                    <a16:creationId xmlns:a16="http://schemas.microsoft.com/office/drawing/2014/main" id="{4F711C8B-867A-4C82-8360-7CB647AD2B89}"/>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1111</a:t>
                </a:r>
              </a:p>
            </p:txBody>
          </p:sp>
        </p:grpSp>
        <p:grpSp>
          <p:nvGrpSpPr>
            <p:cNvPr id="221387" name="Group 350">
              <a:extLst>
                <a:ext uri="{FF2B5EF4-FFF2-40B4-BE49-F238E27FC236}">
                  <a16:creationId xmlns:a16="http://schemas.microsoft.com/office/drawing/2014/main" id="{0A46F5AC-F69A-415B-B004-B106A50FBD02}"/>
                </a:ext>
              </a:extLst>
            </p:cNvPr>
            <p:cNvGrpSpPr>
              <a:grpSpLocks/>
            </p:cNvGrpSpPr>
            <p:nvPr/>
          </p:nvGrpSpPr>
          <p:grpSpPr bwMode="auto">
            <a:xfrm>
              <a:off x="195" y="3273"/>
              <a:ext cx="478" cy="121"/>
              <a:chOff x="2638" y="1313"/>
              <a:chExt cx="478" cy="121"/>
            </a:xfrm>
          </p:grpSpPr>
          <p:cxnSp>
            <p:nvCxnSpPr>
              <p:cNvPr id="221388" name="AutoShape 351">
                <a:extLst>
                  <a:ext uri="{FF2B5EF4-FFF2-40B4-BE49-F238E27FC236}">
                    <a16:creationId xmlns:a16="http://schemas.microsoft.com/office/drawing/2014/main" id="{EEBED754-7CE5-421C-B49C-5EE783F51533}"/>
                  </a:ext>
                </a:extLst>
              </p:cNvPr>
              <p:cNvCxnSpPr>
                <a:cxnSpLocks noChangeShapeType="1"/>
                <a:stCxn id="221389" idx="3"/>
              </p:cNvCxnSpPr>
              <p:nvPr/>
            </p:nvCxnSpPr>
            <p:spPr bwMode="auto">
              <a:xfrm>
                <a:off x="2928" y="1374"/>
                <a:ext cx="1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389" name="Rectangle 352">
                <a:extLst>
                  <a:ext uri="{FF2B5EF4-FFF2-40B4-BE49-F238E27FC236}">
                    <a16:creationId xmlns:a16="http://schemas.microsoft.com/office/drawing/2014/main" id="{283D0D7B-BF6D-45EF-B4E5-74C055C5D818}"/>
                  </a:ext>
                </a:extLst>
              </p:cNvPr>
              <p:cNvSpPr>
                <a:spLocks noChangeArrowheads="1"/>
              </p:cNvSpPr>
              <p:nvPr/>
            </p:nvSpPr>
            <p:spPr bwMode="auto">
              <a:xfrm>
                <a:off x="2638" y="1313"/>
                <a:ext cx="29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TOS</a:t>
                </a:r>
              </a:p>
            </p:txBody>
          </p:sp>
        </p:grpSp>
      </p:grpSp>
      <p:grpSp>
        <p:nvGrpSpPr>
          <p:cNvPr id="221190" name="Group 118">
            <a:extLst>
              <a:ext uri="{FF2B5EF4-FFF2-40B4-BE49-F238E27FC236}">
                <a16:creationId xmlns:a16="http://schemas.microsoft.com/office/drawing/2014/main" id="{06D7256A-8D51-41E8-BCC9-8C64FA331DCB}"/>
              </a:ext>
            </a:extLst>
          </p:cNvPr>
          <p:cNvGrpSpPr>
            <a:grpSpLocks/>
          </p:cNvGrpSpPr>
          <p:nvPr/>
        </p:nvGrpSpPr>
        <p:grpSpPr bwMode="auto">
          <a:xfrm>
            <a:off x="2600325" y="2130308"/>
            <a:ext cx="2509838" cy="2689225"/>
            <a:chOff x="678" y="1595"/>
            <a:chExt cx="1581" cy="1694"/>
          </a:xfrm>
        </p:grpSpPr>
        <p:sp>
          <p:nvSpPr>
            <p:cNvPr id="221370" name="Rectangle 119">
              <a:extLst>
                <a:ext uri="{FF2B5EF4-FFF2-40B4-BE49-F238E27FC236}">
                  <a16:creationId xmlns:a16="http://schemas.microsoft.com/office/drawing/2014/main" id="{12229CD9-304A-41FB-BC4F-C90A28E0DAAB}"/>
                </a:ext>
              </a:extLst>
            </p:cNvPr>
            <p:cNvSpPr>
              <a:spLocks noChangeArrowheads="1"/>
            </p:cNvSpPr>
            <p:nvPr/>
          </p:nvSpPr>
          <p:spPr bwMode="auto">
            <a:xfrm>
              <a:off x="945" y="2039"/>
              <a:ext cx="468" cy="177"/>
            </a:xfrm>
            <a:prstGeom prst="rect">
              <a:avLst/>
            </a:prstGeom>
            <a:solidFill>
              <a:srgbClr val="CCCCFF"/>
            </a:solidFill>
            <a:ln w="28575">
              <a:solidFill>
                <a:schemeClr val="tx1"/>
              </a:solidFill>
              <a:miter lim="800000"/>
              <a:headEnd/>
              <a:tailEnd/>
            </a:ln>
          </p:spPr>
          <p:txBody>
            <a:bodyPr lIns="36576"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600">
                  <a:solidFill>
                    <a:srgbClr val="000000"/>
                  </a:solidFill>
                  <a:latin typeface="Arial" panose="020B0604020202020204" pitchFamily="34" charset="0"/>
                </a:rPr>
                <a:t>B</a:t>
              </a:r>
            </a:p>
          </p:txBody>
        </p:sp>
        <p:sp>
          <p:nvSpPr>
            <p:cNvPr id="221371" name="Rectangle 120">
              <a:extLst>
                <a:ext uri="{FF2B5EF4-FFF2-40B4-BE49-F238E27FC236}">
                  <a16:creationId xmlns:a16="http://schemas.microsoft.com/office/drawing/2014/main" id="{045D8FDD-00BF-42AA-9798-771D4B6FCC2F}"/>
                </a:ext>
              </a:extLst>
            </p:cNvPr>
            <p:cNvSpPr>
              <a:spLocks noChangeArrowheads="1"/>
            </p:cNvSpPr>
            <p:nvPr/>
          </p:nvSpPr>
          <p:spPr bwMode="auto">
            <a:xfrm>
              <a:off x="678" y="2378"/>
              <a:ext cx="468" cy="171"/>
            </a:xfrm>
            <a:prstGeom prst="rect">
              <a:avLst/>
            </a:prstGeom>
            <a:solidFill>
              <a:srgbClr val="CCCCFF"/>
            </a:solidFill>
            <a:ln w="28575">
              <a:solidFill>
                <a:schemeClr val="tx1"/>
              </a:solidFill>
              <a:miter lim="800000"/>
              <a:headEnd/>
              <a:tailEnd/>
            </a:ln>
          </p:spPr>
          <p:txBody>
            <a:bodyPr lIns="36576"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600">
                  <a:solidFill>
                    <a:srgbClr val="000000"/>
                  </a:solidFill>
                  <a:latin typeface="Arial" panose="020B0604020202020204" pitchFamily="34" charset="0"/>
                </a:rPr>
                <a:t>C</a:t>
              </a:r>
            </a:p>
          </p:txBody>
        </p:sp>
        <p:sp>
          <p:nvSpPr>
            <p:cNvPr id="221372" name="Rectangle 121">
              <a:extLst>
                <a:ext uri="{FF2B5EF4-FFF2-40B4-BE49-F238E27FC236}">
                  <a16:creationId xmlns:a16="http://schemas.microsoft.com/office/drawing/2014/main" id="{FB68F362-4F71-4BAC-8E58-18BC7BD9255F}"/>
                </a:ext>
              </a:extLst>
            </p:cNvPr>
            <p:cNvSpPr>
              <a:spLocks noChangeArrowheads="1"/>
            </p:cNvSpPr>
            <p:nvPr/>
          </p:nvSpPr>
          <p:spPr bwMode="auto">
            <a:xfrm>
              <a:off x="1235" y="2378"/>
              <a:ext cx="465" cy="171"/>
            </a:xfrm>
            <a:prstGeom prst="rect">
              <a:avLst/>
            </a:prstGeom>
            <a:solidFill>
              <a:srgbClr val="CCCCFF"/>
            </a:solidFill>
            <a:ln w="28575">
              <a:solidFill>
                <a:schemeClr val="tx1"/>
              </a:solidFill>
              <a:miter lim="800000"/>
              <a:headEnd/>
              <a:tailEnd/>
            </a:ln>
          </p:spPr>
          <p:txBody>
            <a:bodyPr lIns="36576"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600">
                  <a:solidFill>
                    <a:srgbClr val="000000"/>
                  </a:solidFill>
                  <a:latin typeface="Arial" panose="020B0604020202020204" pitchFamily="34" charset="0"/>
                </a:rPr>
                <a:t>D</a:t>
              </a:r>
            </a:p>
          </p:txBody>
        </p:sp>
        <p:sp>
          <p:nvSpPr>
            <p:cNvPr id="221373" name="Rectangle 122">
              <a:extLst>
                <a:ext uri="{FF2B5EF4-FFF2-40B4-BE49-F238E27FC236}">
                  <a16:creationId xmlns:a16="http://schemas.microsoft.com/office/drawing/2014/main" id="{C00C258D-FBD3-44D2-8152-03836260759D}"/>
                </a:ext>
              </a:extLst>
            </p:cNvPr>
            <p:cNvSpPr>
              <a:spLocks noChangeArrowheads="1"/>
            </p:cNvSpPr>
            <p:nvPr/>
          </p:nvSpPr>
          <p:spPr bwMode="auto">
            <a:xfrm>
              <a:off x="945" y="2765"/>
              <a:ext cx="468" cy="177"/>
            </a:xfrm>
            <a:prstGeom prst="rect">
              <a:avLst/>
            </a:prstGeom>
            <a:solidFill>
              <a:srgbClr val="CCCCFF"/>
            </a:solidFill>
            <a:ln w="28575">
              <a:solidFill>
                <a:schemeClr val="tx1"/>
              </a:solidFill>
              <a:miter lim="800000"/>
              <a:headEnd/>
              <a:tailEnd/>
            </a:ln>
          </p:spPr>
          <p:txBody>
            <a:bodyPr lIns="36576"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600">
                  <a:solidFill>
                    <a:srgbClr val="000000"/>
                  </a:solidFill>
                  <a:latin typeface="Arial" panose="020B0604020202020204" pitchFamily="34" charset="0"/>
                </a:rPr>
                <a:t>E</a:t>
              </a:r>
            </a:p>
          </p:txBody>
        </p:sp>
        <p:sp>
          <p:nvSpPr>
            <p:cNvPr id="221374" name="Rectangle 123">
              <a:extLst>
                <a:ext uri="{FF2B5EF4-FFF2-40B4-BE49-F238E27FC236}">
                  <a16:creationId xmlns:a16="http://schemas.microsoft.com/office/drawing/2014/main" id="{EC530972-88DD-4C2D-A0FA-2CB9B924C9DC}"/>
                </a:ext>
              </a:extLst>
            </p:cNvPr>
            <p:cNvSpPr>
              <a:spLocks noChangeArrowheads="1"/>
            </p:cNvSpPr>
            <p:nvPr/>
          </p:nvSpPr>
          <p:spPr bwMode="auto">
            <a:xfrm>
              <a:off x="1791" y="2378"/>
              <a:ext cx="468" cy="177"/>
            </a:xfrm>
            <a:prstGeom prst="rect">
              <a:avLst/>
            </a:prstGeom>
            <a:solidFill>
              <a:srgbClr val="CCCCFF"/>
            </a:solidFill>
            <a:ln w="28575">
              <a:solidFill>
                <a:schemeClr val="tx1"/>
              </a:solidFill>
              <a:miter lim="800000"/>
              <a:headEnd/>
              <a:tailEnd/>
            </a:ln>
          </p:spPr>
          <p:txBody>
            <a:bodyPr lIns="36576"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600">
                  <a:solidFill>
                    <a:srgbClr val="000000"/>
                  </a:solidFill>
                  <a:latin typeface="Arial" panose="020B0604020202020204" pitchFamily="34" charset="0"/>
                </a:rPr>
                <a:t>F</a:t>
              </a:r>
            </a:p>
          </p:txBody>
        </p:sp>
        <p:sp>
          <p:nvSpPr>
            <p:cNvPr id="221375" name="Rectangle 124">
              <a:extLst>
                <a:ext uri="{FF2B5EF4-FFF2-40B4-BE49-F238E27FC236}">
                  <a16:creationId xmlns:a16="http://schemas.microsoft.com/office/drawing/2014/main" id="{B78F9232-9B1E-42E4-96D2-4BC1FA3BE742}"/>
                </a:ext>
              </a:extLst>
            </p:cNvPr>
            <p:cNvSpPr>
              <a:spLocks noChangeArrowheads="1"/>
            </p:cNvSpPr>
            <p:nvPr/>
          </p:nvSpPr>
          <p:spPr bwMode="auto">
            <a:xfrm>
              <a:off x="1235" y="1604"/>
              <a:ext cx="468" cy="175"/>
            </a:xfrm>
            <a:prstGeom prst="rect">
              <a:avLst/>
            </a:prstGeom>
            <a:solidFill>
              <a:srgbClr val="CCCCFF"/>
            </a:solidFill>
            <a:ln w="28575">
              <a:solidFill>
                <a:schemeClr val="tx1"/>
              </a:solidFill>
              <a:miter lim="800000"/>
              <a:headEnd/>
              <a:tailEnd/>
            </a:ln>
          </p:spPr>
          <p:txBody>
            <a:bodyPr lIns="36576"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600">
                  <a:solidFill>
                    <a:srgbClr val="000000"/>
                  </a:solidFill>
                  <a:latin typeface="Arial" panose="020B0604020202020204" pitchFamily="34" charset="0"/>
                </a:rPr>
                <a:t>A</a:t>
              </a:r>
            </a:p>
          </p:txBody>
        </p:sp>
        <p:sp>
          <p:nvSpPr>
            <p:cNvPr id="221376" name="Rectangle 125">
              <a:extLst>
                <a:ext uri="{FF2B5EF4-FFF2-40B4-BE49-F238E27FC236}">
                  <a16:creationId xmlns:a16="http://schemas.microsoft.com/office/drawing/2014/main" id="{D00F6AFE-3717-4102-921B-96D637AB1EB6}"/>
                </a:ext>
              </a:extLst>
            </p:cNvPr>
            <p:cNvSpPr>
              <a:spLocks noChangeArrowheads="1"/>
            </p:cNvSpPr>
            <p:nvPr/>
          </p:nvSpPr>
          <p:spPr bwMode="auto">
            <a:xfrm>
              <a:off x="1235" y="3104"/>
              <a:ext cx="468" cy="176"/>
            </a:xfrm>
            <a:prstGeom prst="rect">
              <a:avLst/>
            </a:prstGeom>
            <a:solidFill>
              <a:srgbClr val="CCCCFF"/>
            </a:solidFill>
            <a:ln w="28575">
              <a:solidFill>
                <a:schemeClr val="tx1"/>
              </a:solidFill>
              <a:miter lim="800000"/>
              <a:headEnd/>
              <a:tailEnd/>
            </a:ln>
          </p:spPr>
          <p:txBody>
            <a:bodyPr lIns="36576"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600">
                  <a:solidFill>
                    <a:srgbClr val="000000"/>
                  </a:solidFill>
                  <a:latin typeface="Arial" panose="020B0604020202020204" pitchFamily="34" charset="0"/>
                </a:rPr>
                <a:t>G</a:t>
              </a:r>
            </a:p>
          </p:txBody>
        </p:sp>
        <p:cxnSp>
          <p:nvCxnSpPr>
            <p:cNvPr id="221377" name="AutoShape 126">
              <a:extLst>
                <a:ext uri="{FF2B5EF4-FFF2-40B4-BE49-F238E27FC236}">
                  <a16:creationId xmlns:a16="http://schemas.microsoft.com/office/drawing/2014/main" id="{430DF027-E214-4EC7-9B7D-1918D0FB92F7}"/>
                </a:ext>
              </a:extLst>
            </p:cNvPr>
            <p:cNvCxnSpPr>
              <a:cxnSpLocks noChangeShapeType="1"/>
              <a:stCxn id="221370" idx="2"/>
              <a:endCxn id="221372" idx="0"/>
            </p:cNvCxnSpPr>
            <p:nvPr/>
          </p:nvCxnSpPr>
          <p:spPr bwMode="auto">
            <a:xfrm>
              <a:off x="1179" y="2225"/>
              <a:ext cx="289"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1378" name="AutoShape 127">
              <a:extLst>
                <a:ext uri="{FF2B5EF4-FFF2-40B4-BE49-F238E27FC236}">
                  <a16:creationId xmlns:a16="http://schemas.microsoft.com/office/drawing/2014/main" id="{45A661C3-0363-4F22-B711-6E2400ACF4EB}"/>
                </a:ext>
              </a:extLst>
            </p:cNvPr>
            <p:cNvCxnSpPr>
              <a:cxnSpLocks noChangeShapeType="1"/>
              <a:stCxn id="221370" idx="2"/>
              <a:endCxn id="221371" idx="0"/>
            </p:cNvCxnSpPr>
            <p:nvPr/>
          </p:nvCxnSpPr>
          <p:spPr bwMode="auto">
            <a:xfrm flipH="1">
              <a:off x="912" y="2225"/>
              <a:ext cx="267"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1379" name="AutoShape 128">
              <a:extLst>
                <a:ext uri="{FF2B5EF4-FFF2-40B4-BE49-F238E27FC236}">
                  <a16:creationId xmlns:a16="http://schemas.microsoft.com/office/drawing/2014/main" id="{5BED5150-94D4-4622-BB44-C12509C5A3FA}"/>
                </a:ext>
              </a:extLst>
            </p:cNvPr>
            <p:cNvCxnSpPr>
              <a:cxnSpLocks noChangeShapeType="1"/>
              <a:stCxn id="221372" idx="2"/>
              <a:endCxn id="221373" idx="0"/>
            </p:cNvCxnSpPr>
            <p:nvPr/>
          </p:nvCxnSpPr>
          <p:spPr bwMode="auto">
            <a:xfrm flipH="1">
              <a:off x="1179" y="2558"/>
              <a:ext cx="289" cy="19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1380" name="AutoShape 129">
              <a:extLst>
                <a:ext uri="{FF2B5EF4-FFF2-40B4-BE49-F238E27FC236}">
                  <a16:creationId xmlns:a16="http://schemas.microsoft.com/office/drawing/2014/main" id="{20DC69BA-2F61-456E-9873-056A300097BD}"/>
                </a:ext>
              </a:extLst>
            </p:cNvPr>
            <p:cNvCxnSpPr>
              <a:cxnSpLocks noChangeShapeType="1"/>
              <a:stCxn id="221371" idx="2"/>
              <a:endCxn id="221373" idx="0"/>
            </p:cNvCxnSpPr>
            <p:nvPr/>
          </p:nvCxnSpPr>
          <p:spPr bwMode="auto">
            <a:xfrm>
              <a:off x="912" y="2558"/>
              <a:ext cx="267" cy="19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1381" name="AutoShape 130">
              <a:extLst>
                <a:ext uri="{FF2B5EF4-FFF2-40B4-BE49-F238E27FC236}">
                  <a16:creationId xmlns:a16="http://schemas.microsoft.com/office/drawing/2014/main" id="{1D498752-B171-43A7-840C-7F9D4AD5C65C}"/>
                </a:ext>
              </a:extLst>
            </p:cNvPr>
            <p:cNvCxnSpPr>
              <a:cxnSpLocks noChangeShapeType="1"/>
              <a:stCxn id="221375" idx="2"/>
              <a:endCxn id="221374" idx="0"/>
            </p:cNvCxnSpPr>
            <p:nvPr/>
          </p:nvCxnSpPr>
          <p:spPr bwMode="auto">
            <a:xfrm>
              <a:off x="1469" y="1788"/>
              <a:ext cx="556" cy="58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1382" name="AutoShape 131">
              <a:extLst>
                <a:ext uri="{FF2B5EF4-FFF2-40B4-BE49-F238E27FC236}">
                  <a16:creationId xmlns:a16="http://schemas.microsoft.com/office/drawing/2014/main" id="{55D703D2-E9C6-4844-987C-5175B59D5030}"/>
                </a:ext>
              </a:extLst>
            </p:cNvPr>
            <p:cNvCxnSpPr>
              <a:cxnSpLocks noChangeShapeType="1"/>
              <a:stCxn id="221375" idx="2"/>
              <a:endCxn id="221370" idx="0"/>
            </p:cNvCxnSpPr>
            <p:nvPr/>
          </p:nvCxnSpPr>
          <p:spPr bwMode="auto">
            <a:xfrm flipH="1">
              <a:off x="1179" y="1788"/>
              <a:ext cx="290" cy="24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1383" name="AutoShape 132">
              <a:extLst>
                <a:ext uri="{FF2B5EF4-FFF2-40B4-BE49-F238E27FC236}">
                  <a16:creationId xmlns:a16="http://schemas.microsoft.com/office/drawing/2014/main" id="{5F2E254A-6D3C-4098-B55A-D5B6BDFEE3F0}"/>
                </a:ext>
              </a:extLst>
            </p:cNvPr>
            <p:cNvCxnSpPr>
              <a:cxnSpLocks noChangeShapeType="1"/>
              <a:stCxn id="221374" idx="2"/>
              <a:endCxn id="221376" idx="0"/>
            </p:cNvCxnSpPr>
            <p:nvPr/>
          </p:nvCxnSpPr>
          <p:spPr bwMode="auto">
            <a:xfrm flipH="1">
              <a:off x="1469" y="2564"/>
              <a:ext cx="556" cy="53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1384" name="AutoShape 133">
              <a:extLst>
                <a:ext uri="{FF2B5EF4-FFF2-40B4-BE49-F238E27FC236}">
                  <a16:creationId xmlns:a16="http://schemas.microsoft.com/office/drawing/2014/main" id="{6390147E-DDBC-451C-B9C2-A68FC8E6A653}"/>
                </a:ext>
              </a:extLst>
            </p:cNvPr>
            <p:cNvCxnSpPr>
              <a:cxnSpLocks noChangeShapeType="1"/>
              <a:stCxn id="221373" idx="2"/>
              <a:endCxn id="221376" idx="0"/>
            </p:cNvCxnSpPr>
            <p:nvPr/>
          </p:nvCxnSpPr>
          <p:spPr bwMode="auto">
            <a:xfrm>
              <a:off x="1179" y="2951"/>
              <a:ext cx="290"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1385" name="AutoShape 134">
              <a:extLst>
                <a:ext uri="{FF2B5EF4-FFF2-40B4-BE49-F238E27FC236}">
                  <a16:creationId xmlns:a16="http://schemas.microsoft.com/office/drawing/2014/main" id="{59C671DE-A39B-40FF-B3EC-C7316AE95679}"/>
                </a:ext>
              </a:extLst>
            </p:cNvPr>
            <p:cNvCxnSpPr>
              <a:cxnSpLocks noChangeShapeType="1"/>
              <a:stCxn id="221376" idx="2"/>
              <a:endCxn id="221375" idx="0"/>
            </p:cNvCxnSpPr>
            <p:nvPr/>
          </p:nvCxnSpPr>
          <p:spPr bwMode="auto">
            <a:xfrm rot="5400000" flipH="1" flipV="1">
              <a:off x="623" y="2441"/>
              <a:ext cx="1694" cy="1"/>
            </a:xfrm>
            <a:prstGeom prst="curvedConnector5">
              <a:avLst>
                <a:gd name="adj1" fmla="val -7968"/>
                <a:gd name="adj2" fmla="val -102600000"/>
                <a:gd name="adj3" fmla="val 107968"/>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6" name="Group 135">
            <a:extLst>
              <a:ext uri="{FF2B5EF4-FFF2-40B4-BE49-F238E27FC236}">
                <a16:creationId xmlns:a16="http://schemas.microsoft.com/office/drawing/2014/main" id="{36833D67-7AD4-410C-8017-E332789FE8FE}"/>
              </a:ext>
            </a:extLst>
          </p:cNvPr>
          <p:cNvGrpSpPr>
            <a:grpSpLocks/>
          </p:cNvGrpSpPr>
          <p:nvPr/>
        </p:nvGrpSpPr>
        <p:grpSpPr bwMode="auto">
          <a:xfrm>
            <a:off x="5635625" y="3525719"/>
            <a:ext cx="4648200" cy="1143000"/>
            <a:chOff x="2590" y="1797"/>
            <a:chExt cx="2928" cy="720"/>
          </a:xfrm>
        </p:grpSpPr>
        <p:grpSp>
          <p:nvGrpSpPr>
            <p:cNvPr id="221362" name="Group 110">
              <a:extLst>
                <a:ext uri="{FF2B5EF4-FFF2-40B4-BE49-F238E27FC236}">
                  <a16:creationId xmlns:a16="http://schemas.microsoft.com/office/drawing/2014/main" id="{D5470C5E-458E-4ED4-AF0A-129252EDCFD5}"/>
                </a:ext>
              </a:extLst>
            </p:cNvPr>
            <p:cNvGrpSpPr>
              <a:grpSpLocks/>
            </p:cNvGrpSpPr>
            <p:nvPr/>
          </p:nvGrpSpPr>
          <p:grpSpPr bwMode="auto">
            <a:xfrm>
              <a:off x="2590" y="1797"/>
              <a:ext cx="2928" cy="720"/>
              <a:chOff x="2541" y="1241"/>
              <a:chExt cx="2928" cy="720"/>
            </a:xfrm>
          </p:grpSpPr>
          <p:sp>
            <p:nvSpPr>
              <p:cNvPr id="221367" name="Rectangle 111">
                <a:extLst>
                  <a:ext uri="{FF2B5EF4-FFF2-40B4-BE49-F238E27FC236}">
                    <a16:creationId xmlns:a16="http://schemas.microsoft.com/office/drawing/2014/main" id="{AF09E7AF-419B-469F-ACAB-22842AB27BD0}"/>
                  </a:ext>
                </a:extLst>
              </p:cNvPr>
              <p:cNvSpPr>
                <a:spLocks noChangeArrowheads="1"/>
              </p:cNvSpPr>
              <p:nvPr/>
            </p:nvSpPr>
            <p:spPr bwMode="auto">
              <a:xfrm>
                <a:off x="2541" y="1241"/>
                <a:ext cx="2928" cy="720"/>
              </a:xfrm>
              <a:prstGeom prst="rect">
                <a:avLst/>
              </a:prstGeom>
              <a:solidFill>
                <a:srgbClr val="FFBFDF"/>
              </a:solidFill>
              <a:ln w="19050">
                <a:solidFill>
                  <a:schemeClr val="tx1"/>
                </a:solidFill>
                <a:miter lim="800000"/>
                <a:headEnd/>
                <a:tailEnd/>
              </a:ln>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1368" name="Rectangle 112">
                <a:extLst>
                  <a:ext uri="{FF2B5EF4-FFF2-40B4-BE49-F238E27FC236}">
                    <a16:creationId xmlns:a16="http://schemas.microsoft.com/office/drawing/2014/main" id="{E9609C68-B78A-4A4A-8DED-B94DCD117951}"/>
                  </a:ext>
                </a:extLst>
              </p:cNvPr>
              <p:cNvSpPr>
                <a:spLocks noChangeArrowheads="1"/>
              </p:cNvSpPr>
              <p:nvPr/>
            </p:nvSpPr>
            <p:spPr bwMode="auto">
              <a:xfrm>
                <a:off x="2605" y="1280"/>
                <a:ext cx="84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800">
                    <a:solidFill>
                      <a:srgbClr val="000000"/>
                    </a:solidFill>
                    <a:latin typeface="Arial" panose="020B0604020202020204" pitchFamily="34" charset="0"/>
                  </a:rPr>
                  <a:t>Thread Warp</a:t>
                </a:r>
              </a:p>
            </p:txBody>
          </p:sp>
          <p:sp>
            <p:nvSpPr>
              <p:cNvPr id="221369" name="Rectangle 113">
                <a:extLst>
                  <a:ext uri="{FF2B5EF4-FFF2-40B4-BE49-F238E27FC236}">
                    <a16:creationId xmlns:a16="http://schemas.microsoft.com/office/drawing/2014/main" id="{CA5E9133-6FA8-4CDE-89B4-8AF10C90C7AC}"/>
                  </a:ext>
                </a:extLst>
              </p:cNvPr>
              <p:cNvSpPr>
                <a:spLocks noChangeArrowheads="1"/>
              </p:cNvSpPr>
              <p:nvPr/>
            </p:nvSpPr>
            <p:spPr bwMode="auto">
              <a:xfrm>
                <a:off x="4438" y="1241"/>
                <a:ext cx="1031" cy="203"/>
              </a:xfrm>
              <a:prstGeom prst="rect">
                <a:avLst/>
              </a:prstGeom>
              <a:solidFill>
                <a:srgbClr val="FFEAF4"/>
              </a:solidFill>
              <a:ln w="19050">
                <a:solidFill>
                  <a:schemeClr val="tx1"/>
                </a:solidFill>
                <a:miter lim="800000"/>
                <a:headEnd/>
                <a:tailEnd/>
              </a:ln>
            </p:spPr>
            <p:txBody>
              <a:bodyPr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Common PC</a:t>
                </a:r>
              </a:p>
            </p:txBody>
          </p:sp>
        </p:grpSp>
        <p:sp>
          <p:nvSpPr>
            <p:cNvPr id="221363" name="Rectangle 114">
              <a:extLst>
                <a:ext uri="{FF2B5EF4-FFF2-40B4-BE49-F238E27FC236}">
                  <a16:creationId xmlns:a16="http://schemas.microsoft.com/office/drawing/2014/main" id="{BA3DE1F5-1D3F-46B6-B1FA-2F5D5D20A3F6}"/>
                </a:ext>
              </a:extLst>
            </p:cNvPr>
            <p:cNvSpPr>
              <a:spLocks noChangeArrowheads="1"/>
            </p:cNvSpPr>
            <p:nvPr/>
          </p:nvSpPr>
          <p:spPr bwMode="auto">
            <a:xfrm>
              <a:off x="3485" y="2112"/>
              <a:ext cx="528" cy="336"/>
            </a:xfrm>
            <a:prstGeom prst="rect">
              <a:avLst/>
            </a:prstGeom>
            <a:solidFill>
              <a:srgbClr val="FFEAF4"/>
            </a:solidFill>
            <a:ln w="17526" cap="rnd">
              <a:solidFill>
                <a:srgbClr val="000000"/>
              </a:solidFill>
              <a:round/>
              <a:headEnd/>
              <a:tailEnd/>
            </a:ln>
          </p:spPr>
          <p:txBody>
            <a:bodyPr lIns="0" r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Thread</a:t>
              </a:r>
            </a:p>
            <a:p>
              <a:pPr algn="ctr">
                <a:spcBef>
                  <a:spcPct val="0"/>
                </a:spcBef>
                <a:buClrTx/>
                <a:buSzTx/>
                <a:buNone/>
              </a:pPr>
              <a:r>
                <a:rPr lang="en-US" altLang="zh-CN" sz="1800">
                  <a:solidFill>
                    <a:srgbClr val="000000"/>
                  </a:solidFill>
                  <a:latin typeface="Arial" panose="020B0604020202020204" pitchFamily="34" charset="0"/>
                </a:rPr>
                <a:t>2</a:t>
              </a:r>
            </a:p>
          </p:txBody>
        </p:sp>
        <p:sp>
          <p:nvSpPr>
            <p:cNvPr id="221364" name="Rectangle 115">
              <a:extLst>
                <a:ext uri="{FF2B5EF4-FFF2-40B4-BE49-F238E27FC236}">
                  <a16:creationId xmlns:a16="http://schemas.microsoft.com/office/drawing/2014/main" id="{32AA7DA2-BAE6-45C8-ACC3-2DEB273AC1A1}"/>
                </a:ext>
              </a:extLst>
            </p:cNvPr>
            <p:cNvSpPr>
              <a:spLocks noChangeArrowheads="1"/>
            </p:cNvSpPr>
            <p:nvPr/>
          </p:nvSpPr>
          <p:spPr bwMode="auto">
            <a:xfrm>
              <a:off x="4017" y="2112"/>
              <a:ext cx="528" cy="336"/>
            </a:xfrm>
            <a:prstGeom prst="rect">
              <a:avLst/>
            </a:prstGeom>
            <a:solidFill>
              <a:srgbClr val="FFEAF4"/>
            </a:solidFill>
            <a:ln w="17526" cap="rnd">
              <a:solidFill>
                <a:srgbClr val="000000"/>
              </a:solidFill>
              <a:round/>
              <a:headEnd/>
              <a:tailEnd/>
            </a:ln>
          </p:spPr>
          <p:txBody>
            <a:bodyPr lIns="0" r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Thread</a:t>
              </a:r>
            </a:p>
            <a:p>
              <a:pPr algn="ctr">
                <a:spcBef>
                  <a:spcPct val="0"/>
                </a:spcBef>
                <a:buClrTx/>
                <a:buSzTx/>
                <a:buNone/>
              </a:pPr>
              <a:r>
                <a:rPr lang="en-US" altLang="zh-CN" sz="1800">
                  <a:solidFill>
                    <a:srgbClr val="000000"/>
                  </a:solidFill>
                  <a:latin typeface="Arial" panose="020B0604020202020204" pitchFamily="34" charset="0"/>
                </a:rPr>
                <a:t>3</a:t>
              </a:r>
            </a:p>
          </p:txBody>
        </p:sp>
        <p:sp>
          <p:nvSpPr>
            <p:cNvPr id="221365" name="Rectangle 116">
              <a:extLst>
                <a:ext uri="{FF2B5EF4-FFF2-40B4-BE49-F238E27FC236}">
                  <a16:creationId xmlns:a16="http://schemas.microsoft.com/office/drawing/2014/main" id="{F40DE8EF-D470-4809-9AD3-6AAF7FA72844}"/>
                </a:ext>
              </a:extLst>
            </p:cNvPr>
            <p:cNvSpPr>
              <a:spLocks noChangeArrowheads="1"/>
            </p:cNvSpPr>
            <p:nvPr/>
          </p:nvSpPr>
          <p:spPr bwMode="auto">
            <a:xfrm>
              <a:off x="4550" y="2112"/>
              <a:ext cx="528" cy="336"/>
            </a:xfrm>
            <a:prstGeom prst="rect">
              <a:avLst/>
            </a:prstGeom>
            <a:solidFill>
              <a:srgbClr val="FFEAF4"/>
            </a:solidFill>
            <a:ln w="17526" cap="rnd">
              <a:solidFill>
                <a:srgbClr val="000000"/>
              </a:solidFill>
              <a:round/>
              <a:headEnd/>
              <a:tailEnd/>
            </a:ln>
          </p:spPr>
          <p:txBody>
            <a:bodyPr lIns="0" r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Thread</a:t>
              </a:r>
            </a:p>
            <a:p>
              <a:pPr algn="ctr">
                <a:spcBef>
                  <a:spcPct val="0"/>
                </a:spcBef>
                <a:buClrTx/>
                <a:buSzTx/>
                <a:buNone/>
              </a:pPr>
              <a:r>
                <a:rPr lang="en-US" altLang="zh-CN" sz="1800">
                  <a:solidFill>
                    <a:srgbClr val="000000"/>
                  </a:solidFill>
                  <a:latin typeface="Arial" panose="020B0604020202020204" pitchFamily="34" charset="0"/>
                </a:rPr>
                <a:t>4</a:t>
              </a:r>
            </a:p>
          </p:txBody>
        </p:sp>
        <p:sp>
          <p:nvSpPr>
            <p:cNvPr id="221366" name="Rectangle 117">
              <a:extLst>
                <a:ext uri="{FF2B5EF4-FFF2-40B4-BE49-F238E27FC236}">
                  <a16:creationId xmlns:a16="http://schemas.microsoft.com/office/drawing/2014/main" id="{3E2472C0-8B58-439A-8EF7-D94A014D50C8}"/>
                </a:ext>
              </a:extLst>
            </p:cNvPr>
            <p:cNvSpPr>
              <a:spLocks noChangeArrowheads="1"/>
            </p:cNvSpPr>
            <p:nvPr/>
          </p:nvSpPr>
          <p:spPr bwMode="auto">
            <a:xfrm>
              <a:off x="2953" y="2112"/>
              <a:ext cx="528" cy="336"/>
            </a:xfrm>
            <a:prstGeom prst="rect">
              <a:avLst/>
            </a:prstGeom>
            <a:solidFill>
              <a:srgbClr val="FFEAF4"/>
            </a:solidFill>
            <a:ln w="17526" cap="rnd">
              <a:solidFill>
                <a:srgbClr val="000000"/>
              </a:solidFill>
              <a:round/>
              <a:headEnd/>
              <a:tailEnd/>
            </a:ln>
          </p:spPr>
          <p:txBody>
            <a:bodyPr lIns="0" r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Thread</a:t>
              </a:r>
            </a:p>
            <a:p>
              <a:pPr algn="ctr">
                <a:spcBef>
                  <a:spcPct val="0"/>
                </a:spcBef>
                <a:buClrTx/>
                <a:buSzTx/>
                <a:buNone/>
              </a:pPr>
              <a:r>
                <a:rPr lang="en-US" altLang="zh-CN" sz="1800">
                  <a:solidFill>
                    <a:srgbClr val="000000"/>
                  </a:solidFill>
                  <a:latin typeface="Arial" panose="020B0604020202020204" pitchFamily="34" charset="0"/>
                </a:rPr>
                <a:t>1</a:t>
              </a:r>
            </a:p>
          </p:txBody>
        </p:sp>
      </p:grpSp>
      <p:sp>
        <p:nvSpPr>
          <p:cNvPr id="39" name="Rectangle 138">
            <a:extLst>
              <a:ext uri="{FF2B5EF4-FFF2-40B4-BE49-F238E27FC236}">
                <a16:creationId xmlns:a16="http://schemas.microsoft.com/office/drawing/2014/main" id="{D1C02BF3-7076-4E03-9CD8-0AD1244F2C19}"/>
              </a:ext>
            </a:extLst>
          </p:cNvPr>
          <p:cNvSpPr>
            <a:spLocks noChangeArrowheads="1"/>
          </p:cNvSpPr>
          <p:nvPr/>
        </p:nvSpPr>
        <p:spPr bwMode="auto">
          <a:xfrm>
            <a:off x="3024188" y="2835158"/>
            <a:ext cx="742950" cy="280987"/>
          </a:xfrm>
          <a:prstGeom prst="rect">
            <a:avLst/>
          </a:prstGeom>
          <a:solidFill>
            <a:srgbClr val="CCCCFF"/>
          </a:solidFill>
          <a:ln w="28575">
            <a:solidFill>
              <a:schemeClr val="tx1"/>
            </a:solidFill>
            <a:miter lim="800000"/>
            <a:headEnd/>
            <a:tailEnd/>
          </a:ln>
        </p:spPr>
        <p:txBody>
          <a:bodyPr lIns="0" tIns="0" rIns="0" bIns="0"/>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B/1111</a:t>
            </a:r>
          </a:p>
        </p:txBody>
      </p:sp>
      <p:sp>
        <p:nvSpPr>
          <p:cNvPr id="40" name="Rectangle 139">
            <a:extLst>
              <a:ext uri="{FF2B5EF4-FFF2-40B4-BE49-F238E27FC236}">
                <a16:creationId xmlns:a16="http://schemas.microsoft.com/office/drawing/2014/main" id="{03DC327A-9A9A-4F61-858F-713A1CEC46D9}"/>
              </a:ext>
            </a:extLst>
          </p:cNvPr>
          <p:cNvSpPr>
            <a:spLocks noChangeArrowheads="1"/>
          </p:cNvSpPr>
          <p:nvPr/>
        </p:nvSpPr>
        <p:spPr bwMode="auto">
          <a:xfrm>
            <a:off x="2600325" y="3373320"/>
            <a:ext cx="742950" cy="271463"/>
          </a:xfrm>
          <a:prstGeom prst="rect">
            <a:avLst/>
          </a:prstGeom>
          <a:solidFill>
            <a:srgbClr val="CCCCFF"/>
          </a:solidFill>
          <a:ln w="28575">
            <a:solidFill>
              <a:schemeClr val="tx1"/>
            </a:solidFill>
            <a:miter lim="800000"/>
            <a:headEnd/>
            <a:tailEnd/>
          </a:ln>
        </p:spPr>
        <p:txBody>
          <a:bodyPr lIns="0" tIns="0" rIns="0" bIns="0"/>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C/1001</a:t>
            </a:r>
          </a:p>
        </p:txBody>
      </p:sp>
      <p:sp>
        <p:nvSpPr>
          <p:cNvPr id="41" name="Rectangle 140">
            <a:extLst>
              <a:ext uri="{FF2B5EF4-FFF2-40B4-BE49-F238E27FC236}">
                <a16:creationId xmlns:a16="http://schemas.microsoft.com/office/drawing/2014/main" id="{A4F6D780-4A60-4ED1-A365-77F35ECBD43D}"/>
              </a:ext>
            </a:extLst>
          </p:cNvPr>
          <p:cNvSpPr>
            <a:spLocks noChangeArrowheads="1"/>
          </p:cNvSpPr>
          <p:nvPr/>
        </p:nvSpPr>
        <p:spPr bwMode="auto">
          <a:xfrm>
            <a:off x="3484564" y="3373320"/>
            <a:ext cx="738187" cy="271463"/>
          </a:xfrm>
          <a:prstGeom prst="rect">
            <a:avLst/>
          </a:prstGeom>
          <a:solidFill>
            <a:srgbClr val="CCCCFF"/>
          </a:solidFill>
          <a:ln w="28575">
            <a:solidFill>
              <a:schemeClr val="tx1"/>
            </a:solidFill>
            <a:miter lim="800000"/>
            <a:headEnd/>
            <a:tailEnd/>
          </a:ln>
        </p:spPr>
        <p:txBody>
          <a:bodyPr lIns="0" tIns="0" rIns="0" bIns="0"/>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D/0110</a:t>
            </a:r>
          </a:p>
        </p:txBody>
      </p:sp>
      <p:sp>
        <p:nvSpPr>
          <p:cNvPr id="42" name="Rectangle 141">
            <a:extLst>
              <a:ext uri="{FF2B5EF4-FFF2-40B4-BE49-F238E27FC236}">
                <a16:creationId xmlns:a16="http://schemas.microsoft.com/office/drawing/2014/main" id="{E37A816B-DEFF-4A67-A4D3-FF0DF4DF47C2}"/>
              </a:ext>
            </a:extLst>
          </p:cNvPr>
          <p:cNvSpPr>
            <a:spLocks noChangeArrowheads="1"/>
          </p:cNvSpPr>
          <p:nvPr/>
        </p:nvSpPr>
        <p:spPr bwMode="auto">
          <a:xfrm>
            <a:off x="3024188" y="3987683"/>
            <a:ext cx="742950" cy="280987"/>
          </a:xfrm>
          <a:prstGeom prst="rect">
            <a:avLst/>
          </a:prstGeom>
          <a:solidFill>
            <a:srgbClr val="CCCCFF"/>
          </a:solidFill>
          <a:ln w="28575">
            <a:solidFill>
              <a:schemeClr val="tx1"/>
            </a:solidFill>
            <a:miter lim="800000"/>
            <a:headEnd/>
            <a:tailEnd/>
          </a:ln>
        </p:spPr>
        <p:txBody>
          <a:bodyPr lIns="0" tIns="0" rIns="0" bIns="0"/>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E/1111</a:t>
            </a:r>
          </a:p>
        </p:txBody>
      </p:sp>
      <p:sp>
        <p:nvSpPr>
          <p:cNvPr id="43" name="Rectangle 143">
            <a:extLst>
              <a:ext uri="{FF2B5EF4-FFF2-40B4-BE49-F238E27FC236}">
                <a16:creationId xmlns:a16="http://schemas.microsoft.com/office/drawing/2014/main" id="{385DC3C6-323F-4FA5-B0F7-FD275CDBF0F3}"/>
              </a:ext>
            </a:extLst>
          </p:cNvPr>
          <p:cNvSpPr>
            <a:spLocks noChangeArrowheads="1"/>
          </p:cNvSpPr>
          <p:nvPr/>
        </p:nvSpPr>
        <p:spPr bwMode="auto">
          <a:xfrm>
            <a:off x="3484563" y="2144595"/>
            <a:ext cx="742950" cy="277813"/>
          </a:xfrm>
          <a:prstGeom prst="rect">
            <a:avLst/>
          </a:prstGeom>
          <a:solidFill>
            <a:srgbClr val="CCCCFF"/>
          </a:solidFill>
          <a:ln w="28575">
            <a:solidFill>
              <a:schemeClr val="tx1"/>
            </a:solidFill>
            <a:miter lim="800000"/>
            <a:headEnd/>
            <a:tailEnd/>
          </a:ln>
        </p:spPr>
        <p:txBody>
          <a:bodyPr lIns="0" tIns="0" rIns="0" bIns="0"/>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A/1111</a:t>
            </a:r>
          </a:p>
        </p:txBody>
      </p:sp>
      <p:sp>
        <p:nvSpPr>
          <p:cNvPr id="44" name="Rectangle 144">
            <a:extLst>
              <a:ext uri="{FF2B5EF4-FFF2-40B4-BE49-F238E27FC236}">
                <a16:creationId xmlns:a16="http://schemas.microsoft.com/office/drawing/2014/main" id="{894CFF74-48C5-48B4-AEF7-71CA3F92B4E2}"/>
              </a:ext>
            </a:extLst>
          </p:cNvPr>
          <p:cNvSpPr>
            <a:spLocks noChangeArrowheads="1"/>
          </p:cNvSpPr>
          <p:nvPr/>
        </p:nvSpPr>
        <p:spPr bwMode="auto">
          <a:xfrm>
            <a:off x="3484563" y="4525844"/>
            <a:ext cx="742950" cy="279400"/>
          </a:xfrm>
          <a:prstGeom prst="rect">
            <a:avLst/>
          </a:prstGeom>
          <a:solidFill>
            <a:srgbClr val="CCCCFF"/>
          </a:solidFill>
          <a:ln w="28575">
            <a:solidFill>
              <a:schemeClr val="tx1"/>
            </a:solidFill>
            <a:miter lim="800000"/>
            <a:headEnd/>
            <a:tailEnd/>
          </a:ln>
        </p:spPr>
        <p:txBody>
          <a:bodyPr lIns="0" tIns="0" rIns="0" bIns="0"/>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G/1111</a:t>
            </a:r>
          </a:p>
        </p:txBody>
      </p:sp>
      <p:grpSp>
        <p:nvGrpSpPr>
          <p:cNvPr id="8" name="Group 261">
            <a:extLst>
              <a:ext uri="{FF2B5EF4-FFF2-40B4-BE49-F238E27FC236}">
                <a16:creationId xmlns:a16="http://schemas.microsoft.com/office/drawing/2014/main" id="{9B20C9F7-8D6C-4342-BBA5-34DEEB9E703D}"/>
              </a:ext>
            </a:extLst>
          </p:cNvPr>
          <p:cNvGrpSpPr>
            <a:grpSpLocks/>
          </p:cNvGrpSpPr>
          <p:nvPr/>
        </p:nvGrpSpPr>
        <p:grpSpPr bwMode="auto">
          <a:xfrm>
            <a:off x="5711826" y="2489083"/>
            <a:ext cx="4302125" cy="192087"/>
            <a:chOff x="2638" y="1313"/>
            <a:chExt cx="2710" cy="121"/>
          </a:xfrm>
        </p:grpSpPr>
        <p:grpSp>
          <p:nvGrpSpPr>
            <p:cNvPr id="221355" name="Group 225">
              <a:extLst>
                <a:ext uri="{FF2B5EF4-FFF2-40B4-BE49-F238E27FC236}">
                  <a16:creationId xmlns:a16="http://schemas.microsoft.com/office/drawing/2014/main" id="{B685E099-0ADB-45BB-99CA-F722B32441B6}"/>
                </a:ext>
              </a:extLst>
            </p:cNvPr>
            <p:cNvGrpSpPr>
              <a:grpSpLocks/>
            </p:cNvGrpSpPr>
            <p:nvPr/>
          </p:nvGrpSpPr>
          <p:grpSpPr bwMode="auto">
            <a:xfrm>
              <a:off x="3122" y="1313"/>
              <a:ext cx="2226" cy="121"/>
              <a:chOff x="3122" y="1652"/>
              <a:chExt cx="2226" cy="121"/>
            </a:xfrm>
          </p:grpSpPr>
          <p:sp>
            <p:nvSpPr>
              <p:cNvPr id="221359" name="Rectangle 226">
                <a:extLst>
                  <a:ext uri="{FF2B5EF4-FFF2-40B4-BE49-F238E27FC236}">
                    <a16:creationId xmlns:a16="http://schemas.microsoft.com/office/drawing/2014/main" id="{B16279CF-0672-4F87-B9D4-46CED7DC4C1A}"/>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a:t>
                </a:r>
              </a:p>
            </p:txBody>
          </p:sp>
          <p:sp>
            <p:nvSpPr>
              <p:cNvPr id="221360" name="Rectangle 227">
                <a:extLst>
                  <a:ext uri="{FF2B5EF4-FFF2-40B4-BE49-F238E27FC236}">
                    <a16:creationId xmlns:a16="http://schemas.microsoft.com/office/drawing/2014/main" id="{35DCA080-9B5C-4972-90D0-0CDFEF9F8790}"/>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A</a:t>
                </a:r>
              </a:p>
            </p:txBody>
          </p:sp>
          <p:sp>
            <p:nvSpPr>
              <p:cNvPr id="221361" name="Rectangle 228">
                <a:extLst>
                  <a:ext uri="{FF2B5EF4-FFF2-40B4-BE49-F238E27FC236}">
                    <a16:creationId xmlns:a16="http://schemas.microsoft.com/office/drawing/2014/main" id="{301F6860-5B74-4FBB-8F02-52B1878DFF30}"/>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1111</a:t>
                </a:r>
              </a:p>
            </p:txBody>
          </p:sp>
        </p:grpSp>
        <p:grpSp>
          <p:nvGrpSpPr>
            <p:cNvPr id="221356" name="Group 232">
              <a:extLst>
                <a:ext uri="{FF2B5EF4-FFF2-40B4-BE49-F238E27FC236}">
                  <a16:creationId xmlns:a16="http://schemas.microsoft.com/office/drawing/2014/main" id="{59DE1B53-B158-4980-9BC4-5C78FAA6300D}"/>
                </a:ext>
              </a:extLst>
            </p:cNvPr>
            <p:cNvGrpSpPr>
              <a:grpSpLocks/>
            </p:cNvGrpSpPr>
            <p:nvPr/>
          </p:nvGrpSpPr>
          <p:grpSpPr bwMode="auto">
            <a:xfrm>
              <a:off x="2638" y="1313"/>
              <a:ext cx="478" cy="121"/>
              <a:chOff x="2638" y="1313"/>
              <a:chExt cx="478" cy="121"/>
            </a:xfrm>
          </p:grpSpPr>
          <p:cxnSp>
            <p:nvCxnSpPr>
              <p:cNvPr id="221357" name="AutoShape 219">
                <a:extLst>
                  <a:ext uri="{FF2B5EF4-FFF2-40B4-BE49-F238E27FC236}">
                    <a16:creationId xmlns:a16="http://schemas.microsoft.com/office/drawing/2014/main" id="{F986D61E-121B-4100-99F6-9944D87BD639}"/>
                  </a:ext>
                </a:extLst>
              </p:cNvPr>
              <p:cNvCxnSpPr>
                <a:cxnSpLocks noChangeShapeType="1"/>
                <a:stCxn id="221358" idx="3"/>
                <a:endCxn id="221359" idx="1"/>
              </p:cNvCxnSpPr>
              <p:nvPr/>
            </p:nvCxnSpPr>
            <p:spPr bwMode="auto">
              <a:xfrm>
                <a:off x="2928" y="1374"/>
                <a:ext cx="1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358" name="Rectangle 229">
                <a:extLst>
                  <a:ext uri="{FF2B5EF4-FFF2-40B4-BE49-F238E27FC236}">
                    <a16:creationId xmlns:a16="http://schemas.microsoft.com/office/drawing/2014/main" id="{7934E06C-50D8-4327-AC7B-0B0144E0B387}"/>
                  </a:ext>
                </a:extLst>
              </p:cNvPr>
              <p:cNvSpPr>
                <a:spLocks noChangeArrowheads="1"/>
              </p:cNvSpPr>
              <p:nvPr/>
            </p:nvSpPr>
            <p:spPr bwMode="auto">
              <a:xfrm>
                <a:off x="2638" y="1313"/>
                <a:ext cx="29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TOS</a:t>
                </a:r>
              </a:p>
            </p:txBody>
          </p:sp>
        </p:grpSp>
      </p:grpSp>
      <p:grpSp>
        <p:nvGrpSpPr>
          <p:cNvPr id="11" name="Group 262">
            <a:extLst>
              <a:ext uri="{FF2B5EF4-FFF2-40B4-BE49-F238E27FC236}">
                <a16:creationId xmlns:a16="http://schemas.microsoft.com/office/drawing/2014/main" id="{FD1A6D59-67AB-4A24-96EA-E12984B4C00A}"/>
              </a:ext>
            </a:extLst>
          </p:cNvPr>
          <p:cNvGrpSpPr>
            <a:grpSpLocks/>
          </p:cNvGrpSpPr>
          <p:nvPr/>
        </p:nvGrpSpPr>
        <p:grpSpPr bwMode="auto">
          <a:xfrm>
            <a:off x="5711826" y="2489082"/>
            <a:ext cx="4302125" cy="576262"/>
            <a:chOff x="2638" y="1434"/>
            <a:chExt cx="2710" cy="363"/>
          </a:xfrm>
        </p:grpSpPr>
        <p:grpSp>
          <p:nvGrpSpPr>
            <p:cNvPr id="221340" name="Group 233">
              <a:extLst>
                <a:ext uri="{FF2B5EF4-FFF2-40B4-BE49-F238E27FC236}">
                  <a16:creationId xmlns:a16="http://schemas.microsoft.com/office/drawing/2014/main" id="{709568D1-BCC5-4E2D-9DA3-4FB37971DEB9}"/>
                </a:ext>
              </a:extLst>
            </p:cNvPr>
            <p:cNvGrpSpPr>
              <a:grpSpLocks/>
            </p:cNvGrpSpPr>
            <p:nvPr/>
          </p:nvGrpSpPr>
          <p:grpSpPr bwMode="auto">
            <a:xfrm>
              <a:off x="3122" y="1555"/>
              <a:ext cx="2226" cy="121"/>
              <a:chOff x="3122" y="1652"/>
              <a:chExt cx="2226" cy="121"/>
            </a:xfrm>
          </p:grpSpPr>
          <p:sp>
            <p:nvSpPr>
              <p:cNvPr id="221352" name="Rectangle 234">
                <a:extLst>
                  <a:ext uri="{FF2B5EF4-FFF2-40B4-BE49-F238E27FC236}">
                    <a16:creationId xmlns:a16="http://schemas.microsoft.com/office/drawing/2014/main" id="{DA69B356-583C-47D1-A7CF-146980A24769}"/>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353" name="Rectangle 235">
                <a:extLst>
                  <a:ext uri="{FF2B5EF4-FFF2-40B4-BE49-F238E27FC236}">
                    <a16:creationId xmlns:a16="http://schemas.microsoft.com/office/drawing/2014/main" id="{B4693649-511A-4318-8BD8-74E8F192F556}"/>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D</a:t>
                </a:r>
              </a:p>
            </p:txBody>
          </p:sp>
          <p:sp>
            <p:nvSpPr>
              <p:cNvPr id="221354" name="Rectangle 236">
                <a:extLst>
                  <a:ext uri="{FF2B5EF4-FFF2-40B4-BE49-F238E27FC236}">
                    <a16:creationId xmlns:a16="http://schemas.microsoft.com/office/drawing/2014/main" id="{3B1456D9-7C7F-4B4C-9F06-0292B47D7D08}"/>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0110</a:t>
                </a:r>
              </a:p>
            </p:txBody>
          </p:sp>
        </p:grpSp>
        <p:grpSp>
          <p:nvGrpSpPr>
            <p:cNvPr id="221341" name="Group 240">
              <a:extLst>
                <a:ext uri="{FF2B5EF4-FFF2-40B4-BE49-F238E27FC236}">
                  <a16:creationId xmlns:a16="http://schemas.microsoft.com/office/drawing/2014/main" id="{3E208BFA-1FC6-486D-A674-24E6610EB04A}"/>
                </a:ext>
              </a:extLst>
            </p:cNvPr>
            <p:cNvGrpSpPr>
              <a:grpSpLocks/>
            </p:cNvGrpSpPr>
            <p:nvPr/>
          </p:nvGrpSpPr>
          <p:grpSpPr bwMode="auto">
            <a:xfrm>
              <a:off x="3122" y="1676"/>
              <a:ext cx="2226" cy="121"/>
              <a:chOff x="3122" y="1652"/>
              <a:chExt cx="2226" cy="121"/>
            </a:xfrm>
          </p:grpSpPr>
          <p:sp>
            <p:nvSpPr>
              <p:cNvPr id="221349" name="Rectangle 241">
                <a:extLst>
                  <a:ext uri="{FF2B5EF4-FFF2-40B4-BE49-F238E27FC236}">
                    <a16:creationId xmlns:a16="http://schemas.microsoft.com/office/drawing/2014/main" id="{CE89C7F8-AAD6-4CF1-A53F-1F5D976B8ACE}"/>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350" name="Rectangle 242">
                <a:extLst>
                  <a:ext uri="{FF2B5EF4-FFF2-40B4-BE49-F238E27FC236}">
                    <a16:creationId xmlns:a16="http://schemas.microsoft.com/office/drawing/2014/main" id="{6F5CE69B-536A-40A4-98C1-03C7FC55DF21}"/>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C</a:t>
                </a:r>
              </a:p>
            </p:txBody>
          </p:sp>
          <p:sp>
            <p:nvSpPr>
              <p:cNvPr id="221351" name="Rectangle 243">
                <a:extLst>
                  <a:ext uri="{FF2B5EF4-FFF2-40B4-BE49-F238E27FC236}">
                    <a16:creationId xmlns:a16="http://schemas.microsoft.com/office/drawing/2014/main" id="{433DB9AA-661A-4D65-8ECB-1A8EA3E56165}"/>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1001</a:t>
                </a:r>
              </a:p>
            </p:txBody>
          </p:sp>
        </p:grpSp>
        <p:grpSp>
          <p:nvGrpSpPr>
            <p:cNvPr id="221342" name="Group 244">
              <a:extLst>
                <a:ext uri="{FF2B5EF4-FFF2-40B4-BE49-F238E27FC236}">
                  <a16:creationId xmlns:a16="http://schemas.microsoft.com/office/drawing/2014/main" id="{3D7BDD4C-ED7C-44AE-8EE7-5586BF96C299}"/>
                </a:ext>
              </a:extLst>
            </p:cNvPr>
            <p:cNvGrpSpPr>
              <a:grpSpLocks/>
            </p:cNvGrpSpPr>
            <p:nvPr/>
          </p:nvGrpSpPr>
          <p:grpSpPr bwMode="auto">
            <a:xfrm>
              <a:off x="2638" y="1676"/>
              <a:ext cx="478" cy="121"/>
              <a:chOff x="2638" y="1313"/>
              <a:chExt cx="478" cy="121"/>
            </a:xfrm>
          </p:grpSpPr>
          <p:cxnSp>
            <p:nvCxnSpPr>
              <p:cNvPr id="221347" name="AutoShape 245">
                <a:extLst>
                  <a:ext uri="{FF2B5EF4-FFF2-40B4-BE49-F238E27FC236}">
                    <a16:creationId xmlns:a16="http://schemas.microsoft.com/office/drawing/2014/main" id="{592E9AD5-4096-4A6B-AA8E-5360916C095A}"/>
                  </a:ext>
                </a:extLst>
              </p:cNvPr>
              <p:cNvCxnSpPr>
                <a:cxnSpLocks noChangeShapeType="1"/>
                <a:stCxn id="221348" idx="3"/>
                <a:endCxn id="221349" idx="1"/>
              </p:cNvCxnSpPr>
              <p:nvPr/>
            </p:nvCxnSpPr>
            <p:spPr bwMode="auto">
              <a:xfrm>
                <a:off x="2928" y="1374"/>
                <a:ext cx="1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348" name="Rectangle 246">
                <a:extLst>
                  <a:ext uri="{FF2B5EF4-FFF2-40B4-BE49-F238E27FC236}">
                    <a16:creationId xmlns:a16="http://schemas.microsoft.com/office/drawing/2014/main" id="{8F2AFE4F-4F25-488C-850C-F09F7A8263C3}"/>
                  </a:ext>
                </a:extLst>
              </p:cNvPr>
              <p:cNvSpPr>
                <a:spLocks noChangeArrowheads="1"/>
              </p:cNvSpPr>
              <p:nvPr/>
            </p:nvSpPr>
            <p:spPr bwMode="auto">
              <a:xfrm>
                <a:off x="2638" y="1313"/>
                <a:ext cx="29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TOS</a:t>
                </a:r>
              </a:p>
            </p:txBody>
          </p:sp>
        </p:grpSp>
        <p:grpSp>
          <p:nvGrpSpPr>
            <p:cNvPr id="221343" name="Group 223">
              <a:extLst>
                <a:ext uri="{FF2B5EF4-FFF2-40B4-BE49-F238E27FC236}">
                  <a16:creationId xmlns:a16="http://schemas.microsoft.com/office/drawing/2014/main" id="{A5D39591-E0ED-4651-AC12-38C05DDB787A}"/>
                </a:ext>
              </a:extLst>
            </p:cNvPr>
            <p:cNvGrpSpPr>
              <a:grpSpLocks/>
            </p:cNvGrpSpPr>
            <p:nvPr/>
          </p:nvGrpSpPr>
          <p:grpSpPr bwMode="auto">
            <a:xfrm>
              <a:off x="3122" y="1434"/>
              <a:ext cx="2226" cy="121"/>
              <a:chOff x="3122" y="1652"/>
              <a:chExt cx="2226" cy="121"/>
            </a:xfrm>
          </p:grpSpPr>
          <p:sp>
            <p:nvSpPr>
              <p:cNvPr id="221344" name="Rectangle 220">
                <a:extLst>
                  <a:ext uri="{FF2B5EF4-FFF2-40B4-BE49-F238E27FC236}">
                    <a16:creationId xmlns:a16="http://schemas.microsoft.com/office/drawing/2014/main" id="{15EE4A4B-6B69-46BF-A91D-26F220FAC269}"/>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a:t>
                </a:r>
              </a:p>
            </p:txBody>
          </p:sp>
          <p:sp>
            <p:nvSpPr>
              <p:cNvPr id="221345" name="Rectangle 221">
                <a:extLst>
                  <a:ext uri="{FF2B5EF4-FFF2-40B4-BE49-F238E27FC236}">
                    <a16:creationId xmlns:a16="http://schemas.microsoft.com/office/drawing/2014/main" id="{B8E9F4F0-844C-44F0-822A-2596F3252A57}"/>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346" name="Rectangle 222">
                <a:extLst>
                  <a:ext uri="{FF2B5EF4-FFF2-40B4-BE49-F238E27FC236}">
                    <a16:creationId xmlns:a16="http://schemas.microsoft.com/office/drawing/2014/main" id="{11FE93D2-6D10-438A-8150-10493BCD64BB}"/>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1111</a:t>
                </a:r>
              </a:p>
            </p:txBody>
          </p:sp>
        </p:grpSp>
      </p:grpSp>
      <p:grpSp>
        <p:nvGrpSpPr>
          <p:cNvPr id="16" name="Group 354">
            <a:extLst>
              <a:ext uri="{FF2B5EF4-FFF2-40B4-BE49-F238E27FC236}">
                <a16:creationId xmlns:a16="http://schemas.microsoft.com/office/drawing/2014/main" id="{E8F15653-F380-44B6-870C-094F7DC780CF}"/>
              </a:ext>
            </a:extLst>
          </p:cNvPr>
          <p:cNvGrpSpPr>
            <a:grpSpLocks/>
          </p:cNvGrpSpPr>
          <p:nvPr/>
        </p:nvGrpSpPr>
        <p:grpSpPr bwMode="auto">
          <a:xfrm>
            <a:off x="5711826" y="2489083"/>
            <a:ext cx="4302125" cy="384175"/>
            <a:chOff x="291" y="2934"/>
            <a:chExt cx="2710" cy="242"/>
          </a:xfrm>
        </p:grpSpPr>
        <p:grpSp>
          <p:nvGrpSpPr>
            <p:cNvPr id="221329" name="Group 331">
              <a:extLst>
                <a:ext uri="{FF2B5EF4-FFF2-40B4-BE49-F238E27FC236}">
                  <a16:creationId xmlns:a16="http://schemas.microsoft.com/office/drawing/2014/main" id="{559B4B49-C1EB-40A3-871B-F36315D83CEF}"/>
                </a:ext>
              </a:extLst>
            </p:cNvPr>
            <p:cNvGrpSpPr>
              <a:grpSpLocks/>
            </p:cNvGrpSpPr>
            <p:nvPr/>
          </p:nvGrpSpPr>
          <p:grpSpPr bwMode="auto">
            <a:xfrm>
              <a:off x="775" y="3055"/>
              <a:ext cx="2226" cy="121"/>
              <a:chOff x="3122" y="1652"/>
              <a:chExt cx="2226" cy="121"/>
            </a:xfrm>
          </p:grpSpPr>
          <p:sp>
            <p:nvSpPr>
              <p:cNvPr id="221337" name="Rectangle 332">
                <a:extLst>
                  <a:ext uri="{FF2B5EF4-FFF2-40B4-BE49-F238E27FC236}">
                    <a16:creationId xmlns:a16="http://schemas.microsoft.com/office/drawing/2014/main" id="{94727646-26AB-45EA-991B-48452C44748F}"/>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338" name="Rectangle 333">
                <a:extLst>
                  <a:ext uri="{FF2B5EF4-FFF2-40B4-BE49-F238E27FC236}">
                    <a16:creationId xmlns:a16="http://schemas.microsoft.com/office/drawing/2014/main" id="{44C51109-6246-4CBF-8FA1-BD55F8CC4616}"/>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D</a:t>
                </a:r>
              </a:p>
            </p:txBody>
          </p:sp>
          <p:sp>
            <p:nvSpPr>
              <p:cNvPr id="221339" name="Rectangle 334">
                <a:extLst>
                  <a:ext uri="{FF2B5EF4-FFF2-40B4-BE49-F238E27FC236}">
                    <a16:creationId xmlns:a16="http://schemas.microsoft.com/office/drawing/2014/main" id="{2FC93256-8ACB-4888-BC7A-8C14F26E31F9}"/>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0110</a:t>
                </a:r>
              </a:p>
            </p:txBody>
          </p:sp>
        </p:grpSp>
        <p:grpSp>
          <p:nvGrpSpPr>
            <p:cNvPr id="221330" name="Group 339">
              <a:extLst>
                <a:ext uri="{FF2B5EF4-FFF2-40B4-BE49-F238E27FC236}">
                  <a16:creationId xmlns:a16="http://schemas.microsoft.com/office/drawing/2014/main" id="{F410C8EA-43A7-4366-AED0-345ADAA9B33E}"/>
                </a:ext>
              </a:extLst>
            </p:cNvPr>
            <p:cNvGrpSpPr>
              <a:grpSpLocks/>
            </p:cNvGrpSpPr>
            <p:nvPr/>
          </p:nvGrpSpPr>
          <p:grpSpPr bwMode="auto">
            <a:xfrm>
              <a:off x="291" y="3055"/>
              <a:ext cx="478" cy="121"/>
              <a:chOff x="2638" y="1313"/>
              <a:chExt cx="478" cy="121"/>
            </a:xfrm>
          </p:grpSpPr>
          <p:cxnSp>
            <p:nvCxnSpPr>
              <p:cNvPr id="221335" name="AutoShape 340">
                <a:extLst>
                  <a:ext uri="{FF2B5EF4-FFF2-40B4-BE49-F238E27FC236}">
                    <a16:creationId xmlns:a16="http://schemas.microsoft.com/office/drawing/2014/main" id="{24DB1751-2044-4909-9EFE-418BB7EE5D1D}"/>
                  </a:ext>
                </a:extLst>
              </p:cNvPr>
              <p:cNvCxnSpPr>
                <a:cxnSpLocks noChangeShapeType="1"/>
                <a:stCxn id="221336" idx="3"/>
              </p:cNvCxnSpPr>
              <p:nvPr/>
            </p:nvCxnSpPr>
            <p:spPr bwMode="auto">
              <a:xfrm>
                <a:off x="2928" y="1374"/>
                <a:ext cx="1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336" name="Rectangle 341">
                <a:extLst>
                  <a:ext uri="{FF2B5EF4-FFF2-40B4-BE49-F238E27FC236}">
                    <a16:creationId xmlns:a16="http://schemas.microsoft.com/office/drawing/2014/main" id="{E4CD7481-64AF-48DC-8431-20CCDE657976}"/>
                  </a:ext>
                </a:extLst>
              </p:cNvPr>
              <p:cNvSpPr>
                <a:spLocks noChangeArrowheads="1"/>
              </p:cNvSpPr>
              <p:nvPr/>
            </p:nvSpPr>
            <p:spPr bwMode="auto">
              <a:xfrm>
                <a:off x="2638" y="1313"/>
                <a:ext cx="29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TOS</a:t>
                </a:r>
              </a:p>
            </p:txBody>
          </p:sp>
        </p:grpSp>
        <p:grpSp>
          <p:nvGrpSpPr>
            <p:cNvPr id="221331" name="Group 342">
              <a:extLst>
                <a:ext uri="{FF2B5EF4-FFF2-40B4-BE49-F238E27FC236}">
                  <a16:creationId xmlns:a16="http://schemas.microsoft.com/office/drawing/2014/main" id="{FA11C194-4AFA-4841-A4B7-95CB894A1017}"/>
                </a:ext>
              </a:extLst>
            </p:cNvPr>
            <p:cNvGrpSpPr>
              <a:grpSpLocks/>
            </p:cNvGrpSpPr>
            <p:nvPr/>
          </p:nvGrpSpPr>
          <p:grpSpPr bwMode="auto">
            <a:xfrm>
              <a:off x="775" y="2934"/>
              <a:ext cx="2226" cy="121"/>
              <a:chOff x="3122" y="1652"/>
              <a:chExt cx="2226" cy="121"/>
            </a:xfrm>
          </p:grpSpPr>
          <p:sp>
            <p:nvSpPr>
              <p:cNvPr id="221332" name="Rectangle 343">
                <a:extLst>
                  <a:ext uri="{FF2B5EF4-FFF2-40B4-BE49-F238E27FC236}">
                    <a16:creationId xmlns:a16="http://schemas.microsoft.com/office/drawing/2014/main" id="{F262FCFA-B0E3-4162-9FE5-44D660228784}"/>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a:t>
                </a:r>
              </a:p>
            </p:txBody>
          </p:sp>
          <p:sp>
            <p:nvSpPr>
              <p:cNvPr id="221333" name="Rectangle 344">
                <a:extLst>
                  <a:ext uri="{FF2B5EF4-FFF2-40B4-BE49-F238E27FC236}">
                    <a16:creationId xmlns:a16="http://schemas.microsoft.com/office/drawing/2014/main" id="{148D0F31-FDD6-4E75-BC91-074F5F1B8D99}"/>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334" name="Rectangle 345">
                <a:extLst>
                  <a:ext uri="{FF2B5EF4-FFF2-40B4-BE49-F238E27FC236}">
                    <a16:creationId xmlns:a16="http://schemas.microsoft.com/office/drawing/2014/main" id="{ECB45BFD-6AE3-4AF7-A125-3C3433001387}"/>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1111</a:t>
                </a:r>
              </a:p>
            </p:txBody>
          </p:sp>
        </p:grpSp>
      </p:grpSp>
      <p:grpSp>
        <p:nvGrpSpPr>
          <p:cNvPr id="20" name="Group 452">
            <a:extLst>
              <a:ext uri="{FF2B5EF4-FFF2-40B4-BE49-F238E27FC236}">
                <a16:creationId xmlns:a16="http://schemas.microsoft.com/office/drawing/2014/main" id="{F9332F04-5D6F-41EA-9B0F-75CEF6D403DB}"/>
              </a:ext>
            </a:extLst>
          </p:cNvPr>
          <p:cNvGrpSpPr>
            <a:grpSpLocks/>
          </p:cNvGrpSpPr>
          <p:nvPr/>
        </p:nvGrpSpPr>
        <p:grpSpPr bwMode="auto">
          <a:xfrm>
            <a:off x="3711576" y="5140208"/>
            <a:ext cx="481013" cy="1069975"/>
            <a:chOff x="1384" y="2855"/>
            <a:chExt cx="303" cy="674"/>
          </a:xfrm>
        </p:grpSpPr>
        <p:sp>
          <p:nvSpPr>
            <p:cNvPr id="221318" name="Rectangle 362">
              <a:extLst>
                <a:ext uri="{FF2B5EF4-FFF2-40B4-BE49-F238E27FC236}">
                  <a16:creationId xmlns:a16="http://schemas.microsoft.com/office/drawing/2014/main" id="{7F6E8B25-C3B5-4C18-98AA-D4CF4D867CA0}"/>
                </a:ext>
              </a:extLst>
            </p:cNvPr>
            <p:cNvSpPr>
              <a:spLocks noChangeArrowheads="1"/>
            </p:cNvSpPr>
            <p:nvPr/>
          </p:nvSpPr>
          <p:spPr bwMode="auto">
            <a:xfrm>
              <a:off x="1387" y="3005"/>
              <a:ext cx="297" cy="52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1319" name="Freeform 363">
              <a:extLst>
                <a:ext uri="{FF2B5EF4-FFF2-40B4-BE49-F238E27FC236}">
                  <a16:creationId xmlns:a16="http://schemas.microsoft.com/office/drawing/2014/main" id="{782C662A-AA2B-4385-9621-3AF5D26EB533}"/>
                </a:ext>
              </a:extLst>
            </p:cNvPr>
            <p:cNvSpPr>
              <a:spLocks noEditPoints="1"/>
            </p:cNvSpPr>
            <p:nvPr/>
          </p:nvSpPr>
          <p:spPr bwMode="auto">
            <a:xfrm>
              <a:off x="1384" y="3002"/>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3" y="144"/>
                    <a:pt x="0" y="140"/>
                    <a:pt x="0" y="136"/>
                  </a:cubicBezTo>
                  <a:lnTo>
                    <a:pt x="0" y="24"/>
                  </a:lnTo>
                  <a:cubicBezTo>
                    <a:pt x="0" y="19"/>
                    <a:pt x="3" y="16"/>
                    <a:pt x="8" y="16"/>
                  </a:cubicBezTo>
                  <a:cubicBezTo>
                    <a:pt x="12" y="16"/>
                    <a:pt x="16" y="19"/>
                    <a:pt x="16" y="24"/>
                  </a:cubicBezTo>
                  <a:close/>
                  <a:moveTo>
                    <a:pt x="16" y="216"/>
                  </a:moveTo>
                  <a:lnTo>
                    <a:pt x="16" y="328"/>
                  </a:lnTo>
                  <a:cubicBezTo>
                    <a:pt x="16" y="332"/>
                    <a:pt x="12" y="336"/>
                    <a:pt x="8" y="336"/>
                  </a:cubicBezTo>
                  <a:cubicBezTo>
                    <a:pt x="3" y="336"/>
                    <a:pt x="0" y="332"/>
                    <a:pt x="0" y="328"/>
                  </a:cubicBezTo>
                  <a:lnTo>
                    <a:pt x="0" y="216"/>
                  </a:lnTo>
                  <a:cubicBezTo>
                    <a:pt x="0" y="211"/>
                    <a:pt x="3" y="208"/>
                    <a:pt x="8" y="208"/>
                  </a:cubicBezTo>
                  <a:cubicBezTo>
                    <a:pt x="12" y="208"/>
                    <a:pt x="16" y="211"/>
                    <a:pt x="16" y="216"/>
                  </a:cubicBezTo>
                  <a:close/>
                  <a:moveTo>
                    <a:pt x="16" y="408"/>
                  </a:moveTo>
                  <a:lnTo>
                    <a:pt x="16" y="520"/>
                  </a:lnTo>
                  <a:cubicBezTo>
                    <a:pt x="16" y="524"/>
                    <a:pt x="12" y="528"/>
                    <a:pt x="8" y="528"/>
                  </a:cubicBezTo>
                  <a:cubicBezTo>
                    <a:pt x="3" y="528"/>
                    <a:pt x="0" y="524"/>
                    <a:pt x="0" y="520"/>
                  </a:cubicBezTo>
                  <a:lnTo>
                    <a:pt x="0" y="408"/>
                  </a:lnTo>
                  <a:cubicBezTo>
                    <a:pt x="0" y="403"/>
                    <a:pt x="3" y="400"/>
                    <a:pt x="8" y="400"/>
                  </a:cubicBezTo>
                  <a:cubicBezTo>
                    <a:pt x="12" y="400"/>
                    <a:pt x="16" y="403"/>
                    <a:pt x="16" y="408"/>
                  </a:cubicBezTo>
                  <a:close/>
                  <a:moveTo>
                    <a:pt x="16" y="600"/>
                  </a:moveTo>
                  <a:lnTo>
                    <a:pt x="16" y="712"/>
                  </a:lnTo>
                  <a:cubicBezTo>
                    <a:pt x="16" y="716"/>
                    <a:pt x="12" y="720"/>
                    <a:pt x="8" y="720"/>
                  </a:cubicBezTo>
                  <a:cubicBezTo>
                    <a:pt x="3" y="720"/>
                    <a:pt x="0" y="716"/>
                    <a:pt x="0" y="712"/>
                  </a:cubicBezTo>
                  <a:lnTo>
                    <a:pt x="0" y="600"/>
                  </a:lnTo>
                  <a:cubicBezTo>
                    <a:pt x="0" y="595"/>
                    <a:pt x="3" y="592"/>
                    <a:pt x="8" y="592"/>
                  </a:cubicBezTo>
                  <a:cubicBezTo>
                    <a:pt x="12" y="592"/>
                    <a:pt x="16" y="595"/>
                    <a:pt x="16" y="600"/>
                  </a:cubicBezTo>
                  <a:close/>
                  <a:moveTo>
                    <a:pt x="16" y="792"/>
                  </a:moveTo>
                  <a:lnTo>
                    <a:pt x="16" y="904"/>
                  </a:lnTo>
                  <a:cubicBezTo>
                    <a:pt x="16" y="908"/>
                    <a:pt x="12" y="912"/>
                    <a:pt x="8" y="912"/>
                  </a:cubicBezTo>
                  <a:cubicBezTo>
                    <a:pt x="3" y="912"/>
                    <a:pt x="0" y="908"/>
                    <a:pt x="0" y="904"/>
                  </a:cubicBezTo>
                  <a:lnTo>
                    <a:pt x="0" y="792"/>
                  </a:lnTo>
                  <a:cubicBezTo>
                    <a:pt x="0" y="787"/>
                    <a:pt x="3" y="784"/>
                    <a:pt x="8" y="784"/>
                  </a:cubicBezTo>
                  <a:cubicBezTo>
                    <a:pt x="12" y="784"/>
                    <a:pt x="16" y="787"/>
                    <a:pt x="16" y="792"/>
                  </a:cubicBezTo>
                  <a:close/>
                  <a:moveTo>
                    <a:pt x="16" y="984"/>
                  </a:moveTo>
                  <a:lnTo>
                    <a:pt x="16" y="1096"/>
                  </a:lnTo>
                  <a:cubicBezTo>
                    <a:pt x="16" y="1100"/>
                    <a:pt x="12" y="1104"/>
                    <a:pt x="8" y="1104"/>
                  </a:cubicBezTo>
                  <a:cubicBezTo>
                    <a:pt x="3" y="1104"/>
                    <a:pt x="0" y="1100"/>
                    <a:pt x="0" y="1096"/>
                  </a:cubicBezTo>
                  <a:lnTo>
                    <a:pt x="0" y="984"/>
                  </a:lnTo>
                  <a:cubicBezTo>
                    <a:pt x="0" y="979"/>
                    <a:pt x="3" y="976"/>
                    <a:pt x="8" y="976"/>
                  </a:cubicBezTo>
                  <a:cubicBezTo>
                    <a:pt x="12" y="976"/>
                    <a:pt x="16" y="979"/>
                    <a:pt x="16" y="984"/>
                  </a:cubicBezTo>
                  <a:close/>
                  <a:moveTo>
                    <a:pt x="16" y="1176"/>
                  </a:moveTo>
                  <a:lnTo>
                    <a:pt x="16" y="1288"/>
                  </a:lnTo>
                  <a:cubicBezTo>
                    <a:pt x="16" y="1292"/>
                    <a:pt x="12" y="1296"/>
                    <a:pt x="8" y="1296"/>
                  </a:cubicBezTo>
                  <a:cubicBezTo>
                    <a:pt x="3" y="1296"/>
                    <a:pt x="0" y="1292"/>
                    <a:pt x="0" y="1288"/>
                  </a:cubicBezTo>
                  <a:lnTo>
                    <a:pt x="0" y="1176"/>
                  </a:lnTo>
                  <a:cubicBezTo>
                    <a:pt x="0" y="1171"/>
                    <a:pt x="3"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3" y="1406"/>
                    <a:pt x="0" y="1402"/>
                    <a:pt x="0" y="1398"/>
                  </a:cubicBezTo>
                  <a:lnTo>
                    <a:pt x="0" y="1368"/>
                  </a:lnTo>
                  <a:cubicBezTo>
                    <a:pt x="0" y="1363"/>
                    <a:pt x="3"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5" y="1406"/>
                    <a:pt x="162" y="1402"/>
                    <a:pt x="162" y="1398"/>
                  </a:cubicBezTo>
                  <a:cubicBezTo>
                    <a:pt x="162" y="1393"/>
                    <a:pt x="165"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7" y="1406"/>
                    <a:pt x="354" y="1402"/>
                    <a:pt x="354" y="1398"/>
                  </a:cubicBezTo>
                  <a:cubicBezTo>
                    <a:pt x="354" y="1393"/>
                    <a:pt x="357"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49" y="1406"/>
                    <a:pt x="546" y="1402"/>
                    <a:pt x="546" y="1398"/>
                  </a:cubicBezTo>
                  <a:cubicBezTo>
                    <a:pt x="546" y="1393"/>
                    <a:pt x="549"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1" y="1406"/>
                    <a:pt x="738" y="1402"/>
                    <a:pt x="738" y="1398"/>
                  </a:cubicBezTo>
                  <a:cubicBezTo>
                    <a:pt x="738" y="1393"/>
                    <a:pt x="741"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89" y="16"/>
                  </a:lnTo>
                  <a:cubicBezTo>
                    <a:pt x="785" y="16"/>
                    <a:pt x="781" y="12"/>
                    <a:pt x="781" y="8"/>
                  </a:cubicBezTo>
                  <a:cubicBezTo>
                    <a:pt x="781" y="3"/>
                    <a:pt x="785" y="0"/>
                    <a:pt x="789" y="0"/>
                  </a:cubicBezTo>
                  <a:lnTo>
                    <a:pt x="801" y="0"/>
                  </a:lnTo>
                  <a:cubicBezTo>
                    <a:pt x="805" y="0"/>
                    <a:pt x="809" y="3"/>
                    <a:pt x="809" y="8"/>
                  </a:cubicBezTo>
                  <a:lnTo>
                    <a:pt x="809" y="108"/>
                  </a:lnTo>
                  <a:cubicBezTo>
                    <a:pt x="809" y="113"/>
                    <a:pt x="805" y="116"/>
                    <a:pt x="801" y="116"/>
                  </a:cubicBezTo>
                  <a:cubicBezTo>
                    <a:pt x="796" y="116"/>
                    <a:pt x="793" y="113"/>
                    <a:pt x="793" y="108"/>
                  </a:cubicBezTo>
                  <a:close/>
                  <a:moveTo>
                    <a:pt x="709" y="16"/>
                  </a:moveTo>
                  <a:lnTo>
                    <a:pt x="597" y="16"/>
                  </a:lnTo>
                  <a:cubicBezTo>
                    <a:pt x="593" y="16"/>
                    <a:pt x="589" y="12"/>
                    <a:pt x="589" y="8"/>
                  </a:cubicBezTo>
                  <a:cubicBezTo>
                    <a:pt x="589" y="3"/>
                    <a:pt x="593" y="0"/>
                    <a:pt x="597" y="0"/>
                  </a:cubicBezTo>
                  <a:lnTo>
                    <a:pt x="709" y="0"/>
                  </a:lnTo>
                  <a:cubicBezTo>
                    <a:pt x="714" y="0"/>
                    <a:pt x="717" y="3"/>
                    <a:pt x="717" y="8"/>
                  </a:cubicBezTo>
                  <a:cubicBezTo>
                    <a:pt x="717" y="12"/>
                    <a:pt x="714" y="16"/>
                    <a:pt x="709" y="16"/>
                  </a:cubicBezTo>
                  <a:close/>
                  <a:moveTo>
                    <a:pt x="517" y="16"/>
                  </a:moveTo>
                  <a:lnTo>
                    <a:pt x="405" y="16"/>
                  </a:lnTo>
                  <a:cubicBezTo>
                    <a:pt x="401" y="16"/>
                    <a:pt x="397" y="12"/>
                    <a:pt x="397" y="8"/>
                  </a:cubicBezTo>
                  <a:cubicBezTo>
                    <a:pt x="397" y="3"/>
                    <a:pt x="401" y="0"/>
                    <a:pt x="405" y="0"/>
                  </a:cubicBezTo>
                  <a:lnTo>
                    <a:pt x="517" y="0"/>
                  </a:lnTo>
                  <a:cubicBezTo>
                    <a:pt x="522" y="0"/>
                    <a:pt x="525" y="3"/>
                    <a:pt x="525" y="8"/>
                  </a:cubicBezTo>
                  <a:cubicBezTo>
                    <a:pt x="525" y="12"/>
                    <a:pt x="522" y="16"/>
                    <a:pt x="517" y="16"/>
                  </a:cubicBezTo>
                  <a:close/>
                  <a:moveTo>
                    <a:pt x="325" y="16"/>
                  </a:moveTo>
                  <a:lnTo>
                    <a:pt x="213" y="16"/>
                  </a:lnTo>
                  <a:cubicBezTo>
                    <a:pt x="209" y="16"/>
                    <a:pt x="205" y="12"/>
                    <a:pt x="205" y="8"/>
                  </a:cubicBezTo>
                  <a:cubicBezTo>
                    <a:pt x="205" y="3"/>
                    <a:pt x="209" y="0"/>
                    <a:pt x="213" y="0"/>
                  </a:cubicBezTo>
                  <a:lnTo>
                    <a:pt x="325" y="0"/>
                  </a:lnTo>
                  <a:cubicBezTo>
                    <a:pt x="330" y="0"/>
                    <a:pt x="333" y="3"/>
                    <a:pt x="333" y="8"/>
                  </a:cubicBezTo>
                  <a:cubicBezTo>
                    <a:pt x="333" y="12"/>
                    <a:pt x="330" y="16"/>
                    <a:pt x="325" y="16"/>
                  </a:cubicBezTo>
                  <a:close/>
                  <a:moveTo>
                    <a:pt x="133" y="16"/>
                  </a:moveTo>
                  <a:lnTo>
                    <a:pt x="21" y="16"/>
                  </a:lnTo>
                  <a:cubicBezTo>
                    <a:pt x="17" y="16"/>
                    <a:pt x="13" y="12"/>
                    <a:pt x="13" y="8"/>
                  </a:cubicBezTo>
                  <a:cubicBezTo>
                    <a:pt x="13" y="3"/>
                    <a:pt x="17" y="0"/>
                    <a:pt x="21" y="0"/>
                  </a:cubicBezTo>
                  <a:lnTo>
                    <a:pt x="133" y="0"/>
                  </a:lnTo>
                  <a:cubicBezTo>
                    <a:pt x="138" y="0"/>
                    <a:pt x="141" y="3"/>
                    <a:pt x="141" y="8"/>
                  </a:cubicBezTo>
                  <a:cubicBezTo>
                    <a:pt x="141" y="12"/>
                    <a:pt x="138" y="16"/>
                    <a:pt x="133" y="16"/>
                  </a:cubicBezTo>
                  <a:close/>
                </a:path>
              </a:pathLst>
            </a:custGeom>
            <a:solidFill>
              <a:srgbClr val="000000"/>
            </a:solidFill>
            <a:ln w="9525">
              <a:solidFill>
                <a:srgbClr val="000000"/>
              </a:solidFill>
              <a:bevel/>
              <a:headEnd/>
              <a:tailEnd/>
            </a:ln>
          </p:spPr>
          <p:txBody>
            <a:bodyPr/>
            <a:lstStyle/>
            <a:p>
              <a:endParaRPr lang="zh-CN" altLang="en-US"/>
            </a:p>
          </p:txBody>
        </p:sp>
        <p:sp>
          <p:nvSpPr>
            <p:cNvPr id="221320" name="Rectangle 364">
              <a:extLst>
                <a:ext uri="{FF2B5EF4-FFF2-40B4-BE49-F238E27FC236}">
                  <a16:creationId xmlns:a16="http://schemas.microsoft.com/office/drawing/2014/main" id="{E4484263-E8DF-4E7F-9208-854BA8798998}"/>
                </a:ext>
              </a:extLst>
            </p:cNvPr>
            <p:cNvSpPr>
              <a:spLocks noChangeArrowheads="1"/>
            </p:cNvSpPr>
            <p:nvPr/>
          </p:nvSpPr>
          <p:spPr bwMode="auto">
            <a:xfrm>
              <a:off x="1497" y="285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A</a:t>
              </a:r>
              <a:endParaRPr lang="en-US" altLang="zh-CN" sz="1800">
                <a:solidFill>
                  <a:srgbClr val="000000"/>
                </a:solidFill>
                <a:latin typeface="Arial" panose="020B0604020202020204" pitchFamily="34" charset="0"/>
              </a:endParaRPr>
            </a:p>
          </p:txBody>
        </p:sp>
        <p:sp>
          <p:nvSpPr>
            <p:cNvPr id="221321" name="Line 365">
              <a:extLst>
                <a:ext uri="{FF2B5EF4-FFF2-40B4-BE49-F238E27FC236}">
                  <a16:creationId xmlns:a16="http://schemas.microsoft.com/office/drawing/2014/main" id="{94BAD467-B1DA-447C-AE13-C33D3B9E4A98}"/>
                </a:ext>
              </a:extLst>
            </p:cNvPr>
            <p:cNvSpPr>
              <a:spLocks noChangeShapeType="1"/>
            </p:cNvSpPr>
            <p:nvPr/>
          </p:nvSpPr>
          <p:spPr bwMode="auto">
            <a:xfrm>
              <a:off x="1461" y="3079"/>
              <a:ext cx="10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22" name="Freeform 366">
              <a:extLst>
                <a:ext uri="{FF2B5EF4-FFF2-40B4-BE49-F238E27FC236}">
                  <a16:creationId xmlns:a16="http://schemas.microsoft.com/office/drawing/2014/main" id="{22C7D6EB-1BA7-4ADA-BC3B-03D19BC3AA83}"/>
                </a:ext>
              </a:extLst>
            </p:cNvPr>
            <p:cNvSpPr>
              <a:spLocks/>
            </p:cNvSpPr>
            <p:nvPr/>
          </p:nvSpPr>
          <p:spPr bwMode="auto">
            <a:xfrm>
              <a:off x="1555" y="304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3" name="Line 367">
              <a:extLst>
                <a:ext uri="{FF2B5EF4-FFF2-40B4-BE49-F238E27FC236}">
                  <a16:creationId xmlns:a16="http://schemas.microsoft.com/office/drawing/2014/main" id="{C9601098-D8EC-4E93-9FA9-8517DBD9BD56}"/>
                </a:ext>
              </a:extLst>
            </p:cNvPr>
            <p:cNvSpPr>
              <a:spLocks noChangeShapeType="1"/>
            </p:cNvSpPr>
            <p:nvPr/>
          </p:nvSpPr>
          <p:spPr bwMode="auto">
            <a:xfrm>
              <a:off x="1455" y="3432"/>
              <a:ext cx="10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24" name="Freeform 368">
              <a:extLst>
                <a:ext uri="{FF2B5EF4-FFF2-40B4-BE49-F238E27FC236}">
                  <a16:creationId xmlns:a16="http://schemas.microsoft.com/office/drawing/2014/main" id="{F4A1BD3D-1A97-4790-A8C3-35E53689AB18}"/>
                </a:ext>
              </a:extLst>
            </p:cNvPr>
            <p:cNvSpPr>
              <a:spLocks/>
            </p:cNvSpPr>
            <p:nvPr/>
          </p:nvSpPr>
          <p:spPr bwMode="auto">
            <a:xfrm>
              <a:off x="1549" y="3401"/>
              <a:ext cx="92" cy="62"/>
            </a:xfrm>
            <a:custGeom>
              <a:avLst/>
              <a:gdLst>
                <a:gd name="T0" fmla="*/ 0 w 92"/>
                <a:gd name="T1" fmla="*/ 0 h 62"/>
                <a:gd name="T2" fmla="*/ 92 w 92"/>
                <a:gd name="T3" fmla="*/ 31 h 62"/>
                <a:gd name="T4" fmla="*/ 0 w 92"/>
                <a:gd name="T5" fmla="*/ 62 h 62"/>
                <a:gd name="T6" fmla="*/ 0 w 92"/>
                <a:gd name="T7" fmla="*/ 0 h 62"/>
                <a:gd name="T8" fmla="*/ 0 60000 65536"/>
                <a:gd name="T9" fmla="*/ 0 60000 65536"/>
                <a:gd name="T10" fmla="*/ 0 60000 65536"/>
                <a:gd name="T11" fmla="*/ 0 60000 65536"/>
                <a:gd name="T12" fmla="*/ 0 w 92"/>
                <a:gd name="T13" fmla="*/ 0 h 62"/>
                <a:gd name="T14" fmla="*/ 92 w 92"/>
                <a:gd name="T15" fmla="*/ 62 h 62"/>
              </a:gdLst>
              <a:ahLst/>
              <a:cxnLst>
                <a:cxn ang="T8">
                  <a:pos x="T0" y="T1"/>
                </a:cxn>
                <a:cxn ang="T9">
                  <a:pos x="T2" y="T3"/>
                </a:cxn>
                <a:cxn ang="T10">
                  <a:pos x="T4" y="T5"/>
                </a:cxn>
                <a:cxn ang="T11">
                  <a:pos x="T6" y="T7"/>
                </a:cxn>
              </a:cxnLst>
              <a:rect l="T12" t="T13" r="T14" b="T15"/>
              <a:pathLst>
                <a:path w="92" h="62">
                  <a:moveTo>
                    <a:pt x="0" y="0"/>
                  </a:moveTo>
                  <a:lnTo>
                    <a:pt x="92" y="31"/>
                  </a:lnTo>
                  <a:lnTo>
                    <a:pt x="0" y="62"/>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5" name="Line 369">
              <a:extLst>
                <a:ext uri="{FF2B5EF4-FFF2-40B4-BE49-F238E27FC236}">
                  <a16:creationId xmlns:a16="http://schemas.microsoft.com/office/drawing/2014/main" id="{0119854A-71BE-4195-A551-BD4F46A7CCB7}"/>
                </a:ext>
              </a:extLst>
            </p:cNvPr>
            <p:cNvSpPr>
              <a:spLocks noChangeShapeType="1"/>
            </p:cNvSpPr>
            <p:nvPr/>
          </p:nvSpPr>
          <p:spPr bwMode="auto">
            <a:xfrm>
              <a:off x="1455" y="3206"/>
              <a:ext cx="10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26" name="Freeform 370">
              <a:extLst>
                <a:ext uri="{FF2B5EF4-FFF2-40B4-BE49-F238E27FC236}">
                  <a16:creationId xmlns:a16="http://schemas.microsoft.com/office/drawing/2014/main" id="{13015F92-9923-4EC5-B0C1-D91510ED90CC}"/>
                </a:ext>
              </a:extLst>
            </p:cNvPr>
            <p:cNvSpPr>
              <a:spLocks/>
            </p:cNvSpPr>
            <p:nvPr/>
          </p:nvSpPr>
          <p:spPr bwMode="auto">
            <a:xfrm>
              <a:off x="1549" y="317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7" name="Line 371">
              <a:extLst>
                <a:ext uri="{FF2B5EF4-FFF2-40B4-BE49-F238E27FC236}">
                  <a16:creationId xmlns:a16="http://schemas.microsoft.com/office/drawing/2014/main" id="{1AFD6342-61A6-4AC5-8504-E37CD23FF274}"/>
                </a:ext>
              </a:extLst>
            </p:cNvPr>
            <p:cNvSpPr>
              <a:spLocks noChangeShapeType="1"/>
            </p:cNvSpPr>
            <p:nvPr/>
          </p:nvSpPr>
          <p:spPr bwMode="auto">
            <a:xfrm>
              <a:off x="1455" y="3319"/>
              <a:ext cx="10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28" name="Freeform 372">
              <a:extLst>
                <a:ext uri="{FF2B5EF4-FFF2-40B4-BE49-F238E27FC236}">
                  <a16:creationId xmlns:a16="http://schemas.microsoft.com/office/drawing/2014/main" id="{77B6CD25-36B2-4C7C-9079-75A72329EF0C}"/>
                </a:ext>
              </a:extLst>
            </p:cNvPr>
            <p:cNvSpPr>
              <a:spLocks/>
            </p:cNvSpPr>
            <p:nvPr/>
          </p:nvSpPr>
          <p:spPr bwMode="auto">
            <a:xfrm>
              <a:off x="1549" y="328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1" name="Group 455">
            <a:extLst>
              <a:ext uri="{FF2B5EF4-FFF2-40B4-BE49-F238E27FC236}">
                <a16:creationId xmlns:a16="http://schemas.microsoft.com/office/drawing/2014/main" id="{8DD54F7B-8EAE-4440-AB75-D1FBC5EFB011}"/>
              </a:ext>
            </a:extLst>
          </p:cNvPr>
          <p:cNvGrpSpPr>
            <a:grpSpLocks/>
          </p:cNvGrpSpPr>
          <p:nvPr/>
        </p:nvGrpSpPr>
        <p:grpSpPr bwMode="auto">
          <a:xfrm>
            <a:off x="5383213" y="5140208"/>
            <a:ext cx="482600" cy="1069975"/>
            <a:chOff x="2437" y="2855"/>
            <a:chExt cx="304" cy="674"/>
          </a:xfrm>
        </p:grpSpPr>
        <p:sp>
          <p:nvSpPr>
            <p:cNvPr id="221311" name="Rectangle 395">
              <a:extLst>
                <a:ext uri="{FF2B5EF4-FFF2-40B4-BE49-F238E27FC236}">
                  <a16:creationId xmlns:a16="http://schemas.microsoft.com/office/drawing/2014/main" id="{9D96B9C9-07B4-41B1-AABB-394C6D3790E7}"/>
                </a:ext>
              </a:extLst>
            </p:cNvPr>
            <p:cNvSpPr>
              <a:spLocks noChangeArrowheads="1"/>
            </p:cNvSpPr>
            <p:nvPr/>
          </p:nvSpPr>
          <p:spPr bwMode="auto">
            <a:xfrm>
              <a:off x="2440" y="3005"/>
              <a:ext cx="298" cy="52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1312" name="Freeform 396">
              <a:extLst>
                <a:ext uri="{FF2B5EF4-FFF2-40B4-BE49-F238E27FC236}">
                  <a16:creationId xmlns:a16="http://schemas.microsoft.com/office/drawing/2014/main" id="{61E92BA0-4861-4764-9FBE-B5F8112A7FCB}"/>
                </a:ext>
              </a:extLst>
            </p:cNvPr>
            <p:cNvSpPr>
              <a:spLocks noEditPoints="1"/>
            </p:cNvSpPr>
            <p:nvPr/>
          </p:nvSpPr>
          <p:spPr bwMode="auto">
            <a:xfrm>
              <a:off x="2437" y="3002"/>
              <a:ext cx="304"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3" y="144"/>
                    <a:pt x="8" y="144"/>
                  </a:cubicBezTo>
                  <a:cubicBezTo>
                    <a:pt x="4" y="144"/>
                    <a:pt x="0" y="140"/>
                    <a:pt x="0" y="136"/>
                  </a:cubicBezTo>
                  <a:lnTo>
                    <a:pt x="0" y="24"/>
                  </a:lnTo>
                  <a:cubicBezTo>
                    <a:pt x="0" y="19"/>
                    <a:pt x="4" y="16"/>
                    <a:pt x="8" y="16"/>
                  </a:cubicBezTo>
                  <a:cubicBezTo>
                    <a:pt x="13" y="16"/>
                    <a:pt x="16" y="19"/>
                    <a:pt x="16" y="24"/>
                  </a:cubicBezTo>
                  <a:close/>
                  <a:moveTo>
                    <a:pt x="16" y="216"/>
                  </a:moveTo>
                  <a:lnTo>
                    <a:pt x="16" y="328"/>
                  </a:lnTo>
                  <a:cubicBezTo>
                    <a:pt x="16" y="332"/>
                    <a:pt x="13" y="336"/>
                    <a:pt x="8" y="336"/>
                  </a:cubicBezTo>
                  <a:cubicBezTo>
                    <a:pt x="4" y="336"/>
                    <a:pt x="0" y="332"/>
                    <a:pt x="0" y="328"/>
                  </a:cubicBezTo>
                  <a:lnTo>
                    <a:pt x="0" y="216"/>
                  </a:lnTo>
                  <a:cubicBezTo>
                    <a:pt x="0" y="211"/>
                    <a:pt x="4" y="208"/>
                    <a:pt x="8" y="208"/>
                  </a:cubicBezTo>
                  <a:cubicBezTo>
                    <a:pt x="13" y="208"/>
                    <a:pt x="16" y="211"/>
                    <a:pt x="16" y="216"/>
                  </a:cubicBezTo>
                  <a:close/>
                  <a:moveTo>
                    <a:pt x="16" y="408"/>
                  </a:moveTo>
                  <a:lnTo>
                    <a:pt x="16" y="520"/>
                  </a:lnTo>
                  <a:cubicBezTo>
                    <a:pt x="16" y="524"/>
                    <a:pt x="13" y="528"/>
                    <a:pt x="8" y="528"/>
                  </a:cubicBezTo>
                  <a:cubicBezTo>
                    <a:pt x="4" y="528"/>
                    <a:pt x="0" y="524"/>
                    <a:pt x="0" y="520"/>
                  </a:cubicBezTo>
                  <a:lnTo>
                    <a:pt x="0" y="408"/>
                  </a:lnTo>
                  <a:cubicBezTo>
                    <a:pt x="0" y="403"/>
                    <a:pt x="4" y="400"/>
                    <a:pt x="8" y="400"/>
                  </a:cubicBezTo>
                  <a:cubicBezTo>
                    <a:pt x="13" y="400"/>
                    <a:pt x="16" y="403"/>
                    <a:pt x="16" y="408"/>
                  </a:cubicBezTo>
                  <a:close/>
                  <a:moveTo>
                    <a:pt x="16" y="600"/>
                  </a:moveTo>
                  <a:lnTo>
                    <a:pt x="16" y="712"/>
                  </a:lnTo>
                  <a:cubicBezTo>
                    <a:pt x="16" y="716"/>
                    <a:pt x="13" y="720"/>
                    <a:pt x="8" y="720"/>
                  </a:cubicBezTo>
                  <a:cubicBezTo>
                    <a:pt x="4" y="720"/>
                    <a:pt x="0" y="716"/>
                    <a:pt x="0" y="712"/>
                  </a:cubicBezTo>
                  <a:lnTo>
                    <a:pt x="0" y="600"/>
                  </a:lnTo>
                  <a:cubicBezTo>
                    <a:pt x="0" y="595"/>
                    <a:pt x="4" y="592"/>
                    <a:pt x="8" y="592"/>
                  </a:cubicBezTo>
                  <a:cubicBezTo>
                    <a:pt x="13" y="592"/>
                    <a:pt x="16" y="595"/>
                    <a:pt x="16" y="600"/>
                  </a:cubicBezTo>
                  <a:close/>
                  <a:moveTo>
                    <a:pt x="16" y="792"/>
                  </a:moveTo>
                  <a:lnTo>
                    <a:pt x="16" y="904"/>
                  </a:lnTo>
                  <a:cubicBezTo>
                    <a:pt x="16" y="908"/>
                    <a:pt x="13" y="912"/>
                    <a:pt x="8" y="912"/>
                  </a:cubicBezTo>
                  <a:cubicBezTo>
                    <a:pt x="4" y="912"/>
                    <a:pt x="0" y="908"/>
                    <a:pt x="0" y="904"/>
                  </a:cubicBezTo>
                  <a:lnTo>
                    <a:pt x="0" y="792"/>
                  </a:lnTo>
                  <a:cubicBezTo>
                    <a:pt x="0" y="787"/>
                    <a:pt x="4" y="784"/>
                    <a:pt x="8" y="784"/>
                  </a:cubicBezTo>
                  <a:cubicBezTo>
                    <a:pt x="13" y="784"/>
                    <a:pt x="16" y="787"/>
                    <a:pt x="16" y="792"/>
                  </a:cubicBezTo>
                  <a:close/>
                  <a:moveTo>
                    <a:pt x="16" y="984"/>
                  </a:moveTo>
                  <a:lnTo>
                    <a:pt x="16" y="1096"/>
                  </a:lnTo>
                  <a:cubicBezTo>
                    <a:pt x="16" y="1100"/>
                    <a:pt x="13" y="1104"/>
                    <a:pt x="8" y="1104"/>
                  </a:cubicBezTo>
                  <a:cubicBezTo>
                    <a:pt x="4" y="1104"/>
                    <a:pt x="0" y="1100"/>
                    <a:pt x="0" y="1096"/>
                  </a:cubicBezTo>
                  <a:lnTo>
                    <a:pt x="0" y="984"/>
                  </a:lnTo>
                  <a:cubicBezTo>
                    <a:pt x="0" y="979"/>
                    <a:pt x="4" y="976"/>
                    <a:pt x="8" y="976"/>
                  </a:cubicBezTo>
                  <a:cubicBezTo>
                    <a:pt x="13" y="976"/>
                    <a:pt x="16" y="979"/>
                    <a:pt x="16" y="984"/>
                  </a:cubicBezTo>
                  <a:close/>
                  <a:moveTo>
                    <a:pt x="16" y="1176"/>
                  </a:moveTo>
                  <a:lnTo>
                    <a:pt x="16" y="1288"/>
                  </a:lnTo>
                  <a:cubicBezTo>
                    <a:pt x="16" y="1292"/>
                    <a:pt x="13" y="1296"/>
                    <a:pt x="8" y="1296"/>
                  </a:cubicBezTo>
                  <a:cubicBezTo>
                    <a:pt x="4" y="1296"/>
                    <a:pt x="0" y="1292"/>
                    <a:pt x="0" y="1288"/>
                  </a:cubicBezTo>
                  <a:lnTo>
                    <a:pt x="0" y="1176"/>
                  </a:lnTo>
                  <a:cubicBezTo>
                    <a:pt x="0" y="1171"/>
                    <a:pt x="4" y="1168"/>
                    <a:pt x="8" y="1168"/>
                  </a:cubicBezTo>
                  <a:cubicBezTo>
                    <a:pt x="13" y="1168"/>
                    <a:pt x="16" y="1171"/>
                    <a:pt x="16" y="1176"/>
                  </a:cubicBezTo>
                  <a:close/>
                  <a:moveTo>
                    <a:pt x="16" y="1368"/>
                  </a:moveTo>
                  <a:lnTo>
                    <a:pt x="16" y="1398"/>
                  </a:lnTo>
                  <a:lnTo>
                    <a:pt x="8" y="1390"/>
                  </a:lnTo>
                  <a:lnTo>
                    <a:pt x="90" y="1390"/>
                  </a:lnTo>
                  <a:cubicBezTo>
                    <a:pt x="95" y="1390"/>
                    <a:pt x="98" y="1393"/>
                    <a:pt x="98" y="1398"/>
                  </a:cubicBezTo>
                  <a:cubicBezTo>
                    <a:pt x="98" y="1402"/>
                    <a:pt x="95" y="1406"/>
                    <a:pt x="90" y="1406"/>
                  </a:cubicBezTo>
                  <a:lnTo>
                    <a:pt x="8" y="1406"/>
                  </a:lnTo>
                  <a:cubicBezTo>
                    <a:pt x="4" y="1406"/>
                    <a:pt x="0" y="1402"/>
                    <a:pt x="0" y="1398"/>
                  </a:cubicBezTo>
                  <a:lnTo>
                    <a:pt x="0" y="1368"/>
                  </a:lnTo>
                  <a:cubicBezTo>
                    <a:pt x="0" y="1363"/>
                    <a:pt x="4" y="1360"/>
                    <a:pt x="8" y="1360"/>
                  </a:cubicBezTo>
                  <a:cubicBezTo>
                    <a:pt x="13" y="1360"/>
                    <a:pt x="16" y="1363"/>
                    <a:pt x="16" y="1368"/>
                  </a:cubicBezTo>
                  <a:close/>
                  <a:moveTo>
                    <a:pt x="170" y="1390"/>
                  </a:moveTo>
                  <a:lnTo>
                    <a:pt x="282" y="1390"/>
                  </a:lnTo>
                  <a:cubicBezTo>
                    <a:pt x="287" y="1390"/>
                    <a:pt x="290" y="1393"/>
                    <a:pt x="290" y="1398"/>
                  </a:cubicBezTo>
                  <a:cubicBezTo>
                    <a:pt x="290" y="1402"/>
                    <a:pt x="287"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9" y="1390"/>
                    <a:pt x="482" y="1393"/>
                    <a:pt x="482" y="1398"/>
                  </a:cubicBezTo>
                  <a:cubicBezTo>
                    <a:pt x="482" y="1402"/>
                    <a:pt x="479"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1" y="1390"/>
                    <a:pt x="674" y="1393"/>
                    <a:pt x="674" y="1398"/>
                  </a:cubicBezTo>
                  <a:cubicBezTo>
                    <a:pt x="674" y="1402"/>
                    <a:pt x="671"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7" y="1332"/>
                    <a:pt x="801" y="1332"/>
                  </a:cubicBezTo>
                  <a:cubicBezTo>
                    <a:pt x="806" y="1332"/>
                    <a:pt x="809" y="1336"/>
                    <a:pt x="809" y="1340"/>
                  </a:cubicBezTo>
                  <a:lnTo>
                    <a:pt x="809" y="1398"/>
                  </a:lnTo>
                  <a:cubicBezTo>
                    <a:pt x="809" y="1402"/>
                    <a:pt x="806"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7" y="1140"/>
                    <a:pt x="801" y="1140"/>
                  </a:cubicBezTo>
                  <a:cubicBezTo>
                    <a:pt x="806" y="1140"/>
                    <a:pt x="809" y="1144"/>
                    <a:pt x="809" y="1148"/>
                  </a:cubicBezTo>
                  <a:lnTo>
                    <a:pt x="809" y="1260"/>
                  </a:lnTo>
                  <a:cubicBezTo>
                    <a:pt x="809" y="1265"/>
                    <a:pt x="806" y="1268"/>
                    <a:pt x="801" y="1268"/>
                  </a:cubicBezTo>
                  <a:cubicBezTo>
                    <a:pt x="797" y="1268"/>
                    <a:pt x="793" y="1265"/>
                    <a:pt x="793" y="1260"/>
                  </a:cubicBezTo>
                  <a:close/>
                  <a:moveTo>
                    <a:pt x="793" y="1068"/>
                  </a:moveTo>
                  <a:lnTo>
                    <a:pt x="793" y="956"/>
                  </a:lnTo>
                  <a:cubicBezTo>
                    <a:pt x="793" y="952"/>
                    <a:pt x="797" y="948"/>
                    <a:pt x="801" y="948"/>
                  </a:cubicBezTo>
                  <a:cubicBezTo>
                    <a:pt x="806" y="948"/>
                    <a:pt x="809" y="952"/>
                    <a:pt x="809" y="956"/>
                  </a:cubicBezTo>
                  <a:lnTo>
                    <a:pt x="809" y="1068"/>
                  </a:lnTo>
                  <a:cubicBezTo>
                    <a:pt x="809" y="1073"/>
                    <a:pt x="806" y="1076"/>
                    <a:pt x="801" y="1076"/>
                  </a:cubicBezTo>
                  <a:cubicBezTo>
                    <a:pt x="797" y="1076"/>
                    <a:pt x="793" y="1073"/>
                    <a:pt x="793" y="1068"/>
                  </a:cubicBezTo>
                  <a:close/>
                  <a:moveTo>
                    <a:pt x="793" y="876"/>
                  </a:moveTo>
                  <a:lnTo>
                    <a:pt x="793" y="764"/>
                  </a:lnTo>
                  <a:cubicBezTo>
                    <a:pt x="793" y="760"/>
                    <a:pt x="797" y="756"/>
                    <a:pt x="801" y="756"/>
                  </a:cubicBezTo>
                  <a:cubicBezTo>
                    <a:pt x="806" y="756"/>
                    <a:pt x="809" y="760"/>
                    <a:pt x="809" y="764"/>
                  </a:cubicBezTo>
                  <a:lnTo>
                    <a:pt x="809" y="876"/>
                  </a:lnTo>
                  <a:cubicBezTo>
                    <a:pt x="809" y="881"/>
                    <a:pt x="806" y="884"/>
                    <a:pt x="801" y="884"/>
                  </a:cubicBezTo>
                  <a:cubicBezTo>
                    <a:pt x="797" y="884"/>
                    <a:pt x="793" y="881"/>
                    <a:pt x="793" y="876"/>
                  </a:cubicBezTo>
                  <a:close/>
                  <a:moveTo>
                    <a:pt x="793" y="684"/>
                  </a:moveTo>
                  <a:lnTo>
                    <a:pt x="793" y="572"/>
                  </a:lnTo>
                  <a:cubicBezTo>
                    <a:pt x="793" y="568"/>
                    <a:pt x="797" y="564"/>
                    <a:pt x="801" y="564"/>
                  </a:cubicBezTo>
                  <a:cubicBezTo>
                    <a:pt x="806" y="564"/>
                    <a:pt x="809" y="568"/>
                    <a:pt x="809" y="572"/>
                  </a:cubicBezTo>
                  <a:lnTo>
                    <a:pt x="809" y="684"/>
                  </a:lnTo>
                  <a:cubicBezTo>
                    <a:pt x="809" y="689"/>
                    <a:pt x="806" y="692"/>
                    <a:pt x="801" y="692"/>
                  </a:cubicBezTo>
                  <a:cubicBezTo>
                    <a:pt x="797" y="692"/>
                    <a:pt x="793" y="689"/>
                    <a:pt x="793" y="684"/>
                  </a:cubicBezTo>
                  <a:close/>
                  <a:moveTo>
                    <a:pt x="793" y="492"/>
                  </a:moveTo>
                  <a:lnTo>
                    <a:pt x="793" y="380"/>
                  </a:lnTo>
                  <a:cubicBezTo>
                    <a:pt x="793" y="376"/>
                    <a:pt x="797" y="372"/>
                    <a:pt x="801" y="372"/>
                  </a:cubicBezTo>
                  <a:cubicBezTo>
                    <a:pt x="806" y="372"/>
                    <a:pt x="809" y="376"/>
                    <a:pt x="809" y="380"/>
                  </a:cubicBezTo>
                  <a:lnTo>
                    <a:pt x="809" y="492"/>
                  </a:lnTo>
                  <a:cubicBezTo>
                    <a:pt x="809" y="497"/>
                    <a:pt x="806" y="500"/>
                    <a:pt x="801" y="500"/>
                  </a:cubicBezTo>
                  <a:cubicBezTo>
                    <a:pt x="797" y="500"/>
                    <a:pt x="793" y="497"/>
                    <a:pt x="793" y="492"/>
                  </a:cubicBezTo>
                  <a:close/>
                  <a:moveTo>
                    <a:pt x="793" y="300"/>
                  </a:moveTo>
                  <a:lnTo>
                    <a:pt x="793" y="188"/>
                  </a:lnTo>
                  <a:cubicBezTo>
                    <a:pt x="793" y="184"/>
                    <a:pt x="797" y="180"/>
                    <a:pt x="801" y="180"/>
                  </a:cubicBezTo>
                  <a:cubicBezTo>
                    <a:pt x="806" y="180"/>
                    <a:pt x="809" y="184"/>
                    <a:pt x="809" y="188"/>
                  </a:cubicBezTo>
                  <a:lnTo>
                    <a:pt x="809" y="300"/>
                  </a:lnTo>
                  <a:cubicBezTo>
                    <a:pt x="809" y="305"/>
                    <a:pt x="806" y="308"/>
                    <a:pt x="801" y="308"/>
                  </a:cubicBezTo>
                  <a:cubicBezTo>
                    <a:pt x="797" y="308"/>
                    <a:pt x="793" y="305"/>
                    <a:pt x="793" y="300"/>
                  </a:cubicBezTo>
                  <a:close/>
                  <a:moveTo>
                    <a:pt x="793" y="108"/>
                  </a:moveTo>
                  <a:lnTo>
                    <a:pt x="793" y="8"/>
                  </a:lnTo>
                  <a:lnTo>
                    <a:pt x="801" y="16"/>
                  </a:lnTo>
                  <a:lnTo>
                    <a:pt x="790" y="16"/>
                  </a:lnTo>
                  <a:cubicBezTo>
                    <a:pt x="786" y="16"/>
                    <a:pt x="782" y="12"/>
                    <a:pt x="782" y="8"/>
                  </a:cubicBezTo>
                  <a:cubicBezTo>
                    <a:pt x="782" y="3"/>
                    <a:pt x="786" y="0"/>
                    <a:pt x="790" y="0"/>
                  </a:cubicBezTo>
                  <a:lnTo>
                    <a:pt x="801" y="0"/>
                  </a:lnTo>
                  <a:cubicBezTo>
                    <a:pt x="806" y="0"/>
                    <a:pt x="809" y="3"/>
                    <a:pt x="809" y="8"/>
                  </a:cubicBezTo>
                  <a:lnTo>
                    <a:pt x="809" y="108"/>
                  </a:lnTo>
                  <a:cubicBezTo>
                    <a:pt x="809" y="113"/>
                    <a:pt x="806" y="116"/>
                    <a:pt x="801" y="116"/>
                  </a:cubicBezTo>
                  <a:cubicBezTo>
                    <a:pt x="797" y="116"/>
                    <a:pt x="793" y="113"/>
                    <a:pt x="793" y="108"/>
                  </a:cubicBezTo>
                  <a:close/>
                  <a:moveTo>
                    <a:pt x="710" y="16"/>
                  </a:moveTo>
                  <a:lnTo>
                    <a:pt x="598" y="16"/>
                  </a:lnTo>
                  <a:cubicBezTo>
                    <a:pt x="594" y="16"/>
                    <a:pt x="590" y="12"/>
                    <a:pt x="590" y="8"/>
                  </a:cubicBezTo>
                  <a:cubicBezTo>
                    <a:pt x="590" y="3"/>
                    <a:pt x="594" y="0"/>
                    <a:pt x="598" y="0"/>
                  </a:cubicBezTo>
                  <a:lnTo>
                    <a:pt x="710" y="0"/>
                  </a:lnTo>
                  <a:cubicBezTo>
                    <a:pt x="715" y="0"/>
                    <a:pt x="718" y="3"/>
                    <a:pt x="718" y="8"/>
                  </a:cubicBezTo>
                  <a:cubicBezTo>
                    <a:pt x="718" y="12"/>
                    <a:pt x="715" y="16"/>
                    <a:pt x="710" y="16"/>
                  </a:cubicBezTo>
                  <a:close/>
                  <a:moveTo>
                    <a:pt x="518" y="16"/>
                  </a:moveTo>
                  <a:lnTo>
                    <a:pt x="406" y="16"/>
                  </a:lnTo>
                  <a:cubicBezTo>
                    <a:pt x="402" y="16"/>
                    <a:pt x="398" y="12"/>
                    <a:pt x="398" y="8"/>
                  </a:cubicBezTo>
                  <a:cubicBezTo>
                    <a:pt x="398" y="3"/>
                    <a:pt x="402" y="0"/>
                    <a:pt x="406" y="0"/>
                  </a:cubicBezTo>
                  <a:lnTo>
                    <a:pt x="518" y="0"/>
                  </a:lnTo>
                  <a:cubicBezTo>
                    <a:pt x="523" y="0"/>
                    <a:pt x="526" y="3"/>
                    <a:pt x="526" y="8"/>
                  </a:cubicBezTo>
                  <a:cubicBezTo>
                    <a:pt x="526" y="12"/>
                    <a:pt x="523" y="16"/>
                    <a:pt x="518" y="16"/>
                  </a:cubicBezTo>
                  <a:close/>
                  <a:moveTo>
                    <a:pt x="326" y="16"/>
                  </a:moveTo>
                  <a:lnTo>
                    <a:pt x="214" y="16"/>
                  </a:lnTo>
                  <a:cubicBezTo>
                    <a:pt x="210" y="16"/>
                    <a:pt x="206" y="12"/>
                    <a:pt x="206" y="8"/>
                  </a:cubicBezTo>
                  <a:cubicBezTo>
                    <a:pt x="206" y="3"/>
                    <a:pt x="210" y="0"/>
                    <a:pt x="214" y="0"/>
                  </a:cubicBezTo>
                  <a:lnTo>
                    <a:pt x="326" y="0"/>
                  </a:lnTo>
                  <a:cubicBezTo>
                    <a:pt x="331" y="0"/>
                    <a:pt x="334" y="3"/>
                    <a:pt x="334" y="8"/>
                  </a:cubicBezTo>
                  <a:cubicBezTo>
                    <a:pt x="334" y="12"/>
                    <a:pt x="331" y="16"/>
                    <a:pt x="326" y="16"/>
                  </a:cubicBezTo>
                  <a:close/>
                  <a:moveTo>
                    <a:pt x="134" y="16"/>
                  </a:moveTo>
                  <a:lnTo>
                    <a:pt x="22" y="16"/>
                  </a:lnTo>
                  <a:cubicBezTo>
                    <a:pt x="18" y="16"/>
                    <a:pt x="14" y="12"/>
                    <a:pt x="14" y="8"/>
                  </a:cubicBezTo>
                  <a:cubicBezTo>
                    <a:pt x="14" y="3"/>
                    <a:pt x="18" y="0"/>
                    <a:pt x="22" y="0"/>
                  </a:cubicBezTo>
                  <a:lnTo>
                    <a:pt x="134" y="0"/>
                  </a:lnTo>
                  <a:cubicBezTo>
                    <a:pt x="139" y="0"/>
                    <a:pt x="142" y="3"/>
                    <a:pt x="142" y="8"/>
                  </a:cubicBezTo>
                  <a:cubicBezTo>
                    <a:pt x="142" y="12"/>
                    <a:pt x="139" y="16"/>
                    <a:pt x="134" y="16"/>
                  </a:cubicBezTo>
                  <a:close/>
                </a:path>
              </a:pathLst>
            </a:custGeom>
            <a:solidFill>
              <a:srgbClr val="000000"/>
            </a:solidFill>
            <a:ln w="9525">
              <a:solidFill>
                <a:srgbClr val="000000"/>
              </a:solidFill>
              <a:bevel/>
              <a:headEnd/>
              <a:tailEnd/>
            </a:ln>
          </p:spPr>
          <p:txBody>
            <a:bodyPr/>
            <a:lstStyle/>
            <a:p>
              <a:endParaRPr lang="zh-CN" altLang="en-US"/>
            </a:p>
          </p:txBody>
        </p:sp>
        <p:sp>
          <p:nvSpPr>
            <p:cNvPr id="221313" name="Rectangle 397">
              <a:extLst>
                <a:ext uri="{FF2B5EF4-FFF2-40B4-BE49-F238E27FC236}">
                  <a16:creationId xmlns:a16="http://schemas.microsoft.com/office/drawing/2014/main" id="{59E7595D-A2A3-45DC-A39D-0D85C330F555}"/>
                </a:ext>
              </a:extLst>
            </p:cNvPr>
            <p:cNvSpPr>
              <a:spLocks noChangeArrowheads="1"/>
            </p:cNvSpPr>
            <p:nvPr/>
          </p:nvSpPr>
          <p:spPr bwMode="auto">
            <a:xfrm>
              <a:off x="2547" y="2855"/>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D</a:t>
              </a:r>
              <a:endParaRPr lang="en-US" altLang="zh-CN" sz="1800">
                <a:solidFill>
                  <a:srgbClr val="000000"/>
                </a:solidFill>
                <a:latin typeface="Arial" panose="020B0604020202020204" pitchFamily="34" charset="0"/>
              </a:endParaRPr>
            </a:p>
          </p:txBody>
        </p:sp>
        <p:sp>
          <p:nvSpPr>
            <p:cNvPr id="221314" name="Line 402">
              <a:extLst>
                <a:ext uri="{FF2B5EF4-FFF2-40B4-BE49-F238E27FC236}">
                  <a16:creationId xmlns:a16="http://schemas.microsoft.com/office/drawing/2014/main" id="{5449FF83-A9C5-4B18-BFAD-CB6B2AE8BA18}"/>
                </a:ext>
              </a:extLst>
            </p:cNvPr>
            <p:cNvSpPr>
              <a:spLocks noChangeShapeType="1"/>
            </p:cNvSpPr>
            <p:nvPr/>
          </p:nvSpPr>
          <p:spPr bwMode="auto">
            <a:xfrm>
              <a:off x="2509" y="3206"/>
              <a:ext cx="101"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15" name="Freeform 403">
              <a:extLst>
                <a:ext uri="{FF2B5EF4-FFF2-40B4-BE49-F238E27FC236}">
                  <a16:creationId xmlns:a16="http://schemas.microsoft.com/office/drawing/2014/main" id="{58591C93-D464-45A4-BA74-45A632F14D60}"/>
                </a:ext>
              </a:extLst>
            </p:cNvPr>
            <p:cNvSpPr>
              <a:spLocks/>
            </p:cNvSpPr>
            <p:nvPr/>
          </p:nvSpPr>
          <p:spPr bwMode="auto">
            <a:xfrm>
              <a:off x="2602" y="3176"/>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sp>
          <p:nvSpPr>
            <p:cNvPr id="221316" name="Line 404">
              <a:extLst>
                <a:ext uri="{FF2B5EF4-FFF2-40B4-BE49-F238E27FC236}">
                  <a16:creationId xmlns:a16="http://schemas.microsoft.com/office/drawing/2014/main" id="{11463A44-4008-4138-A7A6-5325265CC101}"/>
                </a:ext>
              </a:extLst>
            </p:cNvPr>
            <p:cNvSpPr>
              <a:spLocks noChangeShapeType="1"/>
            </p:cNvSpPr>
            <p:nvPr/>
          </p:nvSpPr>
          <p:spPr bwMode="auto">
            <a:xfrm>
              <a:off x="2509" y="3319"/>
              <a:ext cx="101"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17" name="Freeform 405">
              <a:extLst>
                <a:ext uri="{FF2B5EF4-FFF2-40B4-BE49-F238E27FC236}">
                  <a16:creationId xmlns:a16="http://schemas.microsoft.com/office/drawing/2014/main" id="{EC481949-BD96-4302-A348-58F12CAC2D18}"/>
                </a:ext>
              </a:extLst>
            </p:cNvPr>
            <p:cNvSpPr>
              <a:spLocks/>
            </p:cNvSpPr>
            <p:nvPr/>
          </p:nvSpPr>
          <p:spPr bwMode="auto">
            <a:xfrm>
              <a:off x="2602" y="3289"/>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grpSp>
      <p:grpSp>
        <p:nvGrpSpPr>
          <p:cNvPr id="22" name="Group 458">
            <a:extLst>
              <a:ext uri="{FF2B5EF4-FFF2-40B4-BE49-F238E27FC236}">
                <a16:creationId xmlns:a16="http://schemas.microsoft.com/office/drawing/2014/main" id="{7E807A60-2D23-4149-AE78-6DFAD4BFD1DA}"/>
              </a:ext>
            </a:extLst>
          </p:cNvPr>
          <p:cNvGrpSpPr>
            <a:grpSpLocks/>
          </p:cNvGrpSpPr>
          <p:nvPr/>
        </p:nvGrpSpPr>
        <p:grpSpPr bwMode="auto">
          <a:xfrm>
            <a:off x="6480175" y="5140208"/>
            <a:ext cx="482600" cy="1069975"/>
            <a:chOff x="3491" y="2855"/>
            <a:chExt cx="304" cy="674"/>
          </a:xfrm>
        </p:grpSpPr>
        <p:sp>
          <p:nvSpPr>
            <p:cNvPr id="221300" name="Rectangle 428">
              <a:extLst>
                <a:ext uri="{FF2B5EF4-FFF2-40B4-BE49-F238E27FC236}">
                  <a16:creationId xmlns:a16="http://schemas.microsoft.com/office/drawing/2014/main" id="{4578C068-A22F-4CA1-BF80-7341F2545FFC}"/>
                </a:ext>
              </a:extLst>
            </p:cNvPr>
            <p:cNvSpPr>
              <a:spLocks noChangeArrowheads="1"/>
            </p:cNvSpPr>
            <p:nvPr/>
          </p:nvSpPr>
          <p:spPr bwMode="auto">
            <a:xfrm>
              <a:off x="3494" y="3005"/>
              <a:ext cx="298" cy="52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1301" name="Freeform 429">
              <a:extLst>
                <a:ext uri="{FF2B5EF4-FFF2-40B4-BE49-F238E27FC236}">
                  <a16:creationId xmlns:a16="http://schemas.microsoft.com/office/drawing/2014/main" id="{B2D3275A-3666-4772-9AB5-0F7ACC0B6A0C}"/>
                </a:ext>
              </a:extLst>
            </p:cNvPr>
            <p:cNvSpPr>
              <a:spLocks noEditPoints="1"/>
            </p:cNvSpPr>
            <p:nvPr/>
          </p:nvSpPr>
          <p:spPr bwMode="auto">
            <a:xfrm>
              <a:off x="3491" y="3002"/>
              <a:ext cx="304"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3" y="144"/>
                    <a:pt x="8" y="144"/>
                  </a:cubicBezTo>
                  <a:cubicBezTo>
                    <a:pt x="4" y="144"/>
                    <a:pt x="0" y="140"/>
                    <a:pt x="0" y="136"/>
                  </a:cubicBezTo>
                  <a:lnTo>
                    <a:pt x="0" y="24"/>
                  </a:lnTo>
                  <a:cubicBezTo>
                    <a:pt x="0" y="19"/>
                    <a:pt x="4" y="16"/>
                    <a:pt x="8" y="16"/>
                  </a:cubicBezTo>
                  <a:cubicBezTo>
                    <a:pt x="13" y="16"/>
                    <a:pt x="16" y="19"/>
                    <a:pt x="16" y="24"/>
                  </a:cubicBezTo>
                  <a:close/>
                  <a:moveTo>
                    <a:pt x="16" y="216"/>
                  </a:moveTo>
                  <a:lnTo>
                    <a:pt x="16" y="328"/>
                  </a:lnTo>
                  <a:cubicBezTo>
                    <a:pt x="16" y="332"/>
                    <a:pt x="13" y="336"/>
                    <a:pt x="8" y="336"/>
                  </a:cubicBezTo>
                  <a:cubicBezTo>
                    <a:pt x="4" y="336"/>
                    <a:pt x="0" y="332"/>
                    <a:pt x="0" y="328"/>
                  </a:cubicBezTo>
                  <a:lnTo>
                    <a:pt x="0" y="216"/>
                  </a:lnTo>
                  <a:cubicBezTo>
                    <a:pt x="0" y="211"/>
                    <a:pt x="4" y="208"/>
                    <a:pt x="8" y="208"/>
                  </a:cubicBezTo>
                  <a:cubicBezTo>
                    <a:pt x="13" y="208"/>
                    <a:pt x="16" y="211"/>
                    <a:pt x="16" y="216"/>
                  </a:cubicBezTo>
                  <a:close/>
                  <a:moveTo>
                    <a:pt x="16" y="408"/>
                  </a:moveTo>
                  <a:lnTo>
                    <a:pt x="16" y="520"/>
                  </a:lnTo>
                  <a:cubicBezTo>
                    <a:pt x="16" y="524"/>
                    <a:pt x="13" y="528"/>
                    <a:pt x="8" y="528"/>
                  </a:cubicBezTo>
                  <a:cubicBezTo>
                    <a:pt x="4" y="528"/>
                    <a:pt x="0" y="524"/>
                    <a:pt x="0" y="520"/>
                  </a:cubicBezTo>
                  <a:lnTo>
                    <a:pt x="0" y="408"/>
                  </a:lnTo>
                  <a:cubicBezTo>
                    <a:pt x="0" y="403"/>
                    <a:pt x="4" y="400"/>
                    <a:pt x="8" y="400"/>
                  </a:cubicBezTo>
                  <a:cubicBezTo>
                    <a:pt x="13" y="400"/>
                    <a:pt x="16" y="403"/>
                    <a:pt x="16" y="408"/>
                  </a:cubicBezTo>
                  <a:close/>
                  <a:moveTo>
                    <a:pt x="16" y="600"/>
                  </a:moveTo>
                  <a:lnTo>
                    <a:pt x="16" y="712"/>
                  </a:lnTo>
                  <a:cubicBezTo>
                    <a:pt x="16" y="716"/>
                    <a:pt x="13" y="720"/>
                    <a:pt x="8" y="720"/>
                  </a:cubicBezTo>
                  <a:cubicBezTo>
                    <a:pt x="4" y="720"/>
                    <a:pt x="0" y="716"/>
                    <a:pt x="0" y="712"/>
                  </a:cubicBezTo>
                  <a:lnTo>
                    <a:pt x="0" y="600"/>
                  </a:lnTo>
                  <a:cubicBezTo>
                    <a:pt x="0" y="595"/>
                    <a:pt x="4" y="592"/>
                    <a:pt x="8" y="592"/>
                  </a:cubicBezTo>
                  <a:cubicBezTo>
                    <a:pt x="13" y="592"/>
                    <a:pt x="16" y="595"/>
                    <a:pt x="16" y="600"/>
                  </a:cubicBezTo>
                  <a:close/>
                  <a:moveTo>
                    <a:pt x="16" y="792"/>
                  </a:moveTo>
                  <a:lnTo>
                    <a:pt x="16" y="904"/>
                  </a:lnTo>
                  <a:cubicBezTo>
                    <a:pt x="16" y="908"/>
                    <a:pt x="13" y="912"/>
                    <a:pt x="8" y="912"/>
                  </a:cubicBezTo>
                  <a:cubicBezTo>
                    <a:pt x="4" y="912"/>
                    <a:pt x="0" y="908"/>
                    <a:pt x="0" y="904"/>
                  </a:cubicBezTo>
                  <a:lnTo>
                    <a:pt x="0" y="792"/>
                  </a:lnTo>
                  <a:cubicBezTo>
                    <a:pt x="0" y="787"/>
                    <a:pt x="4" y="784"/>
                    <a:pt x="8" y="784"/>
                  </a:cubicBezTo>
                  <a:cubicBezTo>
                    <a:pt x="13" y="784"/>
                    <a:pt x="16" y="787"/>
                    <a:pt x="16" y="792"/>
                  </a:cubicBezTo>
                  <a:close/>
                  <a:moveTo>
                    <a:pt x="16" y="984"/>
                  </a:moveTo>
                  <a:lnTo>
                    <a:pt x="16" y="1096"/>
                  </a:lnTo>
                  <a:cubicBezTo>
                    <a:pt x="16" y="1100"/>
                    <a:pt x="13" y="1104"/>
                    <a:pt x="8" y="1104"/>
                  </a:cubicBezTo>
                  <a:cubicBezTo>
                    <a:pt x="4" y="1104"/>
                    <a:pt x="0" y="1100"/>
                    <a:pt x="0" y="1096"/>
                  </a:cubicBezTo>
                  <a:lnTo>
                    <a:pt x="0" y="984"/>
                  </a:lnTo>
                  <a:cubicBezTo>
                    <a:pt x="0" y="979"/>
                    <a:pt x="4" y="976"/>
                    <a:pt x="8" y="976"/>
                  </a:cubicBezTo>
                  <a:cubicBezTo>
                    <a:pt x="13" y="976"/>
                    <a:pt x="16" y="979"/>
                    <a:pt x="16" y="984"/>
                  </a:cubicBezTo>
                  <a:close/>
                  <a:moveTo>
                    <a:pt x="16" y="1176"/>
                  </a:moveTo>
                  <a:lnTo>
                    <a:pt x="16" y="1288"/>
                  </a:lnTo>
                  <a:cubicBezTo>
                    <a:pt x="16" y="1292"/>
                    <a:pt x="13" y="1296"/>
                    <a:pt x="8" y="1296"/>
                  </a:cubicBezTo>
                  <a:cubicBezTo>
                    <a:pt x="4" y="1296"/>
                    <a:pt x="0" y="1292"/>
                    <a:pt x="0" y="1288"/>
                  </a:cubicBezTo>
                  <a:lnTo>
                    <a:pt x="0" y="1176"/>
                  </a:lnTo>
                  <a:cubicBezTo>
                    <a:pt x="0" y="1171"/>
                    <a:pt x="4" y="1168"/>
                    <a:pt x="8" y="1168"/>
                  </a:cubicBezTo>
                  <a:cubicBezTo>
                    <a:pt x="13" y="1168"/>
                    <a:pt x="16" y="1171"/>
                    <a:pt x="16" y="1176"/>
                  </a:cubicBezTo>
                  <a:close/>
                  <a:moveTo>
                    <a:pt x="16" y="1368"/>
                  </a:moveTo>
                  <a:lnTo>
                    <a:pt x="16" y="1398"/>
                  </a:lnTo>
                  <a:lnTo>
                    <a:pt x="8" y="1390"/>
                  </a:lnTo>
                  <a:lnTo>
                    <a:pt x="90" y="1390"/>
                  </a:lnTo>
                  <a:cubicBezTo>
                    <a:pt x="95" y="1390"/>
                    <a:pt x="98" y="1393"/>
                    <a:pt x="98" y="1398"/>
                  </a:cubicBezTo>
                  <a:cubicBezTo>
                    <a:pt x="98" y="1402"/>
                    <a:pt x="95" y="1406"/>
                    <a:pt x="90" y="1406"/>
                  </a:cubicBezTo>
                  <a:lnTo>
                    <a:pt x="8" y="1406"/>
                  </a:lnTo>
                  <a:cubicBezTo>
                    <a:pt x="4" y="1406"/>
                    <a:pt x="0" y="1402"/>
                    <a:pt x="0" y="1398"/>
                  </a:cubicBezTo>
                  <a:lnTo>
                    <a:pt x="0" y="1368"/>
                  </a:lnTo>
                  <a:cubicBezTo>
                    <a:pt x="0" y="1363"/>
                    <a:pt x="4" y="1360"/>
                    <a:pt x="8" y="1360"/>
                  </a:cubicBezTo>
                  <a:cubicBezTo>
                    <a:pt x="13" y="1360"/>
                    <a:pt x="16" y="1363"/>
                    <a:pt x="16" y="1368"/>
                  </a:cubicBezTo>
                  <a:close/>
                  <a:moveTo>
                    <a:pt x="170" y="1390"/>
                  </a:moveTo>
                  <a:lnTo>
                    <a:pt x="282" y="1390"/>
                  </a:lnTo>
                  <a:cubicBezTo>
                    <a:pt x="287" y="1390"/>
                    <a:pt x="290" y="1393"/>
                    <a:pt x="290" y="1398"/>
                  </a:cubicBezTo>
                  <a:cubicBezTo>
                    <a:pt x="290" y="1402"/>
                    <a:pt x="287"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9" y="1390"/>
                    <a:pt x="482" y="1393"/>
                    <a:pt x="482" y="1398"/>
                  </a:cubicBezTo>
                  <a:cubicBezTo>
                    <a:pt x="482" y="1402"/>
                    <a:pt x="479"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1" y="1390"/>
                    <a:pt x="674" y="1393"/>
                    <a:pt x="674" y="1398"/>
                  </a:cubicBezTo>
                  <a:cubicBezTo>
                    <a:pt x="674" y="1402"/>
                    <a:pt x="671"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7" y="1332"/>
                    <a:pt x="801" y="1332"/>
                  </a:cubicBezTo>
                  <a:cubicBezTo>
                    <a:pt x="805" y="1332"/>
                    <a:pt x="809" y="1336"/>
                    <a:pt x="809" y="1340"/>
                  </a:cubicBezTo>
                  <a:lnTo>
                    <a:pt x="809" y="1398"/>
                  </a:lnTo>
                  <a:cubicBezTo>
                    <a:pt x="809" y="1402"/>
                    <a:pt x="805"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7" y="1140"/>
                    <a:pt x="801" y="1140"/>
                  </a:cubicBezTo>
                  <a:cubicBezTo>
                    <a:pt x="805" y="1140"/>
                    <a:pt x="809" y="1144"/>
                    <a:pt x="809" y="1148"/>
                  </a:cubicBezTo>
                  <a:lnTo>
                    <a:pt x="809" y="1260"/>
                  </a:lnTo>
                  <a:cubicBezTo>
                    <a:pt x="809" y="1265"/>
                    <a:pt x="805" y="1268"/>
                    <a:pt x="801" y="1268"/>
                  </a:cubicBezTo>
                  <a:cubicBezTo>
                    <a:pt x="797" y="1268"/>
                    <a:pt x="793" y="1265"/>
                    <a:pt x="793" y="1260"/>
                  </a:cubicBezTo>
                  <a:close/>
                  <a:moveTo>
                    <a:pt x="793" y="1068"/>
                  </a:moveTo>
                  <a:lnTo>
                    <a:pt x="793" y="956"/>
                  </a:lnTo>
                  <a:cubicBezTo>
                    <a:pt x="793" y="952"/>
                    <a:pt x="797" y="948"/>
                    <a:pt x="801" y="948"/>
                  </a:cubicBezTo>
                  <a:cubicBezTo>
                    <a:pt x="805" y="948"/>
                    <a:pt x="809" y="952"/>
                    <a:pt x="809" y="956"/>
                  </a:cubicBezTo>
                  <a:lnTo>
                    <a:pt x="809" y="1068"/>
                  </a:lnTo>
                  <a:cubicBezTo>
                    <a:pt x="809" y="1073"/>
                    <a:pt x="805" y="1076"/>
                    <a:pt x="801" y="1076"/>
                  </a:cubicBezTo>
                  <a:cubicBezTo>
                    <a:pt x="797" y="1076"/>
                    <a:pt x="793" y="1073"/>
                    <a:pt x="793" y="1068"/>
                  </a:cubicBezTo>
                  <a:close/>
                  <a:moveTo>
                    <a:pt x="793" y="876"/>
                  </a:moveTo>
                  <a:lnTo>
                    <a:pt x="793" y="764"/>
                  </a:lnTo>
                  <a:cubicBezTo>
                    <a:pt x="793" y="760"/>
                    <a:pt x="797" y="756"/>
                    <a:pt x="801" y="756"/>
                  </a:cubicBezTo>
                  <a:cubicBezTo>
                    <a:pt x="805" y="756"/>
                    <a:pt x="809" y="760"/>
                    <a:pt x="809" y="764"/>
                  </a:cubicBezTo>
                  <a:lnTo>
                    <a:pt x="809" y="876"/>
                  </a:lnTo>
                  <a:cubicBezTo>
                    <a:pt x="809" y="881"/>
                    <a:pt x="805" y="884"/>
                    <a:pt x="801" y="884"/>
                  </a:cubicBezTo>
                  <a:cubicBezTo>
                    <a:pt x="797" y="884"/>
                    <a:pt x="793" y="881"/>
                    <a:pt x="793" y="876"/>
                  </a:cubicBezTo>
                  <a:close/>
                  <a:moveTo>
                    <a:pt x="793" y="684"/>
                  </a:moveTo>
                  <a:lnTo>
                    <a:pt x="793" y="572"/>
                  </a:lnTo>
                  <a:cubicBezTo>
                    <a:pt x="793" y="568"/>
                    <a:pt x="797" y="564"/>
                    <a:pt x="801" y="564"/>
                  </a:cubicBezTo>
                  <a:cubicBezTo>
                    <a:pt x="805" y="564"/>
                    <a:pt x="809" y="568"/>
                    <a:pt x="809" y="572"/>
                  </a:cubicBezTo>
                  <a:lnTo>
                    <a:pt x="809" y="684"/>
                  </a:lnTo>
                  <a:cubicBezTo>
                    <a:pt x="809" y="689"/>
                    <a:pt x="805" y="692"/>
                    <a:pt x="801" y="692"/>
                  </a:cubicBezTo>
                  <a:cubicBezTo>
                    <a:pt x="797" y="692"/>
                    <a:pt x="793" y="689"/>
                    <a:pt x="793" y="684"/>
                  </a:cubicBezTo>
                  <a:close/>
                  <a:moveTo>
                    <a:pt x="793" y="492"/>
                  </a:moveTo>
                  <a:lnTo>
                    <a:pt x="793" y="380"/>
                  </a:lnTo>
                  <a:cubicBezTo>
                    <a:pt x="793" y="376"/>
                    <a:pt x="797" y="372"/>
                    <a:pt x="801" y="372"/>
                  </a:cubicBezTo>
                  <a:cubicBezTo>
                    <a:pt x="805" y="372"/>
                    <a:pt x="809" y="376"/>
                    <a:pt x="809" y="380"/>
                  </a:cubicBezTo>
                  <a:lnTo>
                    <a:pt x="809" y="492"/>
                  </a:lnTo>
                  <a:cubicBezTo>
                    <a:pt x="809" y="497"/>
                    <a:pt x="805" y="500"/>
                    <a:pt x="801" y="500"/>
                  </a:cubicBezTo>
                  <a:cubicBezTo>
                    <a:pt x="797" y="500"/>
                    <a:pt x="793" y="497"/>
                    <a:pt x="793" y="492"/>
                  </a:cubicBezTo>
                  <a:close/>
                  <a:moveTo>
                    <a:pt x="793" y="300"/>
                  </a:moveTo>
                  <a:lnTo>
                    <a:pt x="793" y="188"/>
                  </a:lnTo>
                  <a:cubicBezTo>
                    <a:pt x="793" y="184"/>
                    <a:pt x="797" y="180"/>
                    <a:pt x="801" y="180"/>
                  </a:cubicBezTo>
                  <a:cubicBezTo>
                    <a:pt x="805" y="180"/>
                    <a:pt x="809" y="184"/>
                    <a:pt x="809" y="188"/>
                  </a:cubicBezTo>
                  <a:lnTo>
                    <a:pt x="809" y="300"/>
                  </a:lnTo>
                  <a:cubicBezTo>
                    <a:pt x="809" y="305"/>
                    <a:pt x="805" y="308"/>
                    <a:pt x="801" y="308"/>
                  </a:cubicBezTo>
                  <a:cubicBezTo>
                    <a:pt x="797" y="308"/>
                    <a:pt x="793" y="305"/>
                    <a:pt x="793" y="300"/>
                  </a:cubicBezTo>
                  <a:close/>
                  <a:moveTo>
                    <a:pt x="793" y="108"/>
                  </a:moveTo>
                  <a:lnTo>
                    <a:pt x="793" y="8"/>
                  </a:lnTo>
                  <a:lnTo>
                    <a:pt x="801" y="16"/>
                  </a:lnTo>
                  <a:lnTo>
                    <a:pt x="790" y="16"/>
                  </a:lnTo>
                  <a:cubicBezTo>
                    <a:pt x="786" y="16"/>
                    <a:pt x="782" y="12"/>
                    <a:pt x="782" y="8"/>
                  </a:cubicBezTo>
                  <a:cubicBezTo>
                    <a:pt x="782" y="3"/>
                    <a:pt x="786" y="0"/>
                    <a:pt x="790" y="0"/>
                  </a:cubicBezTo>
                  <a:lnTo>
                    <a:pt x="801" y="0"/>
                  </a:lnTo>
                  <a:cubicBezTo>
                    <a:pt x="805" y="0"/>
                    <a:pt x="809" y="3"/>
                    <a:pt x="809" y="8"/>
                  </a:cubicBezTo>
                  <a:lnTo>
                    <a:pt x="809" y="108"/>
                  </a:lnTo>
                  <a:cubicBezTo>
                    <a:pt x="809" y="113"/>
                    <a:pt x="805" y="116"/>
                    <a:pt x="801" y="116"/>
                  </a:cubicBezTo>
                  <a:cubicBezTo>
                    <a:pt x="797" y="116"/>
                    <a:pt x="793" y="113"/>
                    <a:pt x="793" y="108"/>
                  </a:cubicBezTo>
                  <a:close/>
                  <a:moveTo>
                    <a:pt x="710" y="16"/>
                  </a:moveTo>
                  <a:lnTo>
                    <a:pt x="598" y="16"/>
                  </a:lnTo>
                  <a:cubicBezTo>
                    <a:pt x="594" y="16"/>
                    <a:pt x="590" y="12"/>
                    <a:pt x="590" y="8"/>
                  </a:cubicBezTo>
                  <a:cubicBezTo>
                    <a:pt x="590" y="3"/>
                    <a:pt x="594" y="0"/>
                    <a:pt x="598" y="0"/>
                  </a:cubicBezTo>
                  <a:lnTo>
                    <a:pt x="710" y="0"/>
                  </a:lnTo>
                  <a:cubicBezTo>
                    <a:pt x="714" y="0"/>
                    <a:pt x="718" y="3"/>
                    <a:pt x="718" y="8"/>
                  </a:cubicBezTo>
                  <a:cubicBezTo>
                    <a:pt x="718" y="12"/>
                    <a:pt x="714" y="16"/>
                    <a:pt x="710" y="16"/>
                  </a:cubicBezTo>
                  <a:close/>
                  <a:moveTo>
                    <a:pt x="518" y="16"/>
                  </a:moveTo>
                  <a:lnTo>
                    <a:pt x="406" y="16"/>
                  </a:lnTo>
                  <a:cubicBezTo>
                    <a:pt x="402" y="16"/>
                    <a:pt x="398" y="12"/>
                    <a:pt x="398" y="8"/>
                  </a:cubicBezTo>
                  <a:cubicBezTo>
                    <a:pt x="398" y="3"/>
                    <a:pt x="402" y="0"/>
                    <a:pt x="406" y="0"/>
                  </a:cubicBezTo>
                  <a:lnTo>
                    <a:pt x="518" y="0"/>
                  </a:lnTo>
                  <a:cubicBezTo>
                    <a:pt x="522" y="0"/>
                    <a:pt x="526" y="3"/>
                    <a:pt x="526" y="8"/>
                  </a:cubicBezTo>
                  <a:cubicBezTo>
                    <a:pt x="526" y="12"/>
                    <a:pt x="522" y="16"/>
                    <a:pt x="518" y="16"/>
                  </a:cubicBezTo>
                  <a:close/>
                  <a:moveTo>
                    <a:pt x="326" y="16"/>
                  </a:moveTo>
                  <a:lnTo>
                    <a:pt x="214" y="16"/>
                  </a:lnTo>
                  <a:cubicBezTo>
                    <a:pt x="210" y="16"/>
                    <a:pt x="206" y="12"/>
                    <a:pt x="206" y="8"/>
                  </a:cubicBezTo>
                  <a:cubicBezTo>
                    <a:pt x="206" y="3"/>
                    <a:pt x="210" y="0"/>
                    <a:pt x="214" y="0"/>
                  </a:cubicBezTo>
                  <a:lnTo>
                    <a:pt x="326" y="0"/>
                  </a:lnTo>
                  <a:cubicBezTo>
                    <a:pt x="330" y="0"/>
                    <a:pt x="334" y="3"/>
                    <a:pt x="334" y="8"/>
                  </a:cubicBezTo>
                  <a:cubicBezTo>
                    <a:pt x="334" y="12"/>
                    <a:pt x="330" y="16"/>
                    <a:pt x="326" y="16"/>
                  </a:cubicBezTo>
                  <a:close/>
                  <a:moveTo>
                    <a:pt x="134" y="16"/>
                  </a:moveTo>
                  <a:lnTo>
                    <a:pt x="22" y="16"/>
                  </a:lnTo>
                  <a:cubicBezTo>
                    <a:pt x="18" y="16"/>
                    <a:pt x="14" y="12"/>
                    <a:pt x="14" y="8"/>
                  </a:cubicBezTo>
                  <a:cubicBezTo>
                    <a:pt x="14" y="3"/>
                    <a:pt x="18"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lstStyle/>
            <a:p>
              <a:endParaRPr lang="zh-CN" altLang="en-US"/>
            </a:p>
          </p:txBody>
        </p:sp>
        <p:sp>
          <p:nvSpPr>
            <p:cNvPr id="221302" name="Rectangle 430">
              <a:extLst>
                <a:ext uri="{FF2B5EF4-FFF2-40B4-BE49-F238E27FC236}">
                  <a16:creationId xmlns:a16="http://schemas.microsoft.com/office/drawing/2014/main" id="{469010B4-E799-412D-A830-2850DD1C9235}"/>
                </a:ext>
              </a:extLst>
            </p:cNvPr>
            <p:cNvSpPr>
              <a:spLocks noChangeArrowheads="1"/>
            </p:cNvSpPr>
            <p:nvPr/>
          </p:nvSpPr>
          <p:spPr bwMode="auto">
            <a:xfrm>
              <a:off x="3597" y="2855"/>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G</a:t>
              </a:r>
              <a:endParaRPr lang="en-US" altLang="zh-CN" sz="1800">
                <a:solidFill>
                  <a:srgbClr val="000000"/>
                </a:solidFill>
                <a:latin typeface="Arial" panose="020B0604020202020204" pitchFamily="34" charset="0"/>
              </a:endParaRPr>
            </a:p>
          </p:txBody>
        </p:sp>
        <p:sp>
          <p:nvSpPr>
            <p:cNvPr id="221303" name="Line 431">
              <a:extLst>
                <a:ext uri="{FF2B5EF4-FFF2-40B4-BE49-F238E27FC236}">
                  <a16:creationId xmlns:a16="http://schemas.microsoft.com/office/drawing/2014/main" id="{68FED4FA-D508-433D-8F2F-1F148C318E5D}"/>
                </a:ext>
              </a:extLst>
            </p:cNvPr>
            <p:cNvSpPr>
              <a:spLocks noChangeShapeType="1"/>
            </p:cNvSpPr>
            <p:nvPr/>
          </p:nvSpPr>
          <p:spPr bwMode="auto">
            <a:xfrm>
              <a:off x="3568" y="3079"/>
              <a:ext cx="10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04" name="Freeform 432">
              <a:extLst>
                <a:ext uri="{FF2B5EF4-FFF2-40B4-BE49-F238E27FC236}">
                  <a16:creationId xmlns:a16="http://schemas.microsoft.com/office/drawing/2014/main" id="{1B27C89A-EC5A-46D9-A4D2-BB87246EAAD3}"/>
                </a:ext>
              </a:extLst>
            </p:cNvPr>
            <p:cNvSpPr>
              <a:spLocks/>
            </p:cNvSpPr>
            <p:nvPr/>
          </p:nvSpPr>
          <p:spPr bwMode="auto">
            <a:xfrm>
              <a:off x="3662" y="304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5" name="Line 433">
              <a:extLst>
                <a:ext uri="{FF2B5EF4-FFF2-40B4-BE49-F238E27FC236}">
                  <a16:creationId xmlns:a16="http://schemas.microsoft.com/office/drawing/2014/main" id="{AC71C73A-8616-48F0-A7E3-71711330C5C8}"/>
                </a:ext>
              </a:extLst>
            </p:cNvPr>
            <p:cNvSpPr>
              <a:spLocks noChangeShapeType="1"/>
            </p:cNvSpPr>
            <p:nvPr/>
          </p:nvSpPr>
          <p:spPr bwMode="auto">
            <a:xfrm>
              <a:off x="3562" y="3432"/>
              <a:ext cx="10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06" name="Freeform 434">
              <a:extLst>
                <a:ext uri="{FF2B5EF4-FFF2-40B4-BE49-F238E27FC236}">
                  <a16:creationId xmlns:a16="http://schemas.microsoft.com/office/drawing/2014/main" id="{62E3F5EB-F90C-4FCC-980F-669F8D7A2531}"/>
                </a:ext>
              </a:extLst>
            </p:cNvPr>
            <p:cNvSpPr>
              <a:spLocks/>
            </p:cNvSpPr>
            <p:nvPr/>
          </p:nvSpPr>
          <p:spPr bwMode="auto">
            <a:xfrm>
              <a:off x="3656" y="3401"/>
              <a:ext cx="92" cy="62"/>
            </a:xfrm>
            <a:custGeom>
              <a:avLst/>
              <a:gdLst>
                <a:gd name="T0" fmla="*/ 0 w 92"/>
                <a:gd name="T1" fmla="*/ 0 h 62"/>
                <a:gd name="T2" fmla="*/ 92 w 92"/>
                <a:gd name="T3" fmla="*/ 31 h 62"/>
                <a:gd name="T4" fmla="*/ 0 w 92"/>
                <a:gd name="T5" fmla="*/ 62 h 62"/>
                <a:gd name="T6" fmla="*/ 0 w 92"/>
                <a:gd name="T7" fmla="*/ 0 h 62"/>
                <a:gd name="T8" fmla="*/ 0 60000 65536"/>
                <a:gd name="T9" fmla="*/ 0 60000 65536"/>
                <a:gd name="T10" fmla="*/ 0 60000 65536"/>
                <a:gd name="T11" fmla="*/ 0 60000 65536"/>
                <a:gd name="T12" fmla="*/ 0 w 92"/>
                <a:gd name="T13" fmla="*/ 0 h 62"/>
                <a:gd name="T14" fmla="*/ 92 w 92"/>
                <a:gd name="T15" fmla="*/ 62 h 62"/>
              </a:gdLst>
              <a:ahLst/>
              <a:cxnLst>
                <a:cxn ang="T8">
                  <a:pos x="T0" y="T1"/>
                </a:cxn>
                <a:cxn ang="T9">
                  <a:pos x="T2" y="T3"/>
                </a:cxn>
                <a:cxn ang="T10">
                  <a:pos x="T4" y="T5"/>
                </a:cxn>
                <a:cxn ang="T11">
                  <a:pos x="T6" y="T7"/>
                </a:cxn>
              </a:cxnLst>
              <a:rect l="T12" t="T13" r="T14" b="T15"/>
              <a:pathLst>
                <a:path w="92" h="62">
                  <a:moveTo>
                    <a:pt x="0" y="0"/>
                  </a:moveTo>
                  <a:lnTo>
                    <a:pt x="92" y="31"/>
                  </a:lnTo>
                  <a:lnTo>
                    <a:pt x="0" y="62"/>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7" name="Line 435">
              <a:extLst>
                <a:ext uri="{FF2B5EF4-FFF2-40B4-BE49-F238E27FC236}">
                  <a16:creationId xmlns:a16="http://schemas.microsoft.com/office/drawing/2014/main" id="{73C43519-95A8-4615-B058-92C3A255F57B}"/>
                </a:ext>
              </a:extLst>
            </p:cNvPr>
            <p:cNvSpPr>
              <a:spLocks noChangeShapeType="1"/>
            </p:cNvSpPr>
            <p:nvPr/>
          </p:nvSpPr>
          <p:spPr bwMode="auto">
            <a:xfrm>
              <a:off x="3562" y="3206"/>
              <a:ext cx="10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08" name="Freeform 436">
              <a:extLst>
                <a:ext uri="{FF2B5EF4-FFF2-40B4-BE49-F238E27FC236}">
                  <a16:creationId xmlns:a16="http://schemas.microsoft.com/office/drawing/2014/main" id="{58852EB8-5FEC-4239-B3AD-ADF45A6A3978}"/>
                </a:ext>
              </a:extLst>
            </p:cNvPr>
            <p:cNvSpPr>
              <a:spLocks/>
            </p:cNvSpPr>
            <p:nvPr/>
          </p:nvSpPr>
          <p:spPr bwMode="auto">
            <a:xfrm>
              <a:off x="3656" y="317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9" name="Line 437">
              <a:extLst>
                <a:ext uri="{FF2B5EF4-FFF2-40B4-BE49-F238E27FC236}">
                  <a16:creationId xmlns:a16="http://schemas.microsoft.com/office/drawing/2014/main" id="{0F0DE2E1-F9FE-4C1A-88DD-74288B23094C}"/>
                </a:ext>
              </a:extLst>
            </p:cNvPr>
            <p:cNvSpPr>
              <a:spLocks noChangeShapeType="1"/>
            </p:cNvSpPr>
            <p:nvPr/>
          </p:nvSpPr>
          <p:spPr bwMode="auto">
            <a:xfrm>
              <a:off x="3562" y="3319"/>
              <a:ext cx="10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310" name="Freeform 438">
              <a:extLst>
                <a:ext uri="{FF2B5EF4-FFF2-40B4-BE49-F238E27FC236}">
                  <a16:creationId xmlns:a16="http://schemas.microsoft.com/office/drawing/2014/main" id="{05CF8B3E-553D-459C-A3F9-B8BC3E2AC4E0}"/>
                </a:ext>
              </a:extLst>
            </p:cNvPr>
            <p:cNvSpPr>
              <a:spLocks/>
            </p:cNvSpPr>
            <p:nvPr/>
          </p:nvSpPr>
          <p:spPr bwMode="auto">
            <a:xfrm>
              <a:off x="3656" y="328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 name="Group 459">
            <a:extLst>
              <a:ext uri="{FF2B5EF4-FFF2-40B4-BE49-F238E27FC236}">
                <a16:creationId xmlns:a16="http://schemas.microsoft.com/office/drawing/2014/main" id="{69D27754-B2FB-4B30-A68A-52DDD575F3C0}"/>
              </a:ext>
            </a:extLst>
          </p:cNvPr>
          <p:cNvGrpSpPr>
            <a:grpSpLocks/>
          </p:cNvGrpSpPr>
          <p:nvPr/>
        </p:nvGrpSpPr>
        <p:grpSpPr bwMode="auto">
          <a:xfrm>
            <a:off x="7038976" y="5140208"/>
            <a:ext cx="481013" cy="1069975"/>
            <a:chOff x="3843" y="2855"/>
            <a:chExt cx="303" cy="674"/>
          </a:xfrm>
        </p:grpSpPr>
        <p:sp>
          <p:nvSpPr>
            <p:cNvPr id="221289" name="Rectangle 439">
              <a:extLst>
                <a:ext uri="{FF2B5EF4-FFF2-40B4-BE49-F238E27FC236}">
                  <a16:creationId xmlns:a16="http://schemas.microsoft.com/office/drawing/2014/main" id="{443CF671-B19E-4253-A519-541919A51E3A}"/>
                </a:ext>
              </a:extLst>
            </p:cNvPr>
            <p:cNvSpPr>
              <a:spLocks noChangeArrowheads="1"/>
            </p:cNvSpPr>
            <p:nvPr/>
          </p:nvSpPr>
          <p:spPr bwMode="auto">
            <a:xfrm>
              <a:off x="3846" y="3005"/>
              <a:ext cx="297" cy="52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1290" name="Freeform 440">
              <a:extLst>
                <a:ext uri="{FF2B5EF4-FFF2-40B4-BE49-F238E27FC236}">
                  <a16:creationId xmlns:a16="http://schemas.microsoft.com/office/drawing/2014/main" id="{5D963908-E776-4E9D-B1DB-E366E115361E}"/>
                </a:ext>
              </a:extLst>
            </p:cNvPr>
            <p:cNvSpPr>
              <a:spLocks noEditPoints="1"/>
            </p:cNvSpPr>
            <p:nvPr/>
          </p:nvSpPr>
          <p:spPr bwMode="auto">
            <a:xfrm>
              <a:off x="3843" y="3002"/>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3" y="144"/>
                    <a:pt x="0" y="140"/>
                    <a:pt x="0" y="136"/>
                  </a:cubicBezTo>
                  <a:lnTo>
                    <a:pt x="0" y="24"/>
                  </a:lnTo>
                  <a:cubicBezTo>
                    <a:pt x="0" y="19"/>
                    <a:pt x="3" y="16"/>
                    <a:pt x="8" y="16"/>
                  </a:cubicBezTo>
                  <a:cubicBezTo>
                    <a:pt x="12" y="16"/>
                    <a:pt x="16" y="19"/>
                    <a:pt x="16" y="24"/>
                  </a:cubicBezTo>
                  <a:close/>
                  <a:moveTo>
                    <a:pt x="16" y="216"/>
                  </a:moveTo>
                  <a:lnTo>
                    <a:pt x="16" y="328"/>
                  </a:lnTo>
                  <a:cubicBezTo>
                    <a:pt x="16" y="332"/>
                    <a:pt x="12" y="336"/>
                    <a:pt x="8" y="336"/>
                  </a:cubicBezTo>
                  <a:cubicBezTo>
                    <a:pt x="3" y="336"/>
                    <a:pt x="0" y="332"/>
                    <a:pt x="0" y="328"/>
                  </a:cubicBezTo>
                  <a:lnTo>
                    <a:pt x="0" y="216"/>
                  </a:lnTo>
                  <a:cubicBezTo>
                    <a:pt x="0" y="211"/>
                    <a:pt x="3" y="208"/>
                    <a:pt x="8" y="208"/>
                  </a:cubicBezTo>
                  <a:cubicBezTo>
                    <a:pt x="12" y="208"/>
                    <a:pt x="16" y="211"/>
                    <a:pt x="16" y="216"/>
                  </a:cubicBezTo>
                  <a:close/>
                  <a:moveTo>
                    <a:pt x="16" y="408"/>
                  </a:moveTo>
                  <a:lnTo>
                    <a:pt x="16" y="520"/>
                  </a:lnTo>
                  <a:cubicBezTo>
                    <a:pt x="16" y="524"/>
                    <a:pt x="12" y="528"/>
                    <a:pt x="8" y="528"/>
                  </a:cubicBezTo>
                  <a:cubicBezTo>
                    <a:pt x="3" y="528"/>
                    <a:pt x="0" y="524"/>
                    <a:pt x="0" y="520"/>
                  </a:cubicBezTo>
                  <a:lnTo>
                    <a:pt x="0" y="408"/>
                  </a:lnTo>
                  <a:cubicBezTo>
                    <a:pt x="0" y="403"/>
                    <a:pt x="3" y="400"/>
                    <a:pt x="8" y="400"/>
                  </a:cubicBezTo>
                  <a:cubicBezTo>
                    <a:pt x="12" y="400"/>
                    <a:pt x="16" y="403"/>
                    <a:pt x="16" y="408"/>
                  </a:cubicBezTo>
                  <a:close/>
                  <a:moveTo>
                    <a:pt x="16" y="600"/>
                  </a:moveTo>
                  <a:lnTo>
                    <a:pt x="16" y="712"/>
                  </a:lnTo>
                  <a:cubicBezTo>
                    <a:pt x="16" y="716"/>
                    <a:pt x="12" y="720"/>
                    <a:pt x="8" y="720"/>
                  </a:cubicBezTo>
                  <a:cubicBezTo>
                    <a:pt x="3" y="720"/>
                    <a:pt x="0" y="716"/>
                    <a:pt x="0" y="712"/>
                  </a:cubicBezTo>
                  <a:lnTo>
                    <a:pt x="0" y="600"/>
                  </a:lnTo>
                  <a:cubicBezTo>
                    <a:pt x="0" y="595"/>
                    <a:pt x="3" y="592"/>
                    <a:pt x="8" y="592"/>
                  </a:cubicBezTo>
                  <a:cubicBezTo>
                    <a:pt x="12" y="592"/>
                    <a:pt x="16" y="595"/>
                    <a:pt x="16" y="600"/>
                  </a:cubicBezTo>
                  <a:close/>
                  <a:moveTo>
                    <a:pt x="16" y="792"/>
                  </a:moveTo>
                  <a:lnTo>
                    <a:pt x="16" y="904"/>
                  </a:lnTo>
                  <a:cubicBezTo>
                    <a:pt x="16" y="908"/>
                    <a:pt x="12" y="912"/>
                    <a:pt x="8" y="912"/>
                  </a:cubicBezTo>
                  <a:cubicBezTo>
                    <a:pt x="3" y="912"/>
                    <a:pt x="0" y="908"/>
                    <a:pt x="0" y="904"/>
                  </a:cubicBezTo>
                  <a:lnTo>
                    <a:pt x="0" y="792"/>
                  </a:lnTo>
                  <a:cubicBezTo>
                    <a:pt x="0" y="787"/>
                    <a:pt x="3" y="784"/>
                    <a:pt x="8" y="784"/>
                  </a:cubicBezTo>
                  <a:cubicBezTo>
                    <a:pt x="12" y="784"/>
                    <a:pt x="16" y="787"/>
                    <a:pt x="16" y="792"/>
                  </a:cubicBezTo>
                  <a:close/>
                  <a:moveTo>
                    <a:pt x="16" y="984"/>
                  </a:moveTo>
                  <a:lnTo>
                    <a:pt x="16" y="1096"/>
                  </a:lnTo>
                  <a:cubicBezTo>
                    <a:pt x="16" y="1100"/>
                    <a:pt x="12" y="1104"/>
                    <a:pt x="8" y="1104"/>
                  </a:cubicBezTo>
                  <a:cubicBezTo>
                    <a:pt x="3" y="1104"/>
                    <a:pt x="0" y="1100"/>
                    <a:pt x="0" y="1096"/>
                  </a:cubicBezTo>
                  <a:lnTo>
                    <a:pt x="0" y="984"/>
                  </a:lnTo>
                  <a:cubicBezTo>
                    <a:pt x="0" y="979"/>
                    <a:pt x="3" y="976"/>
                    <a:pt x="8" y="976"/>
                  </a:cubicBezTo>
                  <a:cubicBezTo>
                    <a:pt x="12" y="976"/>
                    <a:pt x="16" y="979"/>
                    <a:pt x="16" y="984"/>
                  </a:cubicBezTo>
                  <a:close/>
                  <a:moveTo>
                    <a:pt x="16" y="1176"/>
                  </a:moveTo>
                  <a:lnTo>
                    <a:pt x="16" y="1288"/>
                  </a:lnTo>
                  <a:cubicBezTo>
                    <a:pt x="16" y="1292"/>
                    <a:pt x="12" y="1296"/>
                    <a:pt x="8" y="1296"/>
                  </a:cubicBezTo>
                  <a:cubicBezTo>
                    <a:pt x="3" y="1296"/>
                    <a:pt x="0" y="1292"/>
                    <a:pt x="0" y="1288"/>
                  </a:cubicBezTo>
                  <a:lnTo>
                    <a:pt x="0" y="1176"/>
                  </a:lnTo>
                  <a:cubicBezTo>
                    <a:pt x="0" y="1171"/>
                    <a:pt x="3"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3" y="1406"/>
                    <a:pt x="0" y="1402"/>
                    <a:pt x="0" y="1398"/>
                  </a:cubicBezTo>
                  <a:lnTo>
                    <a:pt x="0" y="1368"/>
                  </a:lnTo>
                  <a:cubicBezTo>
                    <a:pt x="0" y="1363"/>
                    <a:pt x="3"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5" y="1406"/>
                    <a:pt x="162" y="1402"/>
                    <a:pt x="162" y="1398"/>
                  </a:cubicBezTo>
                  <a:cubicBezTo>
                    <a:pt x="162" y="1393"/>
                    <a:pt x="165"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7" y="1406"/>
                    <a:pt x="354" y="1402"/>
                    <a:pt x="354" y="1398"/>
                  </a:cubicBezTo>
                  <a:cubicBezTo>
                    <a:pt x="354" y="1393"/>
                    <a:pt x="357"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49" y="1406"/>
                    <a:pt x="546" y="1402"/>
                    <a:pt x="546" y="1398"/>
                  </a:cubicBezTo>
                  <a:cubicBezTo>
                    <a:pt x="546" y="1393"/>
                    <a:pt x="549"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1" y="1406"/>
                    <a:pt x="738" y="1402"/>
                    <a:pt x="738" y="1398"/>
                  </a:cubicBezTo>
                  <a:cubicBezTo>
                    <a:pt x="738" y="1393"/>
                    <a:pt x="741"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90" y="16"/>
                  </a:lnTo>
                  <a:cubicBezTo>
                    <a:pt x="785" y="16"/>
                    <a:pt x="782" y="12"/>
                    <a:pt x="782" y="8"/>
                  </a:cubicBezTo>
                  <a:cubicBezTo>
                    <a:pt x="782" y="3"/>
                    <a:pt x="785" y="0"/>
                    <a:pt x="790" y="0"/>
                  </a:cubicBezTo>
                  <a:lnTo>
                    <a:pt x="801" y="0"/>
                  </a:lnTo>
                  <a:cubicBezTo>
                    <a:pt x="805" y="0"/>
                    <a:pt x="809" y="3"/>
                    <a:pt x="809" y="8"/>
                  </a:cubicBezTo>
                  <a:lnTo>
                    <a:pt x="809" y="108"/>
                  </a:lnTo>
                  <a:cubicBezTo>
                    <a:pt x="809" y="113"/>
                    <a:pt x="805" y="116"/>
                    <a:pt x="801" y="116"/>
                  </a:cubicBezTo>
                  <a:cubicBezTo>
                    <a:pt x="796" y="116"/>
                    <a:pt x="793" y="113"/>
                    <a:pt x="793" y="108"/>
                  </a:cubicBezTo>
                  <a:close/>
                  <a:moveTo>
                    <a:pt x="710" y="16"/>
                  </a:moveTo>
                  <a:lnTo>
                    <a:pt x="598" y="16"/>
                  </a:lnTo>
                  <a:cubicBezTo>
                    <a:pt x="593" y="16"/>
                    <a:pt x="590" y="12"/>
                    <a:pt x="590" y="8"/>
                  </a:cubicBezTo>
                  <a:cubicBezTo>
                    <a:pt x="590" y="3"/>
                    <a:pt x="593" y="0"/>
                    <a:pt x="598" y="0"/>
                  </a:cubicBezTo>
                  <a:lnTo>
                    <a:pt x="710" y="0"/>
                  </a:lnTo>
                  <a:cubicBezTo>
                    <a:pt x="714" y="0"/>
                    <a:pt x="718" y="3"/>
                    <a:pt x="718" y="8"/>
                  </a:cubicBezTo>
                  <a:cubicBezTo>
                    <a:pt x="718" y="12"/>
                    <a:pt x="714" y="16"/>
                    <a:pt x="710" y="16"/>
                  </a:cubicBezTo>
                  <a:close/>
                  <a:moveTo>
                    <a:pt x="518" y="16"/>
                  </a:moveTo>
                  <a:lnTo>
                    <a:pt x="406" y="16"/>
                  </a:lnTo>
                  <a:cubicBezTo>
                    <a:pt x="401" y="16"/>
                    <a:pt x="398" y="12"/>
                    <a:pt x="398" y="8"/>
                  </a:cubicBezTo>
                  <a:cubicBezTo>
                    <a:pt x="398" y="3"/>
                    <a:pt x="401" y="0"/>
                    <a:pt x="406" y="0"/>
                  </a:cubicBezTo>
                  <a:lnTo>
                    <a:pt x="518" y="0"/>
                  </a:lnTo>
                  <a:cubicBezTo>
                    <a:pt x="522" y="0"/>
                    <a:pt x="526" y="3"/>
                    <a:pt x="526" y="8"/>
                  </a:cubicBezTo>
                  <a:cubicBezTo>
                    <a:pt x="526" y="12"/>
                    <a:pt x="522" y="16"/>
                    <a:pt x="518" y="16"/>
                  </a:cubicBezTo>
                  <a:close/>
                  <a:moveTo>
                    <a:pt x="326" y="16"/>
                  </a:moveTo>
                  <a:lnTo>
                    <a:pt x="214" y="16"/>
                  </a:lnTo>
                  <a:cubicBezTo>
                    <a:pt x="209" y="16"/>
                    <a:pt x="206" y="12"/>
                    <a:pt x="206" y="8"/>
                  </a:cubicBezTo>
                  <a:cubicBezTo>
                    <a:pt x="206" y="3"/>
                    <a:pt x="209" y="0"/>
                    <a:pt x="214" y="0"/>
                  </a:cubicBezTo>
                  <a:lnTo>
                    <a:pt x="326" y="0"/>
                  </a:lnTo>
                  <a:cubicBezTo>
                    <a:pt x="330" y="0"/>
                    <a:pt x="334" y="3"/>
                    <a:pt x="334" y="8"/>
                  </a:cubicBezTo>
                  <a:cubicBezTo>
                    <a:pt x="334" y="12"/>
                    <a:pt x="330" y="16"/>
                    <a:pt x="326" y="16"/>
                  </a:cubicBezTo>
                  <a:close/>
                  <a:moveTo>
                    <a:pt x="134" y="16"/>
                  </a:moveTo>
                  <a:lnTo>
                    <a:pt x="22" y="16"/>
                  </a:lnTo>
                  <a:cubicBezTo>
                    <a:pt x="17" y="16"/>
                    <a:pt x="14" y="12"/>
                    <a:pt x="14" y="8"/>
                  </a:cubicBezTo>
                  <a:cubicBezTo>
                    <a:pt x="14" y="3"/>
                    <a:pt x="17"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lstStyle/>
            <a:p>
              <a:endParaRPr lang="zh-CN" altLang="en-US"/>
            </a:p>
          </p:txBody>
        </p:sp>
        <p:sp>
          <p:nvSpPr>
            <p:cNvPr id="221291" name="Rectangle 441">
              <a:extLst>
                <a:ext uri="{FF2B5EF4-FFF2-40B4-BE49-F238E27FC236}">
                  <a16:creationId xmlns:a16="http://schemas.microsoft.com/office/drawing/2014/main" id="{2FFF5026-61DD-4719-B2BB-169FC98B15E4}"/>
                </a:ext>
              </a:extLst>
            </p:cNvPr>
            <p:cNvSpPr>
              <a:spLocks noChangeArrowheads="1"/>
            </p:cNvSpPr>
            <p:nvPr/>
          </p:nvSpPr>
          <p:spPr bwMode="auto">
            <a:xfrm>
              <a:off x="3957" y="285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A</a:t>
              </a:r>
              <a:endParaRPr lang="en-US" altLang="zh-CN" sz="1800">
                <a:solidFill>
                  <a:srgbClr val="000000"/>
                </a:solidFill>
                <a:latin typeface="Arial" panose="020B0604020202020204" pitchFamily="34" charset="0"/>
              </a:endParaRPr>
            </a:p>
          </p:txBody>
        </p:sp>
        <p:sp>
          <p:nvSpPr>
            <p:cNvPr id="221292" name="Line 442">
              <a:extLst>
                <a:ext uri="{FF2B5EF4-FFF2-40B4-BE49-F238E27FC236}">
                  <a16:creationId xmlns:a16="http://schemas.microsoft.com/office/drawing/2014/main" id="{9C31A1AD-7637-4DF1-A128-4ECE633D6F77}"/>
                </a:ext>
              </a:extLst>
            </p:cNvPr>
            <p:cNvSpPr>
              <a:spLocks noChangeShapeType="1"/>
            </p:cNvSpPr>
            <p:nvPr/>
          </p:nvSpPr>
          <p:spPr bwMode="auto">
            <a:xfrm>
              <a:off x="3920" y="3079"/>
              <a:ext cx="101"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93" name="Freeform 443">
              <a:extLst>
                <a:ext uri="{FF2B5EF4-FFF2-40B4-BE49-F238E27FC236}">
                  <a16:creationId xmlns:a16="http://schemas.microsoft.com/office/drawing/2014/main" id="{EAE179F5-1A96-4650-884B-AD9800072BB1}"/>
                </a:ext>
              </a:extLst>
            </p:cNvPr>
            <p:cNvSpPr>
              <a:spLocks/>
            </p:cNvSpPr>
            <p:nvPr/>
          </p:nvSpPr>
          <p:spPr bwMode="auto">
            <a:xfrm>
              <a:off x="4014" y="304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4" name="Line 444">
              <a:extLst>
                <a:ext uri="{FF2B5EF4-FFF2-40B4-BE49-F238E27FC236}">
                  <a16:creationId xmlns:a16="http://schemas.microsoft.com/office/drawing/2014/main" id="{2184EFEE-F7E6-40EC-93DF-A1FA1030A833}"/>
                </a:ext>
              </a:extLst>
            </p:cNvPr>
            <p:cNvSpPr>
              <a:spLocks noChangeShapeType="1"/>
            </p:cNvSpPr>
            <p:nvPr/>
          </p:nvSpPr>
          <p:spPr bwMode="auto">
            <a:xfrm>
              <a:off x="3914" y="3432"/>
              <a:ext cx="101"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95" name="Freeform 445">
              <a:extLst>
                <a:ext uri="{FF2B5EF4-FFF2-40B4-BE49-F238E27FC236}">
                  <a16:creationId xmlns:a16="http://schemas.microsoft.com/office/drawing/2014/main" id="{28F4E4FC-CEBA-499C-8DB6-F5591CC0BB20}"/>
                </a:ext>
              </a:extLst>
            </p:cNvPr>
            <p:cNvSpPr>
              <a:spLocks/>
            </p:cNvSpPr>
            <p:nvPr/>
          </p:nvSpPr>
          <p:spPr bwMode="auto">
            <a:xfrm>
              <a:off x="4008" y="3401"/>
              <a:ext cx="92" cy="62"/>
            </a:xfrm>
            <a:custGeom>
              <a:avLst/>
              <a:gdLst>
                <a:gd name="T0" fmla="*/ 0 w 92"/>
                <a:gd name="T1" fmla="*/ 0 h 62"/>
                <a:gd name="T2" fmla="*/ 92 w 92"/>
                <a:gd name="T3" fmla="*/ 31 h 62"/>
                <a:gd name="T4" fmla="*/ 0 w 92"/>
                <a:gd name="T5" fmla="*/ 62 h 62"/>
                <a:gd name="T6" fmla="*/ 0 w 92"/>
                <a:gd name="T7" fmla="*/ 0 h 62"/>
                <a:gd name="T8" fmla="*/ 0 60000 65536"/>
                <a:gd name="T9" fmla="*/ 0 60000 65536"/>
                <a:gd name="T10" fmla="*/ 0 60000 65536"/>
                <a:gd name="T11" fmla="*/ 0 60000 65536"/>
                <a:gd name="T12" fmla="*/ 0 w 92"/>
                <a:gd name="T13" fmla="*/ 0 h 62"/>
                <a:gd name="T14" fmla="*/ 92 w 92"/>
                <a:gd name="T15" fmla="*/ 62 h 62"/>
              </a:gdLst>
              <a:ahLst/>
              <a:cxnLst>
                <a:cxn ang="T8">
                  <a:pos x="T0" y="T1"/>
                </a:cxn>
                <a:cxn ang="T9">
                  <a:pos x="T2" y="T3"/>
                </a:cxn>
                <a:cxn ang="T10">
                  <a:pos x="T4" y="T5"/>
                </a:cxn>
                <a:cxn ang="T11">
                  <a:pos x="T6" y="T7"/>
                </a:cxn>
              </a:cxnLst>
              <a:rect l="T12" t="T13" r="T14" b="T15"/>
              <a:pathLst>
                <a:path w="92" h="62">
                  <a:moveTo>
                    <a:pt x="0" y="0"/>
                  </a:moveTo>
                  <a:lnTo>
                    <a:pt x="92" y="31"/>
                  </a:lnTo>
                  <a:lnTo>
                    <a:pt x="0" y="62"/>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6" name="Line 446">
              <a:extLst>
                <a:ext uri="{FF2B5EF4-FFF2-40B4-BE49-F238E27FC236}">
                  <a16:creationId xmlns:a16="http://schemas.microsoft.com/office/drawing/2014/main" id="{E1CBF85A-05E4-4FE2-AB4C-FDD0647E51AC}"/>
                </a:ext>
              </a:extLst>
            </p:cNvPr>
            <p:cNvSpPr>
              <a:spLocks noChangeShapeType="1"/>
            </p:cNvSpPr>
            <p:nvPr/>
          </p:nvSpPr>
          <p:spPr bwMode="auto">
            <a:xfrm>
              <a:off x="3914" y="3206"/>
              <a:ext cx="101"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97" name="Freeform 447">
              <a:extLst>
                <a:ext uri="{FF2B5EF4-FFF2-40B4-BE49-F238E27FC236}">
                  <a16:creationId xmlns:a16="http://schemas.microsoft.com/office/drawing/2014/main" id="{C67366F8-BEF8-408C-9C6F-21CD0522F5BB}"/>
                </a:ext>
              </a:extLst>
            </p:cNvPr>
            <p:cNvSpPr>
              <a:spLocks/>
            </p:cNvSpPr>
            <p:nvPr/>
          </p:nvSpPr>
          <p:spPr bwMode="auto">
            <a:xfrm>
              <a:off x="4008" y="317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8" name="Line 448">
              <a:extLst>
                <a:ext uri="{FF2B5EF4-FFF2-40B4-BE49-F238E27FC236}">
                  <a16:creationId xmlns:a16="http://schemas.microsoft.com/office/drawing/2014/main" id="{1890914F-CC59-4F20-BBD2-B98E1EAA0B7F}"/>
                </a:ext>
              </a:extLst>
            </p:cNvPr>
            <p:cNvSpPr>
              <a:spLocks noChangeShapeType="1"/>
            </p:cNvSpPr>
            <p:nvPr/>
          </p:nvSpPr>
          <p:spPr bwMode="auto">
            <a:xfrm>
              <a:off x="3914" y="3319"/>
              <a:ext cx="101"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99" name="Freeform 449">
              <a:extLst>
                <a:ext uri="{FF2B5EF4-FFF2-40B4-BE49-F238E27FC236}">
                  <a16:creationId xmlns:a16="http://schemas.microsoft.com/office/drawing/2014/main" id="{04F2B8B4-E3A6-4440-8E36-C99B7A360DAB}"/>
                </a:ext>
              </a:extLst>
            </p:cNvPr>
            <p:cNvSpPr>
              <a:spLocks/>
            </p:cNvSpPr>
            <p:nvPr/>
          </p:nvSpPr>
          <p:spPr bwMode="auto">
            <a:xfrm>
              <a:off x="4008" y="328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4" name="Group 460">
            <a:extLst>
              <a:ext uri="{FF2B5EF4-FFF2-40B4-BE49-F238E27FC236}">
                <a16:creationId xmlns:a16="http://schemas.microsoft.com/office/drawing/2014/main" id="{85E8C0CC-2D77-4255-BEDB-F374F5A8CE4E}"/>
              </a:ext>
            </a:extLst>
          </p:cNvPr>
          <p:cNvGrpSpPr>
            <a:grpSpLocks/>
          </p:cNvGrpSpPr>
          <p:nvPr/>
        </p:nvGrpSpPr>
        <p:grpSpPr bwMode="auto">
          <a:xfrm>
            <a:off x="2974976" y="5765683"/>
            <a:ext cx="6429375" cy="801687"/>
            <a:chOff x="983" y="3228"/>
            <a:chExt cx="4050" cy="505"/>
          </a:xfrm>
        </p:grpSpPr>
        <p:sp>
          <p:nvSpPr>
            <p:cNvPr id="221286" name="Freeform 360">
              <a:extLst>
                <a:ext uri="{FF2B5EF4-FFF2-40B4-BE49-F238E27FC236}">
                  <a16:creationId xmlns:a16="http://schemas.microsoft.com/office/drawing/2014/main" id="{041A7E07-20B0-40BF-B22E-92667BF1E6C7}"/>
                </a:ext>
              </a:extLst>
            </p:cNvPr>
            <p:cNvSpPr>
              <a:spLocks/>
            </p:cNvSpPr>
            <p:nvPr/>
          </p:nvSpPr>
          <p:spPr bwMode="auto">
            <a:xfrm>
              <a:off x="983" y="3569"/>
              <a:ext cx="3630" cy="149"/>
            </a:xfrm>
            <a:custGeom>
              <a:avLst/>
              <a:gdLst>
                <a:gd name="T0" fmla="*/ 3630 w 3630"/>
                <a:gd name="T1" fmla="*/ 74 h 149"/>
                <a:gd name="T2" fmla="*/ 3555 w 3630"/>
                <a:gd name="T3" fmla="*/ 0 h 149"/>
                <a:gd name="T4" fmla="*/ 3555 w 3630"/>
                <a:gd name="T5" fmla="*/ 49 h 149"/>
                <a:gd name="T6" fmla="*/ 0 w 3630"/>
                <a:gd name="T7" fmla="*/ 49 h 149"/>
                <a:gd name="T8" fmla="*/ 0 w 3630"/>
                <a:gd name="T9" fmla="*/ 100 h 149"/>
                <a:gd name="T10" fmla="*/ 3555 w 3630"/>
                <a:gd name="T11" fmla="*/ 100 h 149"/>
                <a:gd name="T12" fmla="*/ 3555 w 3630"/>
                <a:gd name="T13" fmla="*/ 149 h 149"/>
                <a:gd name="T14" fmla="*/ 3630 w 3630"/>
                <a:gd name="T15" fmla="*/ 74 h 149"/>
                <a:gd name="T16" fmla="*/ 0 60000 65536"/>
                <a:gd name="T17" fmla="*/ 0 60000 65536"/>
                <a:gd name="T18" fmla="*/ 0 60000 65536"/>
                <a:gd name="T19" fmla="*/ 0 60000 65536"/>
                <a:gd name="T20" fmla="*/ 0 60000 65536"/>
                <a:gd name="T21" fmla="*/ 0 60000 65536"/>
                <a:gd name="T22" fmla="*/ 0 60000 65536"/>
                <a:gd name="T23" fmla="*/ 0 60000 65536"/>
                <a:gd name="T24" fmla="*/ 0 w 3630"/>
                <a:gd name="T25" fmla="*/ 0 h 149"/>
                <a:gd name="T26" fmla="*/ 3630 w 3630"/>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30" h="149">
                  <a:moveTo>
                    <a:pt x="3630" y="74"/>
                  </a:moveTo>
                  <a:lnTo>
                    <a:pt x="3555" y="0"/>
                  </a:lnTo>
                  <a:lnTo>
                    <a:pt x="3555" y="49"/>
                  </a:lnTo>
                  <a:lnTo>
                    <a:pt x="0" y="49"/>
                  </a:lnTo>
                  <a:lnTo>
                    <a:pt x="0" y="100"/>
                  </a:lnTo>
                  <a:lnTo>
                    <a:pt x="3555" y="100"/>
                  </a:lnTo>
                  <a:lnTo>
                    <a:pt x="3555" y="149"/>
                  </a:lnTo>
                  <a:lnTo>
                    <a:pt x="3630" y="74"/>
                  </a:lnTo>
                  <a:close/>
                </a:path>
              </a:pathLst>
            </a:custGeom>
            <a:solidFill>
              <a:srgbClr val="CCFFCC"/>
            </a:solidFill>
            <a:ln w="15875" cap="rnd">
              <a:solidFill>
                <a:srgbClr val="000000"/>
              </a:solidFill>
              <a:round/>
              <a:headEnd/>
              <a:tailEnd/>
            </a:ln>
          </p:spPr>
          <p:txBody>
            <a:bodyPr/>
            <a:lstStyle/>
            <a:p>
              <a:endParaRPr lang="zh-CN" altLang="en-US"/>
            </a:p>
          </p:txBody>
        </p:sp>
        <p:sp>
          <p:nvSpPr>
            <p:cNvPr id="221287" name="Rectangle 361">
              <a:extLst>
                <a:ext uri="{FF2B5EF4-FFF2-40B4-BE49-F238E27FC236}">
                  <a16:creationId xmlns:a16="http://schemas.microsoft.com/office/drawing/2014/main" id="{1E547287-0E00-4320-9BDD-065CB3BAEC2A}"/>
                </a:ext>
              </a:extLst>
            </p:cNvPr>
            <p:cNvSpPr>
              <a:spLocks noChangeArrowheads="1"/>
            </p:cNvSpPr>
            <p:nvPr/>
          </p:nvSpPr>
          <p:spPr bwMode="auto">
            <a:xfrm>
              <a:off x="4671" y="3539"/>
              <a:ext cx="3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Time</a:t>
              </a:r>
            </a:p>
          </p:txBody>
        </p:sp>
        <p:sp>
          <p:nvSpPr>
            <p:cNvPr id="221288" name="Freeform 450">
              <a:extLst>
                <a:ext uri="{FF2B5EF4-FFF2-40B4-BE49-F238E27FC236}">
                  <a16:creationId xmlns:a16="http://schemas.microsoft.com/office/drawing/2014/main" id="{A46B5B3D-AFCB-4990-9B63-352DEABC35FA}"/>
                </a:ext>
              </a:extLst>
            </p:cNvPr>
            <p:cNvSpPr>
              <a:spLocks noEditPoints="1"/>
            </p:cNvSpPr>
            <p:nvPr/>
          </p:nvSpPr>
          <p:spPr bwMode="auto">
            <a:xfrm>
              <a:off x="1014" y="3228"/>
              <a:ext cx="330" cy="33"/>
            </a:xfrm>
            <a:custGeom>
              <a:avLst/>
              <a:gdLst>
                <a:gd name="T0" fmla="*/ 0 w 882"/>
                <a:gd name="T1" fmla="*/ 0 h 88"/>
                <a:gd name="T2" fmla="*/ 0 w 882"/>
                <a:gd name="T3" fmla="*/ 0 h 88"/>
                <a:gd name="T4" fmla="*/ 0 w 882"/>
                <a:gd name="T5" fmla="*/ 0 h 88"/>
                <a:gd name="T6" fmla="*/ 0 w 882"/>
                <a:gd name="T7" fmla="*/ 0 h 88"/>
                <a:gd name="T8" fmla="*/ 0 w 882"/>
                <a:gd name="T9" fmla="*/ 0 h 88"/>
                <a:gd name="T10" fmla="*/ 0 w 882"/>
                <a:gd name="T11" fmla="*/ 0 h 88"/>
                <a:gd name="T12" fmla="*/ 0 w 882"/>
                <a:gd name="T13" fmla="*/ 0 h 88"/>
                <a:gd name="T14" fmla="*/ 0 w 882"/>
                <a:gd name="T15" fmla="*/ 0 h 88"/>
                <a:gd name="T16" fmla="*/ 0 w 882"/>
                <a:gd name="T17" fmla="*/ 0 h 88"/>
                <a:gd name="T18" fmla="*/ 0 w 882"/>
                <a:gd name="T19" fmla="*/ 0 h 88"/>
                <a:gd name="T20" fmla="*/ 0 w 882"/>
                <a:gd name="T21" fmla="*/ 0 h 88"/>
                <a:gd name="T22" fmla="*/ 0 w 882"/>
                <a:gd name="T23" fmla="*/ 0 h 88"/>
                <a:gd name="T24" fmla="*/ 0 w 882"/>
                <a:gd name="T25" fmla="*/ 0 h 88"/>
                <a:gd name="T26" fmla="*/ 0 w 882"/>
                <a:gd name="T27" fmla="*/ 0 h 88"/>
                <a:gd name="T28" fmla="*/ 0 w 882"/>
                <a:gd name="T29" fmla="*/ 0 h 88"/>
                <a:gd name="T30" fmla="*/ 0 w 882"/>
                <a:gd name="T31" fmla="*/ 0 h 88"/>
                <a:gd name="T32" fmla="*/ 0 w 882"/>
                <a:gd name="T33" fmla="*/ 0 h 88"/>
                <a:gd name="T34" fmla="*/ 0 w 882"/>
                <a:gd name="T35" fmla="*/ 0 h 88"/>
                <a:gd name="T36" fmla="*/ 0 w 882"/>
                <a:gd name="T37" fmla="*/ 0 h 88"/>
                <a:gd name="T38" fmla="*/ 0 w 882"/>
                <a:gd name="T39" fmla="*/ 0 h 88"/>
                <a:gd name="T40" fmla="*/ 0 w 882"/>
                <a:gd name="T41" fmla="*/ 0 h 88"/>
                <a:gd name="T42" fmla="*/ 0 w 882"/>
                <a:gd name="T43" fmla="*/ 0 h 88"/>
                <a:gd name="T44" fmla="*/ 0 w 882"/>
                <a:gd name="T45" fmla="*/ 0 h 88"/>
                <a:gd name="T46" fmla="*/ 0 w 882"/>
                <a:gd name="T47" fmla="*/ 0 h 88"/>
                <a:gd name="T48" fmla="*/ 0 w 882"/>
                <a:gd name="T49" fmla="*/ 0 h 88"/>
                <a:gd name="T50" fmla="*/ 0 w 882"/>
                <a:gd name="T51" fmla="*/ 0 h 88"/>
                <a:gd name="T52" fmla="*/ 0 w 882"/>
                <a:gd name="T53" fmla="*/ 0 h 88"/>
                <a:gd name="T54" fmla="*/ 0 w 882"/>
                <a:gd name="T55" fmla="*/ 0 h 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2"/>
                <a:gd name="T85" fmla="*/ 0 h 88"/>
                <a:gd name="T86" fmla="*/ 882 w 882"/>
                <a:gd name="T87" fmla="*/ 88 h 8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2" h="88">
                  <a:moveTo>
                    <a:pt x="44" y="0"/>
                  </a:moveTo>
                  <a:lnTo>
                    <a:pt x="44" y="0"/>
                  </a:lnTo>
                  <a:cubicBezTo>
                    <a:pt x="69" y="0"/>
                    <a:pt x="88" y="20"/>
                    <a:pt x="88" y="44"/>
                  </a:cubicBezTo>
                  <a:cubicBezTo>
                    <a:pt x="88" y="68"/>
                    <a:pt x="69" y="88"/>
                    <a:pt x="44" y="88"/>
                  </a:cubicBezTo>
                  <a:cubicBezTo>
                    <a:pt x="20" y="88"/>
                    <a:pt x="0" y="68"/>
                    <a:pt x="0" y="44"/>
                  </a:cubicBezTo>
                  <a:cubicBezTo>
                    <a:pt x="0" y="20"/>
                    <a:pt x="20" y="0"/>
                    <a:pt x="44" y="0"/>
                  </a:cubicBezTo>
                  <a:close/>
                  <a:moveTo>
                    <a:pt x="309" y="0"/>
                  </a:moveTo>
                  <a:lnTo>
                    <a:pt x="309" y="0"/>
                  </a:lnTo>
                  <a:cubicBezTo>
                    <a:pt x="333" y="0"/>
                    <a:pt x="353" y="20"/>
                    <a:pt x="353" y="44"/>
                  </a:cubicBezTo>
                  <a:cubicBezTo>
                    <a:pt x="353" y="68"/>
                    <a:pt x="333" y="88"/>
                    <a:pt x="309" y="88"/>
                  </a:cubicBezTo>
                  <a:cubicBezTo>
                    <a:pt x="284" y="88"/>
                    <a:pt x="265" y="68"/>
                    <a:pt x="265" y="44"/>
                  </a:cubicBezTo>
                  <a:cubicBezTo>
                    <a:pt x="265" y="20"/>
                    <a:pt x="284" y="0"/>
                    <a:pt x="309" y="0"/>
                  </a:cubicBezTo>
                  <a:close/>
                  <a:moveTo>
                    <a:pt x="573" y="0"/>
                  </a:moveTo>
                  <a:lnTo>
                    <a:pt x="573" y="0"/>
                  </a:lnTo>
                  <a:cubicBezTo>
                    <a:pt x="598" y="0"/>
                    <a:pt x="617" y="20"/>
                    <a:pt x="617" y="44"/>
                  </a:cubicBezTo>
                  <a:cubicBezTo>
                    <a:pt x="617" y="68"/>
                    <a:pt x="598" y="88"/>
                    <a:pt x="573" y="88"/>
                  </a:cubicBezTo>
                  <a:cubicBezTo>
                    <a:pt x="549" y="88"/>
                    <a:pt x="529" y="68"/>
                    <a:pt x="529" y="44"/>
                  </a:cubicBezTo>
                  <a:cubicBezTo>
                    <a:pt x="529" y="20"/>
                    <a:pt x="549" y="0"/>
                    <a:pt x="573" y="0"/>
                  </a:cubicBezTo>
                  <a:close/>
                  <a:moveTo>
                    <a:pt x="838" y="0"/>
                  </a:moveTo>
                  <a:lnTo>
                    <a:pt x="838" y="0"/>
                  </a:lnTo>
                  <a:cubicBezTo>
                    <a:pt x="862" y="0"/>
                    <a:pt x="882" y="20"/>
                    <a:pt x="882" y="44"/>
                  </a:cubicBezTo>
                  <a:cubicBezTo>
                    <a:pt x="882" y="68"/>
                    <a:pt x="862" y="88"/>
                    <a:pt x="838" y="88"/>
                  </a:cubicBezTo>
                  <a:cubicBezTo>
                    <a:pt x="813" y="88"/>
                    <a:pt x="794" y="68"/>
                    <a:pt x="794" y="44"/>
                  </a:cubicBezTo>
                  <a:cubicBezTo>
                    <a:pt x="794" y="20"/>
                    <a:pt x="813" y="0"/>
                    <a:pt x="838" y="0"/>
                  </a:cubicBezTo>
                  <a:close/>
                </a:path>
              </a:pathLst>
            </a:custGeom>
            <a:solidFill>
              <a:srgbClr val="000000"/>
            </a:solidFill>
            <a:ln w="9525">
              <a:solidFill>
                <a:srgbClr val="000000"/>
              </a:solidFill>
              <a:bevel/>
              <a:headEnd/>
              <a:tailEnd/>
            </a:ln>
          </p:spPr>
          <p:txBody>
            <a:bodyPr/>
            <a:lstStyle/>
            <a:p>
              <a:endParaRPr lang="zh-CN" altLang="en-US"/>
            </a:p>
          </p:txBody>
        </p:sp>
      </p:grpSp>
      <p:sp>
        <p:nvSpPr>
          <p:cNvPr id="129" name="Rectangle 462">
            <a:extLst>
              <a:ext uri="{FF2B5EF4-FFF2-40B4-BE49-F238E27FC236}">
                <a16:creationId xmlns:a16="http://schemas.microsoft.com/office/drawing/2014/main" id="{3ED0FC27-274F-4335-A540-B7DBCDB8F88F}"/>
              </a:ext>
            </a:extLst>
          </p:cNvPr>
          <p:cNvSpPr>
            <a:spLocks noChangeArrowheads="1"/>
          </p:cNvSpPr>
          <p:nvPr/>
        </p:nvSpPr>
        <p:spPr bwMode="auto">
          <a:xfrm>
            <a:off x="3676651" y="5100520"/>
            <a:ext cx="538163" cy="11525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130" name="Rectangle 463">
            <a:extLst>
              <a:ext uri="{FF2B5EF4-FFF2-40B4-BE49-F238E27FC236}">
                <a16:creationId xmlns:a16="http://schemas.microsoft.com/office/drawing/2014/main" id="{D9C66F69-E0D6-491F-A476-FA90B682F186}"/>
              </a:ext>
            </a:extLst>
          </p:cNvPr>
          <p:cNvSpPr>
            <a:spLocks noChangeArrowheads="1"/>
          </p:cNvSpPr>
          <p:nvPr/>
        </p:nvSpPr>
        <p:spPr bwMode="auto">
          <a:xfrm>
            <a:off x="4252913" y="5100520"/>
            <a:ext cx="538162" cy="11525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131" name="Rectangle 464">
            <a:extLst>
              <a:ext uri="{FF2B5EF4-FFF2-40B4-BE49-F238E27FC236}">
                <a16:creationId xmlns:a16="http://schemas.microsoft.com/office/drawing/2014/main" id="{5CA9EF8F-8A4D-4537-BFCA-5AD451D36B50}"/>
              </a:ext>
            </a:extLst>
          </p:cNvPr>
          <p:cNvSpPr>
            <a:spLocks noChangeArrowheads="1"/>
          </p:cNvSpPr>
          <p:nvPr/>
        </p:nvSpPr>
        <p:spPr bwMode="auto">
          <a:xfrm>
            <a:off x="4789488" y="5100520"/>
            <a:ext cx="538162" cy="11525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132" name="Rectangle 465">
            <a:extLst>
              <a:ext uri="{FF2B5EF4-FFF2-40B4-BE49-F238E27FC236}">
                <a16:creationId xmlns:a16="http://schemas.microsoft.com/office/drawing/2014/main" id="{C4FCDB7A-FEE3-4FA5-8005-2AC7B8B4580B}"/>
              </a:ext>
            </a:extLst>
          </p:cNvPr>
          <p:cNvSpPr>
            <a:spLocks noChangeArrowheads="1"/>
          </p:cNvSpPr>
          <p:nvPr/>
        </p:nvSpPr>
        <p:spPr bwMode="auto">
          <a:xfrm>
            <a:off x="5365751" y="5100520"/>
            <a:ext cx="538163" cy="11525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133" name="Rectangle 466">
            <a:extLst>
              <a:ext uri="{FF2B5EF4-FFF2-40B4-BE49-F238E27FC236}">
                <a16:creationId xmlns:a16="http://schemas.microsoft.com/office/drawing/2014/main" id="{86CF5E2B-F635-4130-9C20-B5BAF0790CC4}"/>
              </a:ext>
            </a:extLst>
          </p:cNvPr>
          <p:cNvSpPr>
            <a:spLocks noChangeArrowheads="1"/>
          </p:cNvSpPr>
          <p:nvPr/>
        </p:nvSpPr>
        <p:spPr bwMode="auto">
          <a:xfrm>
            <a:off x="5903913" y="5100520"/>
            <a:ext cx="538162" cy="11525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134" name="Rectangle 468">
            <a:extLst>
              <a:ext uri="{FF2B5EF4-FFF2-40B4-BE49-F238E27FC236}">
                <a16:creationId xmlns:a16="http://schemas.microsoft.com/office/drawing/2014/main" id="{29E38462-206C-4FD2-A126-A4E42A6CA93D}"/>
              </a:ext>
            </a:extLst>
          </p:cNvPr>
          <p:cNvSpPr>
            <a:spLocks noChangeArrowheads="1"/>
          </p:cNvSpPr>
          <p:nvPr/>
        </p:nvSpPr>
        <p:spPr bwMode="auto">
          <a:xfrm>
            <a:off x="6442076" y="5100520"/>
            <a:ext cx="538163" cy="11525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grpSp>
        <p:nvGrpSpPr>
          <p:cNvPr id="25" name="Group 474">
            <a:extLst>
              <a:ext uri="{FF2B5EF4-FFF2-40B4-BE49-F238E27FC236}">
                <a16:creationId xmlns:a16="http://schemas.microsoft.com/office/drawing/2014/main" id="{9C14ACB1-B1AF-412F-A7A4-69B819A77A55}"/>
              </a:ext>
            </a:extLst>
          </p:cNvPr>
          <p:cNvGrpSpPr>
            <a:grpSpLocks/>
          </p:cNvGrpSpPr>
          <p:nvPr/>
        </p:nvGrpSpPr>
        <p:grpSpPr bwMode="auto">
          <a:xfrm>
            <a:off x="4826000" y="5140208"/>
            <a:ext cx="482600" cy="1069975"/>
            <a:chOff x="2080" y="2983"/>
            <a:chExt cx="304" cy="674"/>
          </a:xfrm>
        </p:grpSpPr>
        <p:sp>
          <p:nvSpPr>
            <p:cNvPr id="221279" name="Rectangle 384">
              <a:extLst>
                <a:ext uri="{FF2B5EF4-FFF2-40B4-BE49-F238E27FC236}">
                  <a16:creationId xmlns:a16="http://schemas.microsoft.com/office/drawing/2014/main" id="{6037796D-AE57-4BF4-B5AC-5279ADF3C7B7}"/>
                </a:ext>
              </a:extLst>
            </p:cNvPr>
            <p:cNvSpPr>
              <a:spLocks noChangeArrowheads="1"/>
            </p:cNvSpPr>
            <p:nvPr/>
          </p:nvSpPr>
          <p:spPr bwMode="auto">
            <a:xfrm>
              <a:off x="2083" y="3133"/>
              <a:ext cx="298" cy="52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1280" name="Freeform 385">
              <a:extLst>
                <a:ext uri="{FF2B5EF4-FFF2-40B4-BE49-F238E27FC236}">
                  <a16:creationId xmlns:a16="http://schemas.microsoft.com/office/drawing/2014/main" id="{AF7CA90E-0121-43E8-98BF-76F0BD13A84A}"/>
                </a:ext>
              </a:extLst>
            </p:cNvPr>
            <p:cNvSpPr>
              <a:spLocks noEditPoints="1"/>
            </p:cNvSpPr>
            <p:nvPr/>
          </p:nvSpPr>
          <p:spPr bwMode="auto">
            <a:xfrm>
              <a:off x="2080" y="3130"/>
              <a:ext cx="304"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3" y="144"/>
                    <a:pt x="0" y="140"/>
                    <a:pt x="0" y="136"/>
                  </a:cubicBezTo>
                  <a:lnTo>
                    <a:pt x="0" y="24"/>
                  </a:lnTo>
                  <a:cubicBezTo>
                    <a:pt x="0" y="19"/>
                    <a:pt x="3" y="16"/>
                    <a:pt x="8" y="16"/>
                  </a:cubicBezTo>
                  <a:cubicBezTo>
                    <a:pt x="12" y="16"/>
                    <a:pt x="16" y="19"/>
                    <a:pt x="16" y="24"/>
                  </a:cubicBezTo>
                  <a:close/>
                  <a:moveTo>
                    <a:pt x="16" y="216"/>
                  </a:moveTo>
                  <a:lnTo>
                    <a:pt x="16" y="328"/>
                  </a:lnTo>
                  <a:cubicBezTo>
                    <a:pt x="16" y="332"/>
                    <a:pt x="12" y="336"/>
                    <a:pt x="8" y="336"/>
                  </a:cubicBezTo>
                  <a:cubicBezTo>
                    <a:pt x="3" y="336"/>
                    <a:pt x="0" y="332"/>
                    <a:pt x="0" y="328"/>
                  </a:cubicBezTo>
                  <a:lnTo>
                    <a:pt x="0" y="216"/>
                  </a:lnTo>
                  <a:cubicBezTo>
                    <a:pt x="0" y="211"/>
                    <a:pt x="3" y="208"/>
                    <a:pt x="8" y="208"/>
                  </a:cubicBezTo>
                  <a:cubicBezTo>
                    <a:pt x="12" y="208"/>
                    <a:pt x="16" y="211"/>
                    <a:pt x="16" y="216"/>
                  </a:cubicBezTo>
                  <a:close/>
                  <a:moveTo>
                    <a:pt x="16" y="408"/>
                  </a:moveTo>
                  <a:lnTo>
                    <a:pt x="16" y="520"/>
                  </a:lnTo>
                  <a:cubicBezTo>
                    <a:pt x="16" y="524"/>
                    <a:pt x="12" y="528"/>
                    <a:pt x="8" y="528"/>
                  </a:cubicBezTo>
                  <a:cubicBezTo>
                    <a:pt x="3" y="528"/>
                    <a:pt x="0" y="524"/>
                    <a:pt x="0" y="520"/>
                  </a:cubicBezTo>
                  <a:lnTo>
                    <a:pt x="0" y="408"/>
                  </a:lnTo>
                  <a:cubicBezTo>
                    <a:pt x="0" y="403"/>
                    <a:pt x="3" y="400"/>
                    <a:pt x="8" y="400"/>
                  </a:cubicBezTo>
                  <a:cubicBezTo>
                    <a:pt x="12" y="400"/>
                    <a:pt x="16" y="403"/>
                    <a:pt x="16" y="408"/>
                  </a:cubicBezTo>
                  <a:close/>
                  <a:moveTo>
                    <a:pt x="16" y="600"/>
                  </a:moveTo>
                  <a:lnTo>
                    <a:pt x="16" y="712"/>
                  </a:lnTo>
                  <a:cubicBezTo>
                    <a:pt x="16" y="716"/>
                    <a:pt x="12" y="720"/>
                    <a:pt x="8" y="720"/>
                  </a:cubicBezTo>
                  <a:cubicBezTo>
                    <a:pt x="3" y="720"/>
                    <a:pt x="0" y="716"/>
                    <a:pt x="0" y="712"/>
                  </a:cubicBezTo>
                  <a:lnTo>
                    <a:pt x="0" y="600"/>
                  </a:lnTo>
                  <a:cubicBezTo>
                    <a:pt x="0" y="595"/>
                    <a:pt x="3" y="592"/>
                    <a:pt x="8" y="592"/>
                  </a:cubicBezTo>
                  <a:cubicBezTo>
                    <a:pt x="12" y="592"/>
                    <a:pt x="16" y="595"/>
                    <a:pt x="16" y="600"/>
                  </a:cubicBezTo>
                  <a:close/>
                  <a:moveTo>
                    <a:pt x="16" y="792"/>
                  </a:moveTo>
                  <a:lnTo>
                    <a:pt x="16" y="904"/>
                  </a:lnTo>
                  <a:cubicBezTo>
                    <a:pt x="16" y="908"/>
                    <a:pt x="12" y="912"/>
                    <a:pt x="8" y="912"/>
                  </a:cubicBezTo>
                  <a:cubicBezTo>
                    <a:pt x="3" y="912"/>
                    <a:pt x="0" y="908"/>
                    <a:pt x="0" y="904"/>
                  </a:cubicBezTo>
                  <a:lnTo>
                    <a:pt x="0" y="792"/>
                  </a:lnTo>
                  <a:cubicBezTo>
                    <a:pt x="0" y="787"/>
                    <a:pt x="3" y="784"/>
                    <a:pt x="8" y="784"/>
                  </a:cubicBezTo>
                  <a:cubicBezTo>
                    <a:pt x="12" y="784"/>
                    <a:pt x="16" y="787"/>
                    <a:pt x="16" y="792"/>
                  </a:cubicBezTo>
                  <a:close/>
                  <a:moveTo>
                    <a:pt x="16" y="984"/>
                  </a:moveTo>
                  <a:lnTo>
                    <a:pt x="16" y="1096"/>
                  </a:lnTo>
                  <a:cubicBezTo>
                    <a:pt x="16" y="1100"/>
                    <a:pt x="12" y="1104"/>
                    <a:pt x="8" y="1104"/>
                  </a:cubicBezTo>
                  <a:cubicBezTo>
                    <a:pt x="3" y="1104"/>
                    <a:pt x="0" y="1100"/>
                    <a:pt x="0" y="1096"/>
                  </a:cubicBezTo>
                  <a:lnTo>
                    <a:pt x="0" y="984"/>
                  </a:lnTo>
                  <a:cubicBezTo>
                    <a:pt x="0" y="979"/>
                    <a:pt x="3" y="976"/>
                    <a:pt x="8" y="976"/>
                  </a:cubicBezTo>
                  <a:cubicBezTo>
                    <a:pt x="12" y="976"/>
                    <a:pt x="16" y="979"/>
                    <a:pt x="16" y="984"/>
                  </a:cubicBezTo>
                  <a:close/>
                  <a:moveTo>
                    <a:pt x="16" y="1176"/>
                  </a:moveTo>
                  <a:lnTo>
                    <a:pt x="16" y="1288"/>
                  </a:lnTo>
                  <a:cubicBezTo>
                    <a:pt x="16" y="1292"/>
                    <a:pt x="12" y="1296"/>
                    <a:pt x="8" y="1296"/>
                  </a:cubicBezTo>
                  <a:cubicBezTo>
                    <a:pt x="3" y="1296"/>
                    <a:pt x="0" y="1292"/>
                    <a:pt x="0" y="1288"/>
                  </a:cubicBezTo>
                  <a:lnTo>
                    <a:pt x="0" y="1176"/>
                  </a:lnTo>
                  <a:cubicBezTo>
                    <a:pt x="0" y="1171"/>
                    <a:pt x="3"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3" y="1406"/>
                    <a:pt x="0" y="1402"/>
                    <a:pt x="0" y="1398"/>
                  </a:cubicBezTo>
                  <a:lnTo>
                    <a:pt x="0" y="1368"/>
                  </a:lnTo>
                  <a:cubicBezTo>
                    <a:pt x="0" y="1363"/>
                    <a:pt x="3"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5" y="1406"/>
                    <a:pt x="162" y="1402"/>
                    <a:pt x="162" y="1398"/>
                  </a:cubicBezTo>
                  <a:cubicBezTo>
                    <a:pt x="162" y="1393"/>
                    <a:pt x="165"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7" y="1406"/>
                    <a:pt x="354" y="1402"/>
                    <a:pt x="354" y="1398"/>
                  </a:cubicBezTo>
                  <a:cubicBezTo>
                    <a:pt x="354" y="1393"/>
                    <a:pt x="357"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49" y="1406"/>
                    <a:pt x="546" y="1402"/>
                    <a:pt x="546" y="1398"/>
                  </a:cubicBezTo>
                  <a:cubicBezTo>
                    <a:pt x="546" y="1393"/>
                    <a:pt x="549"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1" y="1406"/>
                    <a:pt x="738" y="1402"/>
                    <a:pt x="738" y="1398"/>
                  </a:cubicBezTo>
                  <a:cubicBezTo>
                    <a:pt x="738" y="1393"/>
                    <a:pt x="741"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90" y="16"/>
                  </a:lnTo>
                  <a:cubicBezTo>
                    <a:pt x="785" y="16"/>
                    <a:pt x="782" y="12"/>
                    <a:pt x="782" y="8"/>
                  </a:cubicBezTo>
                  <a:cubicBezTo>
                    <a:pt x="782" y="3"/>
                    <a:pt x="785" y="0"/>
                    <a:pt x="790" y="0"/>
                  </a:cubicBezTo>
                  <a:lnTo>
                    <a:pt x="801" y="0"/>
                  </a:lnTo>
                  <a:cubicBezTo>
                    <a:pt x="805" y="0"/>
                    <a:pt x="809" y="3"/>
                    <a:pt x="809" y="8"/>
                  </a:cubicBezTo>
                  <a:lnTo>
                    <a:pt x="809" y="108"/>
                  </a:lnTo>
                  <a:cubicBezTo>
                    <a:pt x="809" y="113"/>
                    <a:pt x="805" y="116"/>
                    <a:pt x="801" y="116"/>
                  </a:cubicBezTo>
                  <a:cubicBezTo>
                    <a:pt x="796" y="116"/>
                    <a:pt x="793" y="113"/>
                    <a:pt x="793" y="108"/>
                  </a:cubicBezTo>
                  <a:close/>
                  <a:moveTo>
                    <a:pt x="710" y="16"/>
                  </a:moveTo>
                  <a:lnTo>
                    <a:pt x="598" y="16"/>
                  </a:lnTo>
                  <a:cubicBezTo>
                    <a:pt x="593" y="16"/>
                    <a:pt x="590" y="12"/>
                    <a:pt x="590" y="8"/>
                  </a:cubicBezTo>
                  <a:cubicBezTo>
                    <a:pt x="590" y="3"/>
                    <a:pt x="593" y="0"/>
                    <a:pt x="598" y="0"/>
                  </a:cubicBezTo>
                  <a:lnTo>
                    <a:pt x="710" y="0"/>
                  </a:lnTo>
                  <a:cubicBezTo>
                    <a:pt x="714" y="0"/>
                    <a:pt x="718" y="3"/>
                    <a:pt x="718" y="8"/>
                  </a:cubicBezTo>
                  <a:cubicBezTo>
                    <a:pt x="718" y="12"/>
                    <a:pt x="714" y="16"/>
                    <a:pt x="710" y="16"/>
                  </a:cubicBezTo>
                  <a:close/>
                  <a:moveTo>
                    <a:pt x="518" y="16"/>
                  </a:moveTo>
                  <a:lnTo>
                    <a:pt x="406" y="16"/>
                  </a:lnTo>
                  <a:cubicBezTo>
                    <a:pt x="401" y="16"/>
                    <a:pt x="398" y="12"/>
                    <a:pt x="398" y="8"/>
                  </a:cubicBezTo>
                  <a:cubicBezTo>
                    <a:pt x="398" y="3"/>
                    <a:pt x="401" y="0"/>
                    <a:pt x="406" y="0"/>
                  </a:cubicBezTo>
                  <a:lnTo>
                    <a:pt x="518" y="0"/>
                  </a:lnTo>
                  <a:cubicBezTo>
                    <a:pt x="522" y="0"/>
                    <a:pt x="526" y="3"/>
                    <a:pt x="526" y="8"/>
                  </a:cubicBezTo>
                  <a:cubicBezTo>
                    <a:pt x="526" y="12"/>
                    <a:pt x="522" y="16"/>
                    <a:pt x="518" y="16"/>
                  </a:cubicBezTo>
                  <a:close/>
                  <a:moveTo>
                    <a:pt x="326" y="16"/>
                  </a:moveTo>
                  <a:lnTo>
                    <a:pt x="214" y="16"/>
                  </a:lnTo>
                  <a:cubicBezTo>
                    <a:pt x="209" y="16"/>
                    <a:pt x="206" y="12"/>
                    <a:pt x="206" y="8"/>
                  </a:cubicBezTo>
                  <a:cubicBezTo>
                    <a:pt x="206" y="3"/>
                    <a:pt x="209" y="0"/>
                    <a:pt x="214" y="0"/>
                  </a:cubicBezTo>
                  <a:lnTo>
                    <a:pt x="326" y="0"/>
                  </a:lnTo>
                  <a:cubicBezTo>
                    <a:pt x="330" y="0"/>
                    <a:pt x="334" y="3"/>
                    <a:pt x="334" y="8"/>
                  </a:cubicBezTo>
                  <a:cubicBezTo>
                    <a:pt x="334" y="12"/>
                    <a:pt x="330" y="16"/>
                    <a:pt x="326" y="16"/>
                  </a:cubicBezTo>
                  <a:close/>
                  <a:moveTo>
                    <a:pt x="134" y="16"/>
                  </a:moveTo>
                  <a:lnTo>
                    <a:pt x="22" y="16"/>
                  </a:lnTo>
                  <a:cubicBezTo>
                    <a:pt x="17" y="16"/>
                    <a:pt x="14" y="12"/>
                    <a:pt x="14" y="8"/>
                  </a:cubicBezTo>
                  <a:cubicBezTo>
                    <a:pt x="14" y="3"/>
                    <a:pt x="17"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lstStyle/>
            <a:p>
              <a:endParaRPr lang="zh-CN" altLang="en-US"/>
            </a:p>
          </p:txBody>
        </p:sp>
        <p:sp>
          <p:nvSpPr>
            <p:cNvPr id="221281" name="Rectangle 386">
              <a:extLst>
                <a:ext uri="{FF2B5EF4-FFF2-40B4-BE49-F238E27FC236}">
                  <a16:creationId xmlns:a16="http://schemas.microsoft.com/office/drawing/2014/main" id="{C541BFF3-8682-4F7D-AE05-5CFFC9C9D10F}"/>
                </a:ext>
              </a:extLst>
            </p:cNvPr>
            <p:cNvSpPr>
              <a:spLocks noChangeArrowheads="1"/>
            </p:cNvSpPr>
            <p:nvPr/>
          </p:nvSpPr>
          <p:spPr bwMode="auto">
            <a:xfrm>
              <a:off x="2193" y="298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C</a:t>
              </a:r>
              <a:endParaRPr lang="en-US" altLang="zh-CN" sz="1800">
                <a:solidFill>
                  <a:srgbClr val="000000"/>
                </a:solidFill>
                <a:latin typeface="Arial" panose="020B0604020202020204" pitchFamily="34" charset="0"/>
              </a:endParaRPr>
            </a:p>
          </p:txBody>
        </p:sp>
        <p:sp>
          <p:nvSpPr>
            <p:cNvPr id="221282" name="Line 387">
              <a:extLst>
                <a:ext uri="{FF2B5EF4-FFF2-40B4-BE49-F238E27FC236}">
                  <a16:creationId xmlns:a16="http://schemas.microsoft.com/office/drawing/2014/main" id="{6CA6F1FE-FEB8-4083-8434-540B371EE816}"/>
                </a:ext>
              </a:extLst>
            </p:cNvPr>
            <p:cNvSpPr>
              <a:spLocks noChangeShapeType="1"/>
            </p:cNvSpPr>
            <p:nvPr/>
          </p:nvSpPr>
          <p:spPr bwMode="auto">
            <a:xfrm>
              <a:off x="2158" y="3207"/>
              <a:ext cx="101"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83" name="Freeform 388">
              <a:extLst>
                <a:ext uri="{FF2B5EF4-FFF2-40B4-BE49-F238E27FC236}">
                  <a16:creationId xmlns:a16="http://schemas.microsoft.com/office/drawing/2014/main" id="{80C3252D-37F3-490E-8CE7-3EA03992D598}"/>
                </a:ext>
              </a:extLst>
            </p:cNvPr>
            <p:cNvSpPr>
              <a:spLocks/>
            </p:cNvSpPr>
            <p:nvPr/>
          </p:nvSpPr>
          <p:spPr bwMode="auto">
            <a:xfrm>
              <a:off x="2251" y="3177"/>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sp>
          <p:nvSpPr>
            <p:cNvPr id="221284" name="Line 470">
              <a:extLst>
                <a:ext uri="{FF2B5EF4-FFF2-40B4-BE49-F238E27FC236}">
                  <a16:creationId xmlns:a16="http://schemas.microsoft.com/office/drawing/2014/main" id="{9F434280-B996-4B10-9DB8-D246BE5263A3}"/>
                </a:ext>
              </a:extLst>
            </p:cNvPr>
            <p:cNvSpPr>
              <a:spLocks noChangeShapeType="1"/>
            </p:cNvSpPr>
            <p:nvPr/>
          </p:nvSpPr>
          <p:spPr bwMode="auto">
            <a:xfrm>
              <a:off x="2154" y="3556"/>
              <a:ext cx="101"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85" name="Freeform 471">
              <a:extLst>
                <a:ext uri="{FF2B5EF4-FFF2-40B4-BE49-F238E27FC236}">
                  <a16:creationId xmlns:a16="http://schemas.microsoft.com/office/drawing/2014/main" id="{1F335D4A-390A-4171-995C-9D36DCAD14EC}"/>
                </a:ext>
              </a:extLst>
            </p:cNvPr>
            <p:cNvSpPr>
              <a:spLocks/>
            </p:cNvSpPr>
            <p:nvPr/>
          </p:nvSpPr>
          <p:spPr bwMode="auto">
            <a:xfrm>
              <a:off x="2247" y="3526"/>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grpSp>
      <p:grpSp>
        <p:nvGrpSpPr>
          <p:cNvPr id="26" name="Group 477">
            <a:extLst>
              <a:ext uri="{FF2B5EF4-FFF2-40B4-BE49-F238E27FC236}">
                <a16:creationId xmlns:a16="http://schemas.microsoft.com/office/drawing/2014/main" id="{CF76EA05-9AA8-4904-8C93-C060A84F3F46}"/>
              </a:ext>
            </a:extLst>
          </p:cNvPr>
          <p:cNvGrpSpPr>
            <a:grpSpLocks/>
          </p:cNvGrpSpPr>
          <p:nvPr/>
        </p:nvGrpSpPr>
        <p:grpSpPr bwMode="auto">
          <a:xfrm>
            <a:off x="4268788" y="5140208"/>
            <a:ext cx="481012" cy="1069975"/>
            <a:chOff x="1729" y="2983"/>
            <a:chExt cx="303" cy="674"/>
          </a:xfrm>
        </p:grpSpPr>
        <p:sp>
          <p:nvSpPr>
            <p:cNvPr id="221268" name="Rectangle 373">
              <a:extLst>
                <a:ext uri="{FF2B5EF4-FFF2-40B4-BE49-F238E27FC236}">
                  <a16:creationId xmlns:a16="http://schemas.microsoft.com/office/drawing/2014/main" id="{16A9A220-BDF6-41F1-A52B-048789468FD2}"/>
                </a:ext>
              </a:extLst>
            </p:cNvPr>
            <p:cNvSpPr>
              <a:spLocks noChangeArrowheads="1"/>
            </p:cNvSpPr>
            <p:nvPr/>
          </p:nvSpPr>
          <p:spPr bwMode="auto">
            <a:xfrm>
              <a:off x="1732" y="3133"/>
              <a:ext cx="297" cy="52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1269" name="Freeform 374">
              <a:extLst>
                <a:ext uri="{FF2B5EF4-FFF2-40B4-BE49-F238E27FC236}">
                  <a16:creationId xmlns:a16="http://schemas.microsoft.com/office/drawing/2014/main" id="{C0246477-10F5-47BB-8D57-FDED3F195A46}"/>
                </a:ext>
              </a:extLst>
            </p:cNvPr>
            <p:cNvSpPr>
              <a:spLocks noEditPoints="1"/>
            </p:cNvSpPr>
            <p:nvPr/>
          </p:nvSpPr>
          <p:spPr bwMode="auto">
            <a:xfrm>
              <a:off x="1729" y="3130"/>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3" y="144"/>
                    <a:pt x="8" y="144"/>
                  </a:cubicBezTo>
                  <a:cubicBezTo>
                    <a:pt x="4" y="144"/>
                    <a:pt x="0" y="140"/>
                    <a:pt x="0" y="136"/>
                  </a:cubicBezTo>
                  <a:lnTo>
                    <a:pt x="0" y="24"/>
                  </a:lnTo>
                  <a:cubicBezTo>
                    <a:pt x="0" y="19"/>
                    <a:pt x="4" y="16"/>
                    <a:pt x="8" y="16"/>
                  </a:cubicBezTo>
                  <a:cubicBezTo>
                    <a:pt x="13" y="16"/>
                    <a:pt x="16" y="19"/>
                    <a:pt x="16" y="24"/>
                  </a:cubicBezTo>
                  <a:close/>
                  <a:moveTo>
                    <a:pt x="16" y="216"/>
                  </a:moveTo>
                  <a:lnTo>
                    <a:pt x="16" y="328"/>
                  </a:lnTo>
                  <a:cubicBezTo>
                    <a:pt x="16" y="332"/>
                    <a:pt x="13" y="336"/>
                    <a:pt x="8" y="336"/>
                  </a:cubicBezTo>
                  <a:cubicBezTo>
                    <a:pt x="4" y="336"/>
                    <a:pt x="0" y="332"/>
                    <a:pt x="0" y="328"/>
                  </a:cubicBezTo>
                  <a:lnTo>
                    <a:pt x="0" y="216"/>
                  </a:lnTo>
                  <a:cubicBezTo>
                    <a:pt x="0" y="211"/>
                    <a:pt x="4" y="208"/>
                    <a:pt x="8" y="208"/>
                  </a:cubicBezTo>
                  <a:cubicBezTo>
                    <a:pt x="13" y="208"/>
                    <a:pt x="16" y="211"/>
                    <a:pt x="16" y="216"/>
                  </a:cubicBezTo>
                  <a:close/>
                  <a:moveTo>
                    <a:pt x="16" y="408"/>
                  </a:moveTo>
                  <a:lnTo>
                    <a:pt x="16" y="520"/>
                  </a:lnTo>
                  <a:cubicBezTo>
                    <a:pt x="16" y="524"/>
                    <a:pt x="13" y="528"/>
                    <a:pt x="8" y="528"/>
                  </a:cubicBezTo>
                  <a:cubicBezTo>
                    <a:pt x="4" y="528"/>
                    <a:pt x="0" y="524"/>
                    <a:pt x="0" y="520"/>
                  </a:cubicBezTo>
                  <a:lnTo>
                    <a:pt x="0" y="408"/>
                  </a:lnTo>
                  <a:cubicBezTo>
                    <a:pt x="0" y="403"/>
                    <a:pt x="4" y="400"/>
                    <a:pt x="8" y="400"/>
                  </a:cubicBezTo>
                  <a:cubicBezTo>
                    <a:pt x="13" y="400"/>
                    <a:pt x="16" y="403"/>
                    <a:pt x="16" y="408"/>
                  </a:cubicBezTo>
                  <a:close/>
                  <a:moveTo>
                    <a:pt x="16" y="600"/>
                  </a:moveTo>
                  <a:lnTo>
                    <a:pt x="16" y="712"/>
                  </a:lnTo>
                  <a:cubicBezTo>
                    <a:pt x="16" y="716"/>
                    <a:pt x="13" y="720"/>
                    <a:pt x="8" y="720"/>
                  </a:cubicBezTo>
                  <a:cubicBezTo>
                    <a:pt x="4" y="720"/>
                    <a:pt x="0" y="716"/>
                    <a:pt x="0" y="712"/>
                  </a:cubicBezTo>
                  <a:lnTo>
                    <a:pt x="0" y="600"/>
                  </a:lnTo>
                  <a:cubicBezTo>
                    <a:pt x="0" y="595"/>
                    <a:pt x="4" y="592"/>
                    <a:pt x="8" y="592"/>
                  </a:cubicBezTo>
                  <a:cubicBezTo>
                    <a:pt x="13" y="592"/>
                    <a:pt x="16" y="595"/>
                    <a:pt x="16" y="600"/>
                  </a:cubicBezTo>
                  <a:close/>
                  <a:moveTo>
                    <a:pt x="16" y="792"/>
                  </a:moveTo>
                  <a:lnTo>
                    <a:pt x="16" y="904"/>
                  </a:lnTo>
                  <a:cubicBezTo>
                    <a:pt x="16" y="908"/>
                    <a:pt x="13" y="912"/>
                    <a:pt x="8" y="912"/>
                  </a:cubicBezTo>
                  <a:cubicBezTo>
                    <a:pt x="4" y="912"/>
                    <a:pt x="0" y="908"/>
                    <a:pt x="0" y="904"/>
                  </a:cubicBezTo>
                  <a:lnTo>
                    <a:pt x="0" y="792"/>
                  </a:lnTo>
                  <a:cubicBezTo>
                    <a:pt x="0" y="787"/>
                    <a:pt x="4" y="784"/>
                    <a:pt x="8" y="784"/>
                  </a:cubicBezTo>
                  <a:cubicBezTo>
                    <a:pt x="13" y="784"/>
                    <a:pt x="16" y="787"/>
                    <a:pt x="16" y="792"/>
                  </a:cubicBezTo>
                  <a:close/>
                  <a:moveTo>
                    <a:pt x="16" y="984"/>
                  </a:moveTo>
                  <a:lnTo>
                    <a:pt x="16" y="1096"/>
                  </a:lnTo>
                  <a:cubicBezTo>
                    <a:pt x="16" y="1100"/>
                    <a:pt x="13" y="1104"/>
                    <a:pt x="8" y="1104"/>
                  </a:cubicBezTo>
                  <a:cubicBezTo>
                    <a:pt x="4" y="1104"/>
                    <a:pt x="0" y="1100"/>
                    <a:pt x="0" y="1096"/>
                  </a:cubicBezTo>
                  <a:lnTo>
                    <a:pt x="0" y="984"/>
                  </a:lnTo>
                  <a:cubicBezTo>
                    <a:pt x="0" y="979"/>
                    <a:pt x="4" y="976"/>
                    <a:pt x="8" y="976"/>
                  </a:cubicBezTo>
                  <a:cubicBezTo>
                    <a:pt x="13" y="976"/>
                    <a:pt x="16" y="979"/>
                    <a:pt x="16" y="984"/>
                  </a:cubicBezTo>
                  <a:close/>
                  <a:moveTo>
                    <a:pt x="16" y="1176"/>
                  </a:moveTo>
                  <a:lnTo>
                    <a:pt x="16" y="1288"/>
                  </a:lnTo>
                  <a:cubicBezTo>
                    <a:pt x="16" y="1292"/>
                    <a:pt x="13" y="1296"/>
                    <a:pt x="8" y="1296"/>
                  </a:cubicBezTo>
                  <a:cubicBezTo>
                    <a:pt x="4" y="1296"/>
                    <a:pt x="0" y="1292"/>
                    <a:pt x="0" y="1288"/>
                  </a:cubicBezTo>
                  <a:lnTo>
                    <a:pt x="0" y="1176"/>
                  </a:lnTo>
                  <a:cubicBezTo>
                    <a:pt x="0" y="1171"/>
                    <a:pt x="4" y="1168"/>
                    <a:pt x="8" y="1168"/>
                  </a:cubicBezTo>
                  <a:cubicBezTo>
                    <a:pt x="13" y="1168"/>
                    <a:pt x="16" y="1171"/>
                    <a:pt x="16" y="1176"/>
                  </a:cubicBezTo>
                  <a:close/>
                  <a:moveTo>
                    <a:pt x="16" y="1368"/>
                  </a:moveTo>
                  <a:lnTo>
                    <a:pt x="16" y="1398"/>
                  </a:lnTo>
                  <a:lnTo>
                    <a:pt x="8" y="1390"/>
                  </a:lnTo>
                  <a:lnTo>
                    <a:pt x="90" y="1390"/>
                  </a:lnTo>
                  <a:cubicBezTo>
                    <a:pt x="95" y="1390"/>
                    <a:pt x="98" y="1393"/>
                    <a:pt x="98" y="1398"/>
                  </a:cubicBezTo>
                  <a:cubicBezTo>
                    <a:pt x="98" y="1402"/>
                    <a:pt x="95" y="1406"/>
                    <a:pt x="90" y="1406"/>
                  </a:cubicBezTo>
                  <a:lnTo>
                    <a:pt x="8" y="1406"/>
                  </a:lnTo>
                  <a:cubicBezTo>
                    <a:pt x="4" y="1406"/>
                    <a:pt x="0" y="1402"/>
                    <a:pt x="0" y="1398"/>
                  </a:cubicBezTo>
                  <a:lnTo>
                    <a:pt x="0" y="1368"/>
                  </a:lnTo>
                  <a:cubicBezTo>
                    <a:pt x="0" y="1363"/>
                    <a:pt x="4" y="1360"/>
                    <a:pt x="8" y="1360"/>
                  </a:cubicBezTo>
                  <a:cubicBezTo>
                    <a:pt x="13" y="1360"/>
                    <a:pt x="16" y="1363"/>
                    <a:pt x="16" y="1368"/>
                  </a:cubicBezTo>
                  <a:close/>
                  <a:moveTo>
                    <a:pt x="170" y="1390"/>
                  </a:moveTo>
                  <a:lnTo>
                    <a:pt x="282" y="1390"/>
                  </a:lnTo>
                  <a:cubicBezTo>
                    <a:pt x="287" y="1390"/>
                    <a:pt x="290" y="1393"/>
                    <a:pt x="290" y="1398"/>
                  </a:cubicBezTo>
                  <a:cubicBezTo>
                    <a:pt x="290" y="1402"/>
                    <a:pt x="287"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9" y="1390"/>
                    <a:pt x="482" y="1393"/>
                    <a:pt x="482" y="1398"/>
                  </a:cubicBezTo>
                  <a:cubicBezTo>
                    <a:pt x="482" y="1402"/>
                    <a:pt x="479"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1" y="1390"/>
                    <a:pt x="674" y="1393"/>
                    <a:pt x="674" y="1398"/>
                  </a:cubicBezTo>
                  <a:cubicBezTo>
                    <a:pt x="674" y="1402"/>
                    <a:pt x="671"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7" y="1332"/>
                    <a:pt x="801" y="1332"/>
                  </a:cubicBezTo>
                  <a:cubicBezTo>
                    <a:pt x="806" y="1332"/>
                    <a:pt x="809" y="1336"/>
                    <a:pt x="809" y="1340"/>
                  </a:cubicBezTo>
                  <a:lnTo>
                    <a:pt x="809" y="1398"/>
                  </a:lnTo>
                  <a:cubicBezTo>
                    <a:pt x="809" y="1402"/>
                    <a:pt x="806"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7" y="1140"/>
                    <a:pt x="801" y="1140"/>
                  </a:cubicBezTo>
                  <a:cubicBezTo>
                    <a:pt x="806" y="1140"/>
                    <a:pt x="809" y="1144"/>
                    <a:pt x="809" y="1148"/>
                  </a:cubicBezTo>
                  <a:lnTo>
                    <a:pt x="809" y="1260"/>
                  </a:lnTo>
                  <a:cubicBezTo>
                    <a:pt x="809" y="1265"/>
                    <a:pt x="806" y="1268"/>
                    <a:pt x="801" y="1268"/>
                  </a:cubicBezTo>
                  <a:cubicBezTo>
                    <a:pt x="797" y="1268"/>
                    <a:pt x="793" y="1265"/>
                    <a:pt x="793" y="1260"/>
                  </a:cubicBezTo>
                  <a:close/>
                  <a:moveTo>
                    <a:pt x="793" y="1068"/>
                  </a:moveTo>
                  <a:lnTo>
                    <a:pt x="793" y="956"/>
                  </a:lnTo>
                  <a:cubicBezTo>
                    <a:pt x="793" y="952"/>
                    <a:pt x="797" y="948"/>
                    <a:pt x="801" y="948"/>
                  </a:cubicBezTo>
                  <a:cubicBezTo>
                    <a:pt x="806" y="948"/>
                    <a:pt x="809" y="952"/>
                    <a:pt x="809" y="956"/>
                  </a:cubicBezTo>
                  <a:lnTo>
                    <a:pt x="809" y="1068"/>
                  </a:lnTo>
                  <a:cubicBezTo>
                    <a:pt x="809" y="1073"/>
                    <a:pt x="806" y="1076"/>
                    <a:pt x="801" y="1076"/>
                  </a:cubicBezTo>
                  <a:cubicBezTo>
                    <a:pt x="797" y="1076"/>
                    <a:pt x="793" y="1073"/>
                    <a:pt x="793" y="1068"/>
                  </a:cubicBezTo>
                  <a:close/>
                  <a:moveTo>
                    <a:pt x="793" y="876"/>
                  </a:moveTo>
                  <a:lnTo>
                    <a:pt x="793" y="764"/>
                  </a:lnTo>
                  <a:cubicBezTo>
                    <a:pt x="793" y="760"/>
                    <a:pt x="797" y="756"/>
                    <a:pt x="801" y="756"/>
                  </a:cubicBezTo>
                  <a:cubicBezTo>
                    <a:pt x="806" y="756"/>
                    <a:pt x="809" y="760"/>
                    <a:pt x="809" y="764"/>
                  </a:cubicBezTo>
                  <a:lnTo>
                    <a:pt x="809" y="876"/>
                  </a:lnTo>
                  <a:cubicBezTo>
                    <a:pt x="809" y="881"/>
                    <a:pt x="806" y="884"/>
                    <a:pt x="801" y="884"/>
                  </a:cubicBezTo>
                  <a:cubicBezTo>
                    <a:pt x="797" y="884"/>
                    <a:pt x="793" y="881"/>
                    <a:pt x="793" y="876"/>
                  </a:cubicBezTo>
                  <a:close/>
                  <a:moveTo>
                    <a:pt x="793" y="684"/>
                  </a:moveTo>
                  <a:lnTo>
                    <a:pt x="793" y="572"/>
                  </a:lnTo>
                  <a:cubicBezTo>
                    <a:pt x="793" y="568"/>
                    <a:pt x="797" y="564"/>
                    <a:pt x="801" y="564"/>
                  </a:cubicBezTo>
                  <a:cubicBezTo>
                    <a:pt x="806" y="564"/>
                    <a:pt x="809" y="568"/>
                    <a:pt x="809" y="572"/>
                  </a:cubicBezTo>
                  <a:lnTo>
                    <a:pt x="809" y="684"/>
                  </a:lnTo>
                  <a:cubicBezTo>
                    <a:pt x="809" y="689"/>
                    <a:pt x="806" y="692"/>
                    <a:pt x="801" y="692"/>
                  </a:cubicBezTo>
                  <a:cubicBezTo>
                    <a:pt x="797" y="692"/>
                    <a:pt x="793" y="689"/>
                    <a:pt x="793" y="684"/>
                  </a:cubicBezTo>
                  <a:close/>
                  <a:moveTo>
                    <a:pt x="793" y="492"/>
                  </a:moveTo>
                  <a:lnTo>
                    <a:pt x="793" y="380"/>
                  </a:lnTo>
                  <a:cubicBezTo>
                    <a:pt x="793" y="376"/>
                    <a:pt x="797" y="372"/>
                    <a:pt x="801" y="372"/>
                  </a:cubicBezTo>
                  <a:cubicBezTo>
                    <a:pt x="806" y="372"/>
                    <a:pt x="809" y="376"/>
                    <a:pt x="809" y="380"/>
                  </a:cubicBezTo>
                  <a:lnTo>
                    <a:pt x="809" y="492"/>
                  </a:lnTo>
                  <a:cubicBezTo>
                    <a:pt x="809" y="497"/>
                    <a:pt x="806" y="500"/>
                    <a:pt x="801" y="500"/>
                  </a:cubicBezTo>
                  <a:cubicBezTo>
                    <a:pt x="797" y="500"/>
                    <a:pt x="793" y="497"/>
                    <a:pt x="793" y="492"/>
                  </a:cubicBezTo>
                  <a:close/>
                  <a:moveTo>
                    <a:pt x="793" y="300"/>
                  </a:moveTo>
                  <a:lnTo>
                    <a:pt x="793" y="188"/>
                  </a:lnTo>
                  <a:cubicBezTo>
                    <a:pt x="793" y="184"/>
                    <a:pt x="797" y="180"/>
                    <a:pt x="801" y="180"/>
                  </a:cubicBezTo>
                  <a:cubicBezTo>
                    <a:pt x="806" y="180"/>
                    <a:pt x="809" y="184"/>
                    <a:pt x="809" y="188"/>
                  </a:cubicBezTo>
                  <a:lnTo>
                    <a:pt x="809" y="300"/>
                  </a:lnTo>
                  <a:cubicBezTo>
                    <a:pt x="809" y="305"/>
                    <a:pt x="806" y="308"/>
                    <a:pt x="801" y="308"/>
                  </a:cubicBezTo>
                  <a:cubicBezTo>
                    <a:pt x="797" y="308"/>
                    <a:pt x="793" y="305"/>
                    <a:pt x="793" y="300"/>
                  </a:cubicBezTo>
                  <a:close/>
                  <a:moveTo>
                    <a:pt x="793" y="108"/>
                  </a:moveTo>
                  <a:lnTo>
                    <a:pt x="793" y="8"/>
                  </a:lnTo>
                  <a:lnTo>
                    <a:pt x="801" y="16"/>
                  </a:lnTo>
                  <a:lnTo>
                    <a:pt x="790" y="16"/>
                  </a:lnTo>
                  <a:cubicBezTo>
                    <a:pt x="786" y="16"/>
                    <a:pt x="782" y="12"/>
                    <a:pt x="782" y="8"/>
                  </a:cubicBezTo>
                  <a:cubicBezTo>
                    <a:pt x="782" y="3"/>
                    <a:pt x="786" y="0"/>
                    <a:pt x="790" y="0"/>
                  </a:cubicBezTo>
                  <a:lnTo>
                    <a:pt x="801" y="0"/>
                  </a:lnTo>
                  <a:cubicBezTo>
                    <a:pt x="806" y="0"/>
                    <a:pt x="809" y="3"/>
                    <a:pt x="809" y="8"/>
                  </a:cubicBezTo>
                  <a:lnTo>
                    <a:pt x="809" y="108"/>
                  </a:lnTo>
                  <a:cubicBezTo>
                    <a:pt x="809" y="113"/>
                    <a:pt x="806" y="116"/>
                    <a:pt x="801" y="116"/>
                  </a:cubicBezTo>
                  <a:cubicBezTo>
                    <a:pt x="797" y="116"/>
                    <a:pt x="793" y="113"/>
                    <a:pt x="793" y="108"/>
                  </a:cubicBezTo>
                  <a:close/>
                  <a:moveTo>
                    <a:pt x="710" y="16"/>
                  </a:moveTo>
                  <a:lnTo>
                    <a:pt x="598" y="16"/>
                  </a:lnTo>
                  <a:cubicBezTo>
                    <a:pt x="594" y="16"/>
                    <a:pt x="590" y="12"/>
                    <a:pt x="590" y="8"/>
                  </a:cubicBezTo>
                  <a:cubicBezTo>
                    <a:pt x="590" y="3"/>
                    <a:pt x="594" y="0"/>
                    <a:pt x="598" y="0"/>
                  </a:cubicBezTo>
                  <a:lnTo>
                    <a:pt x="710" y="0"/>
                  </a:lnTo>
                  <a:cubicBezTo>
                    <a:pt x="714" y="0"/>
                    <a:pt x="718" y="3"/>
                    <a:pt x="718" y="8"/>
                  </a:cubicBezTo>
                  <a:cubicBezTo>
                    <a:pt x="718" y="12"/>
                    <a:pt x="714" y="16"/>
                    <a:pt x="710" y="16"/>
                  </a:cubicBezTo>
                  <a:close/>
                  <a:moveTo>
                    <a:pt x="518" y="16"/>
                  </a:moveTo>
                  <a:lnTo>
                    <a:pt x="406" y="16"/>
                  </a:lnTo>
                  <a:cubicBezTo>
                    <a:pt x="402" y="16"/>
                    <a:pt x="398" y="12"/>
                    <a:pt x="398" y="8"/>
                  </a:cubicBezTo>
                  <a:cubicBezTo>
                    <a:pt x="398" y="3"/>
                    <a:pt x="402" y="0"/>
                    <a:pt x="406" y="0"/>
                  </a:cubicBezTo>
                  <a:lnTo>
                    <a:pt x="518" y="0"/>
                  </a:lnTo>
                  <a:cubicBezTo>
                    <a:pt x="522" y="0"/>
                    <a:pt x="526" y="3"/>
                    <a:pt x="526" y="8"/>
                  </a:cubicBezTo>
                  <a:cubicBezTo>
                    <a:pt x="526" y="12"/>
                    <a:pt x="522" y="16"/>
                    <a:pt x="518" y="16"/>
                  </a:cubicBezTo>
                  <a:close/>
                  <a:moveTo>
                    <a:pt x="326" y="16"/>
                  </a:moveTo>
                  <a:lnTo>
                    <a:pt x="214" y="16"/>
                  </a:lnTo>
                  <a:cubicBezTo>
                    <a:pt x="210" y="16"/>
                    <a:pt x="206" y="12"/>
                    <a:pt x="206" y="8"/>
                  </a:cubicBezTo>
                  <a:cubicBezTo>
                    <a:pt x="206" y="3"/>
                    <a:pt x="210" y="0"/>
                    <a:pt x="214" y="0"/>
                  </a:cubicBezTo>
                  <a:lnTo>
                    <a:pt x="326" y="0"/>
                  </a:lnTo>
                  <a:cubicBezTo>
                    <a:pt x="330" y="0"/>
                    <a:pt x="334" y="3"/>
                    <a:pt x="334" y="8"/>
                  </a:cubicBezTo>
                  <a:cubicBezTo>
                    <a:pt x="334" y="12"/>
                    <a:pt x="330" y="16"/>
                    <a:pt x="326" y="16"/>
                  </a:cubicBezTo>
                  <a:close/>
                  <a:moveTo>
                    <a:pt x="134" y="16"/>
                  </a:moveTo>
                  <a:lnTo>
                    <a:pt x="22" y="16"/>
                  </a:lnTo>
                  <a:cubicBezTo>
                    <a:pt x="18" y="16"/>
                    <a:pt x="14" y="12"/>
                    <a:pt x="14" y="8"/>
                  </a:cubicBezTo>
                  <a:cubicBezTo>
                    <a:pt x="14" y="3"/>
                    <a:pt x="18"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lstStyle/>
            <a:p>
              <a:endParaRPr lang="zh-CN" altLang="en-US"/>
            </a:p>
          </p:txBody>
        </p:sp>
        <p:sp>
          <p:nvSpPr>
            <p:cNvPr id="221270" name="Rectangle 375">
              <a:extLst>
                <a:ext uri="{FF2B5EF4-FFF2-40B4-BE49-F238E27FC236}">
                  <a16:creationId xmlns:a16="http://schemas.microsoft.com/office/drawing/2014/main" id="{0735D902-A9FC-49B6-B005-E5AEF2CD3DFB}"/>
                </a:ext>
              </a:extLst>
            </p:cNvPr>
            <p:cNvSpPr>
              <a:spLocks noChangeArrowheads="1"/>
            </p:cNvSpPr>
            <p:nvPr/>
          </p:nvSpPr>
          <p:spPr bwMode="auto">
            <a:xfrm>
              <a:off x="1845" y="298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B</a:t>
              </a:r>
              <a:endParaRPr lang="en-US" altLang="zh-CN" sz="1800">
                <a:solidFill>
                  <a:srgbClr val="000000"/>
                </a:solidFill>
                <a:latin typeface="Arial" panose="020B0604020202020204" pitchFamily="34" charset="0"/>
              </a:endParaRPr>
            </a:p>
          </p:txBody>
        </p:sp>
        <p:sp>
          <p:nvSpPr>
            <p:cNvPr id="221271" name="Line 376">
              <a:extLst>
                <a:ext uri="{FF2B5EF4-FFF2-40B4-BE49-F238E27FC236}">
                  <a16:creationId xmlns:a16="http://schemas.microsoft.com/office/drawing/2014/main" id="{252CA1F3-6706-4BF3-B1AD-244D86D2C452}"/>
                </a:ext>
              </a:extLst>
            </p:cNvPr>
            <p:cNvSpPr>
              <a:spLocks noChangeShapeType="1"/>
            </p:cNvSpPr>
            <p:nvPr/>
          </p:nvSpPr>
          <p:spPr bwMode="auto">
            <a:xfrm>
              <a:off x="1806" y="3207"/>
              <a:ext cx="10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72" name="Freeform 377">
              <a:extLst>
                <a:ext uri="{FF2B5EF4-FFF2-40B4-BE49-F238E27FC236}">
                  <a16:creationId xmlns:a16="http://schemas.microsoft.com/office/drawing/2014/main" id="{2A839BA0-6E82-461E-9792-5A00AB3855E1}"/>
                </a:ext>
              </a:extLst>
            </p:cNvPr>
            <p:cNvSpPr>
              <a:spLocks/>
            </p:cNvSpPr>
            <p:nvPr/>
          </p:nvSpPr>
          <p:spPr bwMode="auto">
            <a:xfrm>
              <a:off x="1900" y="317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sp>
          <p:nvSpPr>
            <p:cNvPr id="221273" name="Line 380">
              <a:extLst>
                <a:ext uri="{FF2B5EF4-FFF2-40B4-BE49-F238E27FC236}">
                  <a16:creationId xmlns:a16="http://schemas.microsoft.com/office/drawing/2014/main" id="{4C9C9A8A-DBF5-417E-A59C-23C715F91808}"/>
                </a:ext>
              </a:extLst>
            </p:cNvPr>
            <p:cNvSpPr>
              <a:spLocks noChangeShapeType="1"/>
            </p:cNvSpPr>
            <p:nvPr/>
          </p:nvSpPr>
          <p:spPr bwMode="auto">
            <a:xfrm>
              <a:off x="1800" y="3334"/>
              <a:ext cx="10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74" name="Freeform 381">
              <a:extLst>
                <a:ext uri="{FF2B5EF4-FFF2-40B4-BE49-F238E27FC236}">
                  <a16:creationId xmlns:a16="http://schemas.microsoft.com/office/drawing/2014/main" id="{FEA4A972-BD83-4ED5-9F31-23A990CA33FE}"/>
                </a:ext>
              </a:extLst>
            </p:cNvPr>
            <p:cNvSpPr>
              <a:spLocks/>
            </p:cNvSpPr>
            <p:nvPr/>
          </p:nvSpPr>
          <p:spPr bwMode="auto">
            <a:xfrm>
              <a:off x="1894" y="3304"/>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sp>
          <p:nvSpPr>
            <p:cNvPr id="221275" name="Line 382">
              <a:extLst>
                <a:ext uri="{FF2B5EF4-FFF2-40B4-BE49-F238E27FC236}">
                  <a16:creationId xmlns:a16="http://schemas.microsoft.com/office/drawing/2014/main" id="{EE96868D-7521-4C21-AF14-0F941C604EFC}"/>
                </a:ext>
              </a:extLst>
            </p:cNvPr>
            <p:cNvSpPr>
              <a:spLocks noChangeShapeType="1"/>
            </p:cNvSpPr>
            <p:nvPr/>
          </p:nvSpPr>
          <p:spPr bwMode="auto">
            <a:xfrm>
              <a:off x="1800" y="3447"/>
              <a:ext cx="10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76" name="Freeform 383">
              <a:extLst>
                <a:ext uri="{FF2B5EF4-FFF2-40B4-BE49-F238E27FC236}">
                  <a16:creationId xmlns:a16="http://schemas.microsoft.com/office/drawing/2014/main" id="{8090C72A-B07F-4E32-BCB4-B647BD5AAB48}"/>
                </a:ext>
              </a:extLst>
            </p:cNvPr>
            <p:cNvSpPr>
              <a:spLocks/>
            </p:cNvSpPr>
            <p:nvPr/>
          </p:nvSpPr>
          <p:spPr bwMode="auto">
            <a:xfrm>
              <a:off x="1894" y="341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sp>
          <p:nvSpPr>
            <p:cNvPr id="221277" name="Line 475">
              <a:extLst>
                <a:ext uri="{FF2B5EF4-FFF2-40B4-BE49-F238E27FC236}">
                  <a16:creationId xmlns:a16="http://schemas.microsoft.com/office/drawing/2014/main" id="{4BB7A35F-C50A-4831-9B6C-38C55872B029}"/>
                </a:ext>
              </a:extLst>
            </p:cNvPr>
            <p:cNvSpPr>
              <a:spLocks noChangeShapeType="1"/>
            </p:cNvSpPr>
            <p:nvPr/>
          </p:nvSpPr>
          <p:spPr bwMode="auto">
            <a:xfrm>
              <a:off x="1799" y="3556"/>
              <a:ext cx="10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78" name="Freeform 476">
              <a:extLst>
                <a:ext uri="{FF2B5EF4-FFF2-40B4-BE49-F238E27FC236}">
                  <a16:creationId xmlns:a16="http://schemas.microsoft.com/office/drawing/2014/main" id="{0297A7DB-9099-4E00-B876-A0AA8B0E459C}"/>
                </a:ext>
              </a:extLst>
            </p:cNvPr>
            <p:cNvSpPr>
              <a:spLocks/>
            </p:cNvSpPr>
            <p:nvPr/>
          </p:nvSpPr>
          <p:spPr bwMode="auto">
            <a:xfrm>
              <a:off x="1893" y="352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grpSp>
      <p:grpSp>
        <p:nvGrpSpPr>
          <p:cNvPr id="27" name="Group 508">
            <a:extLst>
              <a:ext uri="{FF2B5EF4-FFF2-40B4-BE49-F238E27FC236}">
                <a16:creationId xmlns:a16="http://schemas.microsoft.com/office/drawing/2014/main" id="{2C1D964A-3EEB-4A8F-935E-319BFD8D8CEC}"/>
              </a:ext>
            </a:extLst>
          </p:cNvPr>
          <p:cNvGrpSpPr>
            <a:grpSpLocks/>
          </p:cNvGrpSpPr>
          <p:nvPr/>
        </p:nvGrpSpPr>
        <p:grpSpPr bwMode="auto">
          <a:xfrm>
            <a:off x="5942013" y="5140208"/>
            <a:ext cx="481012" cy="1069975"/>
            <a:chOff x="2783" y="2983"/>
            <a:chExt cx="303" cy="674"/>
          </a:xfrm>
        </p:grpSpPr>
        <p:sp>
          <p:nvSpPr>
            <p:cNvPr id="221257" name="Rectangle 406">
              <a:extLst>
                <a:ext uri="{FF2B5EF4-FFF2-40B4-BE49-F238E27FC236}">
                  <a16:creationId xmlns:a16="http://schemas.microsoft.com/office/drawing/2014/main" id="{D1595C6A-C1AE-4768-B9EB-8AF96AD25EFE}"/>
                </a:ext>
              </a:extLst>
            </p:cNvPr>
            <p:cNvSpPr>
              <a:spLocks noChangeArrowheads="1"/>
            </p:cNvSpPr>
            <p:nvPr/>
          </p:nvSpPr>
          <p:spPr bwMode="auto">
            <a:xfrm>
              <a:off x="2786" y="3133"/>
              <a:ext cx="297" cy="52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1258" name="Freeform 407">
              <a:extLst>
                <a:ext uri="{FF2B5EF4-FFF2-40B4-BE49-F238E27FC236}">
                  <a16:creationId xmlns:a16="http://schemas.microsoft.com/office/drawing/2014/main" id="{30CB5B57-63A0-44BD-A2A8-69728DEDCFDF}"/>
                </a:ext>
              </a:extLst>
            </p:cNvPr>
            <p:cNvSpPr>
              <a:spLocks noEditPoints="1"/>
            </p:cNvSpPr>
            <p:nvPr/>
          </p:nvSpPr>
          <p:spPr bwMode="auto">
            <a:xfrm>
              <a:off x="2783" y="3130"/>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4" y="144"/>
                    <a:pt x="0" y="140"/>
                    <a:pt x="0" y="136"/>
                  </a:cubicBezTo>
                  <a:lnTo>
                    <a:pt x="0" y="24"/>
                  </a:lnTo>
                  <a:cubicBezTo>
                    <a:pt x="0" y="19"/>
                    <a:pt x="4" y="16"/>
                    <a:pt x="8" y="16"/>
                  </a:cubicBezTo>
                  <a:cubicBezTo>
                    <a:pt x="12" y="16"/>
                    <a:pt x="16" y="19"/>
                    <a:pt x="16" y="24"/>
                  </a:cubicBezTo>
                  <a:close/>
                  <a:moveTo>
                    <a:pt x="16" y="216"/>
                  </a:moveTo>
                  <a:lnTo>
                    <a:pt x="16" y="328"/>
                  </a:lnTo>
                  <a:cubicBezTo>
                    <a:pt x="16" y="332"/>
                    <a:pt x="12" y="336"/>
                    <a:pt x="8" y="336"/>
                  </a:cubicBezTo>
                  <a:cubicBezTo>
                    <a:pt x="4" y="336"/>
                    <a:pt x="0" y="332"/>
                    <a:pt x="0" y="328"/>
                  </a:cubicBezTo>
                  <a:lnTo>
                    <a:pt x="0" y="216"/>
                  </a:lnTo>
                  <a:cubicBezTo>
                    <a:pt x="0" y="211"/>
                    <a:pt x="4" y="208"/>
                    <a:pt x="8" y="208"/>
                  </a:cubicBezTo>
                  <a:cubicBezTo>
                    <a:pt x="12" y="208"/>
                    <a:pt x="16" y="211"/>
                    <a:pt x="16" y="216"/>
                  </a:cubicBezTo>
                  <a:close/>
                  <a:moveTo>
                    <a:pt x="16" y="408"/>
                  </a:moveTo>
                  <a:lnTo>
                    <a:pt x="16" y="520"/>
                  </a:lnTo>
                  <a:cubicBezTo>
                    <a:pt x="16" y="524"/>
                    <a:pt x="12" y="528"/>
                    <a:pt x="8" y="528"/>
                  </a:cubicBezTo>
                  <a:cubicBezTo>
                    <a:pt x="4" y="528"/>
                    <a:pt x="0" y="524"/>
                    <a:pt x="0" y="520"/>
                  </a:cubicBezTo>
                  <a:lnTo>
                    <a:pt x="0" y="408"/>
                  </a:lnTo>
                  <a:cubicBezTo>
                    <a:pt x="0" y="403"/>
                    <a:pt x="4" y="400"/>
                    <a:pt x="8" y="400"/>
                  </a:cubicBezTo>
                  <a:cubicBezTo>
                    <a:pt x="12" y="400"/>
                    <a:pt x="16" y="403"/>
                    <a:pt x="16" y="408"/>
                  </a:cubicBezTo>
                  <a:close/>
                  <a:moveTo>
                    <a:pt x="16" y="600"/>
                  </a:moveTo>
                  <a:lnTo>
                    <a:pt x="16" y="712"/>
                  </a:lnTo>
                  <a:cubicBezTo>
                    <a:pt x="16" y="716"/>
                    <a:pt x="12" y="720"/>
                    <a:pt x="8" y="720"/>
                  </a:cubicBezTo>
                  <a:cubicBezTo>
                    <a:pt x="4" y="720"/>
                    <a:pt x="0" y="716"/>
                    <a:pt x="0" y="712"/>
                  </a:cubicBezTo>
                  <a:lnTo>
                    <a:pt x="0" y="600"/>
                  </a:lnTo>
                  <a:cubicBezTo>
                    <a:pt x="0" y="595"/>
                    <a:pt x="4" y="592"/>
                    <a:pt x="8" y="592"/>
                  </a:cubicBezTo>
                  <a:cubicBezTo>
                    <a:pt x="12" y="592"/>
                    <a:pt x="16" y="595"/>
                    <a:pt x="16" y="600"/>
                  </a:cubicBezTo>
                  <a:close/>
                  <a:moveTo>
                    <a:pt x="16" y="792"/>
                  </a:moveTo>
                  <a:lnTo>
                    <a:pt x="16" y="904"/>
                  </a:lnTo>
                  <a:cubicBezTo>
                    <a:pt x="16" y="908"/>
                    <a:pt x="12" y="912"/>
                    <a:pt x="8" y="912"/>
                  </a:cubicBezTo>
                  <a:cubicBezTo>
                    <a:pt x="4" y="912"/>
                    <a:pt x="0" y="908"/>
                    <a:pt x="0" y="904"/>
                  </a:cubicBezTo>
                  <a:lnTo>
                    <a:pt x="0" y="792"/>
                  </a:lnTo>
                  <a:cubicBezTo>
                    <a:pt x="0" y="787"/>
                    <a:pt x="4" y="784"/>
                    <a:pt x="8" y="784"/>
                  </a:cubicBezTo>
                  <a:cubicBezTo>
                    <a:pt x="12" y="784"/>
                    <a:pt x="16" y="787"/>
                    <a:pt x="16" y="792"/>
                  </a:cubicBezTo>
                  <a:close/>
                  <a:moveTo>
                    <a:pt x="16" y="984"/>
                  </a:moveTo>
                  <a:lnTo>
                    <a:pt x="16" y="1096"/>
                  </a:lnTo>
                  <a:cubicBezTo>
                    <a:pt x="16" y="1100"/>
                    <a:pt x="12" y="1104"/>
                    <a:pt x="8" y="1104"/>
                  </a:cubicBezTo>
                  <a:cubicBezTo>
                    <a:pt x="4" y="1104"/>
                    <a:pt x="0" y="1100"/>
                    <a:pt x="0" y="1096"/>
                  </a:cubicBezTo>
                  <a:lnTo>
                    <a:pt x="0" y="984"/>
                  </a:lnTo>
                  <a:cubicBezTo>
                    <a:pt x="0" y="979"/>
                    <a:pt x="4" y="976"/>
                    <a:pt x="8" y="976"/>
                  </a:cubicBezTo>
                  <a:cubicBezTo>
                    <a:pt x="12" y="976"/>
                    <a:pt x="16" y="979"/>
                    <a:pt x="16" y="984"/>
                  </a:cubicBezTo>
                  <a:close/>
                  <a:moveTo>
                    <a:pt x="16" y="1176"/>
                  </a:moveTo>
                  <a:lnTo>
                    <a:pt x="16" y="1288"/>
                  </a:lnTo>
                  <a:cubicBezTo>
                    <a:pt x="16" y="1292"/>
                    <a:pt x="12" y="1296"/>
                    <a:pt x="8" y="1296"/>
                  </a:cubicBezTo>
                  <a:cubicBezTo>
                    <a:pt x="4" y="1296"/>
                    <a:pt x="0" y="1292"/>
                    <a:pt x="0" y="1288"/>
                  </a:cubicBezTo>
                  <a:lnTo>
                    <a:pt x="0" y="1176"/>
                  </a:lnTo>
                  <a:cubicBezTo>
                    <a:pt x="0" y="1171"/>
                    <a:pt x="4"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4" y="1406"/>
                    <a:pt x="0" y="1402"/>
                    <a:pt x="0" y="1398"/>
                  </a:cubicBezTo>
                  <a:lnTo>
                    <a:pt x="0" y="1368"/>
                  </a:lnTo>
                  <a:cubicBezTo>
                    <a:pt x="0" y="1363"/>
                    <a:pt x="4"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90" y="16"/>
                  </a:lnTo>
                  <a:cubicBezTo>
                    <a:pt x="785" y="16"/>
                    <a:pt x="782" y="12"/>
                    <a:pt x="782" y="8"/>
                  </a:cubicBezTo>
                  <a:cubicBezTo>
                    <a:pt x="782" y="3"/>
                    <a:pt x="785" y="0"/>
                    <a:pt x="790" y="0"/>
                  </a:cubicBezTo>
                  <a:lnTo>
                    <a:pt x="801" y="0"/>
                  </a:lnTo>
                  <a:cubicBezTo>
                    <a:pt x="805" y="0"/>
                    <a:pt x="809" y="3"/>
                    <a:pt x="809" y="8"/>
                  </a:cubicBezTo>
                  <a:lnTo>
                    <a:pt x="809" y="108"/>
                  </a:lnTo>
                  <a:cubicBezTo>
                    <a:pt x="809" y="113"/>
                    <a:pt x="805" y="116"/>
                    <a:pt x="801" y="116"/>
                  </a:cubicBezTo>
                  <a:cubicBezTo>
                    <a:pt x="796" y="116"/>
                    <a:pt x="793" y="113"/>
                    <a:pt x="793" y="108"/>
                  </a:cubicBezTo>
                  <a:close/>
                  <a:moveTo>
                    <a:pt x="710" y="16"/>
                  </a:moveTo>
                  <a:lnTo>
                    <a:pt x="598" y="16"/>
                  </a:lnTo>
                  <a:cubicBezTo>
                    <a:pt x="593" y="16"/>
                    <a:pt x="590" y="12"/>
                    <a:pt x="590" y="8"/>
                  </a:cubicBezTo>
                  <a:cubicBezTo>
                    <a:pt x="590" y="3"/>
                    <a:pt x="593" y="0"/>
                    <a:pt x="598" y="0"/>
                  </a:cubicBezTo>
                  <a:lnTo>
                    <a:pt x="710" y="0"/>
                  </a:lnTo>
                  <a:cubicBezTo>
                    <a:pt x="714" y="0"/>
                    <a:pt x="718" y="3"/>
                    <a:pt x="718" y="8"/>
                  </a:cubicBezTo>
                  <a:cubicBezTo>
                    <a:pt x="718" y="12"/>
                    <a:pt x="714" y="16"/>
                    <a:pt x="710" y="16"/>
                  </a:cubicBezTo>
                  <a:close/>
                  <a:moveTo>
                    <a:pt x="518" y="16"/>
                  </a:moveTo>
                  <a:lnTo>
                    <a:pt x="406" y="16"/>
                  </a:lnTo>
                  <a:cubicBezTo>
                    <a:pt x="401" y="16"/>
                    <a:pt x="398" y="12"/>
                    <a:pt x="398" y="8"/>
                  </a:cubicBezTo>
                  <a:cubicBezTo>
                    <a:pt x="398" y="3"/>
                    <a:pt x="401" y="0"/>
                    <a:pt x="406" y="0"/>
                  </a:cubicBezTo>
                  <a:lnTo>
                    <a:pt x="518" y="0"/>
                  </a:lnTo>
                  <a:cubicBezTo>
                    <a:pt x="522" y="0"/>
                    <a:pt x="526" y="3"/>
                    <a:pt x="526" y="8"/>
                  </a:cubicBezTo>
                  <a:cubicBezTo>
                    <a:pt x="526" y="12"/>
                    <a:pt x="522" y="16"/>
                    <a:pt x="518" y="16"/>
                  </a:cubicBezTo>
                  <a:close/>
                  <a:moveTo>
                    <a:pt x="326" y="16"/>
                  </a:moveTo>
                  <a:lnTo>
                    <a:pt x="214" y="16"/>
                  </a:lnTo>
                  <a:cubicBezTo>
                    <a:pt x="209" y="16"/>
                    <a:pt x="206" y="12"/>
                    <a:pt x="206" y="8"/>
                  </a:cubicBezTo>
                  <a:cubicBezTo>
                    <a:pt x="206" y="3"/>
                    <a:pt x="209" y="0"/>
                    <a:pt x="214" y="0"/>
                  </a:cubicBezTo>
                  <a:lnTo>
                    <a:pt x="326" y="0"/>
                  </a:lnTo>
                  <a:cubicBezTo>
                    <a:pt x="330" y="0"/>
                    <a:pt x="334" y="3"/>
                    <a:pt x="334" y="8"/>
                  </a:cubicBezTo>
                  <a:cubicBezTo>
                    <a:pt x="334" y="12"/>
                    <a:pt x="330" y="16"/>
                    <a:pt x="326" y="16"/>
                  </a:cubicBezTo>
                  <a:close/>
                  <a:moveTo>
                    <a:pt x="134" y="16"/>
                  </a:moveTo>
                  <a:lnTo>
                    <a:pt x="22" y="16"/>
                  </a:lnTo>
                  <a:cubicBezTo>
                    <a:pt x="17" y="16"/>
                    <a:pt x="14" y="12"/>
                    <a:pt x="14" y="8"/>
                  </a:cubicBezTo>
                  <a:cubicBezTo>
                    <a:pt x="14" y="3"/>
                    <a:pt x="17"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lstStyle/>
            <a:p>
              <a:endParaRPr lang="zh-CN" altLang="en-US"/>
            </a:p>
          </p:txBody>
        </p:sp>
        <p:sp>
          <p:nvSpPr>
            <p:cNvPr id="221259" name="Rectangle 408">
              <a:extLst>
                <a:ext uri="{FF2B5EF4-FFF2-40B4-BE49-F238E27FC236}">
                  <a16:creationId xmlns:a16="http://schemas.microsoft.com/office/drawing/2014/main" id="{4217D2DC-88DF-4B55-86D4-5FABD8BE209D}"/>
                </a:ext>
              </a:extLst>
            </p:cNvPr>
            <p:cNvSpPr>
              <a:spLocks noChangeArrowheads="1"/>
            </p:cNvSpPr>
            <p:nvPr/>
          </p:nvSpPr>
          <p:spPr bwMode="auto">
            <a:xfrm>
              <a:off x="2895" y="298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E</a:t>
              </a:r>
              <a:endParaRPr lang="en-US" altLang="zh-CN" sz="1800">
                <a:solidFill>
                  <a:srgbClr val="000000"/>
                </a:solidFill>
                <a:latin typeface="Arial" panose="020B0604020202020204" pitchFamily="34" charset="0"/>
              </a:endParaRPr>
            </a:p>
          </p:txBody>
        </p:sp>
        <p:sp>
          <p:nvSpPr>
            <p:cNvPr id="221260" name="Line 409">
              <a:extLst>
                <a:ext uri="{FF2B5EF4-FFF2-40B4-BE49-F238E27FC236}">
                  <a16:creationId xmlns:a16="http://schemas.microsoft.com/office/drawing/2014/main" id="{1128828D-7B51-44A2-A8DE-B296E96E4713}"/>
                </a:ext>
              </a:extLst>
            </p:cNvPr>
            <p:cNvSpPr>
              <a:spLocks noChangeShapeType="1"/>
            </p:cNvSpPr>
            <p:nvPr/>
          </p:nvSpPr>
          <p:spPr bwMode="auto">
            <a:xfrm>
              <a:off x="2860" y="3207"/>
              <a:ext cx="101"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61" name="Freeform 410">
              <a:extLst>
                <a:ext uri="{FF2B5EF4-FFF2-40B4-BE49-F238E27FC236}">
                  <a16:creationId xmlns:a16="http://schemas.microsoft.com/office/drawing/2014/main" id="{1C9E9E78-FD58-42F7-9F76-4D7A3CA8D653}"/>
                </a:ext>
              </a:extLst>
            </p:cNvPr>
            <p:cNvSpPr>
              <a:spLocks/>
            </p:cNvSpPr>
            <p:nvPr/>
          </p:nvSpPr>
          <p:spPr bwMode="auto">
            <a:xfrm>
              <a:off x="2954" y="317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sp>
          <p:nvSpPr>
            <p:cNvPr id="221262" name="Line 413">
              <a:extLst>
                <a:ext uri="{FF2B5EF4-FFF2-40B4-BE49-F238E27FC236}">
                  <a16:creationId xmlns:a16="http://schemas.microsoft.com/office/drawing/2014/main" id="{8DB22113-BD05-4C25-B991-72D141473E4F}"/>
                </a:ext>
              </a:extLst>
            </p:cNvPr>
            <p:cNvSpPr>
              <a:spLocks noChangeShapeType="1"/>
            </p:cNvSpPr>
            <p:nvPr/>
          </p:nvSpPr>
          <p:spPr bwMode="auto">
            <a:xfrm>
              <a:off x="2854" y="3334"/>
              <a:ext cx="101"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63" name="Freeform 414">
              <a:extLst>
                <a:ext uri="{FF2B5EF4-FFF2-40B4-BE49-F238E27FC236}">
                  <a16:creationId xmlns:a16="http://schemas.microsoft.com/office/drawing/2014/main" id="{FE2FF999-085E-4D02-A58E-12BDE44B853E}"/>
                </a:ext>
              </a:extLst>
            </p:cNvPr>
            <p:cNvSpPr>
              <a:spLocks/>
            </p:cNvSpPr>
            <p:nvPr/>
          </p:nvSpPr>
          <p:spPr bwMode="auto">
            <a:xfrm>
              <a:off x="2948" y="3304"/>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sp>
          <p:nvSpPr>
            <p:cNvPr id="221264" name="Line 415">
              <a:extLst>
                <a:ext uri="{FF2B5EF4-FFF2-40B4-BE49-F238E27FC236}">
                  <a16:creationId xmlns:a16="http://schemas.microsoft.com/office/drawing/2014/main" id="{E3159032-6998-4ED0-AE24-404D5A0F8ECC}"/>
                </a:ext>
              </a:extLst>
            </p:cNvPr>
            <p:cNvSpPr>
              <a:spLocks noChangeShapeType="1"/>
            </p:cNvSpPr>
            <p:nvPr/>
          </p:nvSpPr>
          <p:spPr bwMode="auto">
            <a:xfrm>
              <a:off x="2854" y="3447"/>
              <a:ext cx="101"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65" name="Freeform 416">
              <a:extLst>
                <a:ext uri="{FF2B5EF4-FFF2-40B4-BE49-F238E27FC236}">
                  <a16:creationId xmlns:a16="http://schemas.microsoft.com/office/drawing/2014/main" id="{096FD590-7457-4D21-8F32-6D38FA328FFA}"/>
                </a:ext>
              </a:extLst>
            </p:cNvPr>
            <p:cNvSpPr>
              <a:spLocks/>
            </p:cNvSpPr>
            <p:nvPr/>
          </p:nvSpPr>
          <p:spPr bwMode="auto">
            <a:xfrm>
              <a:off x="2948" y="341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sp>
          <p:nvSpPr>
            <p:cNvPr id="221266" name="Line 478">
              <a:extLst>
                <a:ext uri="{FF2B5EF4-FFF2-40B4-BE49-F238E27FC236}">
                  <a16:creationId xmlns:a16="http://schemas.microsoft.com/office/drawing/2014/main" id="{A436A2FA-DA6B-497C-BF43-F7E8A08B2D9A}"/>
                </a:ext>
              </a:extLst>
            </p:cNvPr>
            <p:cNvSpPr>
              <a:spLocks noChangeShapeType="1"/>
            </p:cNvSpPr>
            <p:nvPr/>
          </p:nvSpPr>
          <p:spPr bwMode="auto">
            <a:xfrm>
              <a:off x="2856" y="3556"/>
              <a:ext cx="101"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67" name="Freeform 479">
              <a:extLst>
                <a:ext uri="{FF2B5EF4-FFF2-40B4-BE49-F238E27FC236}">
                  <a16:creationId xmlns:a16="http://schemas.microsoft.com/office/drawing/2014/main" id="{688D3AC0-83B1-4CF2-A1D3-B84AC07866CD}"/>
                </a:ext>
              </a:extLst>
            </p:cNvPr>
            <p:cNvSpPr>
              <a:spLocks/>
            </p:cNvSpPr>
            <p:nvPr/>
          </p:nvSpPr>
          <p:spPr bwMode="auto">
            <a:xfrm>
              <a:off x="2950" y="352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lstStyle/>
            <a:p>
              <a:endParaRPr lang="zh-CN" altLang="en-US"/>
            </a:p>
          </p:txBody>
        </p:sp>
      </p:grpSp>
      <p:grpSp>
        <p:nvGrpSpPr>
          <p:cNvPr id="28" name="Group 481">
            <a:extLst>
              <a:ext uri="{FF2B5EF4-FFF2-40B4-BE49-F238E27FC236}">
                <a16:creationId xmlns:a16="http://schemas.microsoft.com/office/drawing/2014/main" id="{B02C2554-B1E4-4E62-8878-4220998212B6}"/>
              </a:ext>
            </a:extLst>
          </p:cNvPr>
          <p:cNvGrpSpPr>
            <a:grpSpLocks/>
          </p:cNvGrpSpPr>
          <p:nvPr/>
        </p:nvGrpSpPr>
        <p:grpSpPr bwMode="auto">
          <a:xfrm>
            <a:off x="5711826" y="2489083"/>
            <a:ext cx="4302125" cy="192087"/>
            <a:chOff x="2638" y="1313"/>
            <a:chExt cx="2710" cy="121"/>
          </a:xfrm>
        </p:grpSpPr>
        <p:grpSp>
          <p:nvGrpSpPr>
            <p:cNvPr id="221250" name="Group 482">
              <a:extLst>
                <a:ext uri="{FF2B5EF4-FFF2-40B4-BE49-F238E27FC236}">
                  <a16:creationId xmlns:a16="http://schemas.microsoft.com/office/drawing/2014/main" id="{B938DA19-5BE1-4CB4-A276-2228BEB3938F}"/>
                </a:ext>
              </a:extLst>
            </p:cNvPr>
            <p:cNvGrpSpPr>
              <a:grpSpLocks/>
            </p:cNvGrpSpPr>
            <p:nvPr/>
          </p:nvGrpSpPr>
          <p:grpSpPr bwMode="auto">
            <a:xfrm>
              <a:off x="3122" y="1313"/>
              <a:ext cx="2226" cy="121"/>
              <a:chOff x="3122" y="1652"/>
              <a:chExt cx="2226" cy="121"/>
            </a:xfrm>
          </p:grpSpPr>
          <p:sp>
            <p:nvSpPr>
              <p:cNvPr id="221254" name="Rectangle 483">
                <a:extLst>
                  <a:ext uri="{FF2B5EF4-FFF2-40B4-BE49-F238E27FC236}">
                    <a16:creationId xmlns:a16="http://schemas.microsoft.com/office/drawing/2014/main" id="{0F66F6A5-692C-482F-98B1-C1CA70D4582A}"/>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a:t>
                </a:r>
              </a:p>
            </p:txBody>
          </p:sp>
          <p:sp>
            <p:nvSpPr>
              <p:cNvPr id="221255" name="Rectangle 484">
                <a:extLst>
                  <a:ext uri="{FF2B5EF4-FFF2-40B4-BE49-F238E27FC236}">
                    <a16:creationId xmlns:a16="http://schemas.microsoft.com/office/drawing/2014/main" id="{F5D56ED2-A1D6-44F3-A231-344D8C7D0EC8}"/>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B</a:t>
                </a:r>
              </a:p>
            </p:txBody>
          </p:sp>
          <p:sp>
            <p:nvSpPr>
              <p:cNvPr id="221256" name="Rectangle 485">
                <a:extLst>
                  <a:ext uri="{FF2B5EF4-FFF2-40B4-BE49-F238E27FC236}">
                    <a16:creationId xmlns:a16="http://schemas.microsoft.com/office/drawing/2014/main" id="{F1C597DF-DA21-4943-8796-A808027DFFFD}"/>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1111</a:t>
                </a:r>
              </a:p>
            </p:txBody>
          </p:sp>
        </p:grpSp>
        <p:grpSp>
          <p:nvGrpSpPr>
            <p:cNvPr id="221251" name="Group 486">
              <a:extLst>
                <a:ext uri="{FF2B5EF4-FFF2-40B4-BE49-F238E27FC236}">
                  <a16:creationId xmlns:a16="http://schemas.microsoft.com/office/drawing/2014/main" id="{E0338D3D-65AC-42CF-87DC-5C30570AD4C3}"/>
                </a:ext>
              </a:extLst>
            </p:cNvPr>
            <p:cNvGrpSpPr>
              <a:grpSpLocks/>
            </p:cNvGrpSpPr>
            <p:nvPr/>
          </p:nvGrpSpPr>
          <p:grpSpPr bwMode="auto">
            <a:xfrm>
              <a:off x="2638" y="1313"/>
              <a:ext cx="478" cy="121"/>
              <a:chOff x="2638" y="1313"/>
              <a:chExt cx="478" cy="121"/>
            </a:xfrm>
          </p:grpSpPr>
          <p:cxnSp>
            <p:nvCxnSpPr>
              <p:cNvPr id="221252" name="AutoShape 487">
                <a:extLst>
                  <a:ext uri="{FF2B5EF4-FFF2-40B4-BE49-F238E27FC236}">
                    <a16:creationId xmlns:a16="http://schemas.microsoft.com/office/drawing/2014/main" id="{387E97A2-E0F2-4ED8-82CA-A813081626CC}"/>
                  </a:ext>
                </a:extLst>
              </p:cNvPr>
              <p:cNvCxnSpPr>
                <a:cxnSpLocks noChangeShapeType="1"/>
                <a:stCxn id="221253" idx="3"/>
                <a:endCxn id="221254" idx="1"/>
              </p:cNvCxnSpPr>
              <p:nvPr/>
            </p:nvCxnSpPr>
            <p:spPr bwMode="auto">
              <a:xfrm>
                <a:off x="2928" y="1374"/>
                <a:ext cx="1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253" name="Rectangle 488">
                <a:extLst>
                  <a:ext uri="{FF2B5EF4-FFF2-40B4-BE49-F238E27FC236}">
                    <a16:creationId xmlns:a16="http://schemas.microsoft.com/office/drawing/2014/main" id="{DE913612-90B8-4D04-BD78-C4778CBA2423}"/>
                  </a:ext>
                </a:extLst>
              </p:cNvPr>
              <p:cNvSpPr>
                <a:spLocks noChangeArrowheads="1"/>
              </p:cNvSpPr>
              <p:nvPr/>
            </p:nvSpPr>
            <p:spPr bwMode="auto">
              <a:xfrm>
                <a:off x="2638" y="1313"/>
                <a:ext cx="29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TOS</a:t>
                </a:r>
              </a:p>
            </p:txBody>
          </p:sp>
        </p:grpSp>
      </p:grpSp>
      <p:grpSp>
        <p:nvGrpSpPr>
          <p:cNvPr id="31" name="Group 497">
            <a:extLst>
              <a:ext uri="{FF2B5EF4-FFF2-40B4-BE49-F238E27FC236}">
                <a16:creationId xmlns:a16="http://schemas.microsoft.com/office/drawing/2014/main" id="{663EA899-77AC-4760-913F-D7C15F4D7BF2}"/>
              </a:ext>
            </a:extLst>
          </p:cNvPr>
          <p:cNvGrpSpPr>
            <a:grpSpLocks/>
          </p:cNvGrpSpPr>
          <p:nvPr/>
        </p:nvGrpSpPr>
        <p:grpSpPr bwMode="auto">
          <a:xfrm>
            <a:off x="5711826" y="2489083"/>
            <a:ext cx="4302125" cy="192087"/>
            <a:chOff x="2638" y="1313"/>
            <a:chExt cx="2710" cy="121"/>
          </a:xfrm>
        </p:grpSpPr>
        <p:grpSp>
          <p:nvGrpSpPr>
            <p:cNvPr id="221243" name="Group 498">
              <a:extLst>
                <a:ext uri="{FF2B5EF4-FFF2-40B4-BE49-F238E27FC236}">
                  <a16:creationId xmlns:a16="http://schemas.microsoft.com/office/drawing/2014/main" id="{CBE83681-4A2A-4F2B-B3A6-CF594F6B70D0}"/>
                </a:ext>
              </a:extLst>
            </p:cNvPr>
            <p:cNvGrpSpPr>
              <a:grpSpLocks/>
            </p:cNvGrpSpPr>
            <p:nvPr/>
          </p:nvGrpSpPr>
          <p:grpSpPr bwMode="auto">
            <a:xfrm>
              <a:off x="3122" y="1313"/>
              <a:ext cx="2226" cy="121"/>
              <a:chOff x="3122" y="1652"/>
              <a:chExt cx="2226" cy="121"/>
            </a:xfrm>
          </p:grpSpPr>
          <p:sp>
            <p:nvSpPr>
              <p:cNvPr id="221247" name="Rectangle 499">
                <a:extLst>
                  <a:ext uri="{FF2B5EF4-FFF2-40B4-BE49-F238E27FC236}">
                    <a16:creationId xmlns:a16="http://schemas.microsoft.com/office/drawing/2014/main" id="{0C1B60EC-6F2C-4FE9-A448-63E2B6DF6DEC}"/>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a:t>
                </a:r>
              </a:p>
            </p:txBody>
          </p:sp>
          <p:sp>
            <p:nvSpPr>
              <p:cNvPr id="221248" name="Rectangle 500">
                <a:extLst>
                  <a:ext uri="{FF2B5EF4-FFF2-40B4-BE49-F238E27FC236}">
                    <a16:creationId xmlns:a16="http://schemas.microsoft.com/office/drawing/2014/main" id="{FD0BB1B1-5E43-4F4A-B718-38BC8DA81FDD}"/>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249" name="Rectangle 501">
                <a:extLst>
                  <a:ext uri="{FF2B5EF4-FFF2-40B4-BE49-F238E27FC236}">
                    <a16:creationId xmlns:a16="http://schemas.microsoft.com/office/drawing/2014/main" id="{629A7466-F6AC-4EFF-AF34-3D2251525DAB}"/>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1111</a:t>
                </a:r>
              </a:p>
            </p:txBody>
          </p:sp>
        </p:grpSp>
        <p:grpSp>
          <p:nvGrpSpPr>
            <p:cNvPr id="221244" name="Group 502">
              <a:extLst>
                <a:ext uri="{FF2B5EF4-FFF2-40B4-BE49-F238E27FC236}">
                  <a16:creationId xmlns:a16="http://schemas.microsoft.com/office/drawing/2014/main" id="{E8DCBD26-C3BD-4A4D-BCF6-099CA35FC3C0}"/>
                </a:ext>
              </a:extLst>
            </p:cNvPr>
            <p:cNvGrpSpPr>
              <a:grpSpLocks/>
            </p:cNvGrpSpPr>
            <p:nvPr/>
          </p:nvGrpSpPr>
          <p:grpSpPr bwMode="auto">
            <a:xfrm>
              <a:off x="2638" y="1313"/>
              <a:ext cx="478" cy="121"/>
              <a:chOff x="2638" y="1313"/>
              <a:chExt cx="478" cy="121"/>
            </a:xfrm>
          </p:grpSpPr>
          <p:cxnSp>
            <p:nvCxnSpPr>
              <p:cNvPr id="221245" name="AutoShape 503">
                <a:extLst>
                  <a:ext uri="{FF2B5EF4-FFF2-40B4-BE49-F238E27FC236}">
                    <a16:creationId xmlns:a16="http://schemas.microsoft.com/office/drawing/2014/main" id="{F71C727E-34CF-497D-888C-B4149C6C057F}"/>
                  </a:ext>
                </a:extLst>
              </p:cNvPr>
              <p:cNvCxnSpPr>
                <a:cxnSpLocks noChangeShapeType="1"/>
                <a:stCxn id="221246" idx="3"/>
                <a:endCxn id="221247" idx="1"/>
              </p:cNvCxnSpPr>
              <p:nvPr/>
            </p:nvCxnSpPr>
            <p:spPr bwMode="auto">
              <a:xfrm>
                <a:off x="2928" y="1374"/>
                <a:ext cx="1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246" name="Rectangle 504">
                <a:extLst>
                  <a:ext uri="{FF2B5EF4-FFF2-40B4-BE49-F238E27FC236}">
                    <a16:creationId xmlns:a16="http://schemas.microsoft.com/office/drawing/2014/main" id="{F6C91B6B-72CC-44ED-BD5A-C8F934558E57}"/>
                  </a:ext>
                </a:extLst>
              </p:cNvPr>
              <p:cNvSpPr>
                <a:spLocks noChangeArrowheads="1"/>
              </p:cNvSpPr>
              <p:nvPr/>
            </p:nvSpPr>
            <p:spPr bwMode="auto">
              <a:xfrm>
                <a:off x="2638" y="1313"/>
                <a:ext cx="29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TOS</a:t>
                </a:r>
              </a:p>
            </p:txBody>
          </p:sp>
        </p:grpSp>
      </p:grpSp>
      <p:grpSp>
        <p:nvGrpSpPr>
          <p:cNvPr id="78033" name="Group 528">
            <a:extLst>
              <a:ext uri="{FF2B5EF4-FFF2-40B4-BE49-F238E27FC236}">
                <a16:creationId xmlns:a16="http://schemas.microsoft.com/office/drawing/2014/main" id="{BF937429-75FF-4702-B00D-3D15AAAC9692}"/>
              </a:ext>
            </a:extLst>
          </p:cNvPr>
          <p:cNvGrpSpPr>
            <a:grpSpLocks/>
          </p:cNvGrpSpPr>
          <p:nvPr/>
        </p:nvGrpSpPr>
        <p:grpSpPr bwMode="auto">
          <a:xfrm>
            <a:off x="6480176" y="1912819"/>
            <a:ext cx="3533775" cy="571500"/>
            <a:chOff x="3122" y="950"/>
            <a:chExt cx="2226" cy="360"/>
          </a:xfrm>
        </p:grpSpPr>
        <p:grpSp>
          <p:nvGrpSpPr>
            <p:cNvPr id="221237" name="Group 527">
              <a:extLst>
                <a:ext uri="{FF2B5EF4-FFF2-40B4-BE49-F238E27FC236}">
                  <a16:creationId xmlns:a16="http://schemas.microsoft.com/office/drawing/2014/main" id="{312C6721-B1BC-4799-892C-424E3215694C}"/>
                </a:ext>
              </a:extLst>
            </p:cNvPr>
            <p:cNvGrpSpPr>
              <a:grpSpLocks/>
            </p:cNvGrpSpPr>
            <p:nvPr/>
          </p:nvGrpSpPr>
          <p:grpSpPr bwMode="auto">
            <a:xfrm>
              <a:off x="3219" y="1168"/>
              <a:ext cx="2128" cy="142"/>
              <a:chOff x="3219" y="1168"/>
              <a:chExt cx="2128" cy="142"/>
            </a:xfrm>
          </p:grpSpPr>
          <p:sp>
            <p:nvSpPr>
              <p:cNvPr id="221240" name="Rectangle 188">
                <a:extLst>
                  <a:ext uri="{FF2B5EF4-FFF2-40B4-BE49-F238E27FC236}">
                    <a16:creationId xmlns:a16="http://schemas.microsoft.com/office/drawing/2014/main" id="{07305854-D0B2-425E-939C-98CF449AED02}"/>
                  </a:ext>
                </a:extLst>
              </p:cNvPr>
              <p:cNvSpPr>
                <a:spLocks noChangeArrowheads="1"/>
              </p:cNvSpPr>
              <p:nvPr/>
            </p:nvSpPr>
            <p:spPr bwMode="auto">
              <a:xfrm>
                <a:off x="3219" y="1168"/>
                <a:ext cx="5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Reconv. PC</a:t>
                </a:r>
                <a:endParaRPr lang="en-US" altLang="zh-CN" sz="1800">
                  <a:solidFill>
                    <a:srgbClr val="000000"/>
                  </a:solidFill>
                  <a:latin typeface="Arial" panose="020B0604020202020204" pitchFamily="34" charset="0"/>
                </a:endParaRPr>
              </a:p>
            </p:txBody>
          </p:sp>
          <p:sp>
            <p:nvSpPr>
              <p:cNvPr id="221241" name="Rectangle 189">
                <a:extLst>
                  <a:ext uri="{FF2B5EF4-FFF2-40B4-BE49-F238E27FC236}">
                    <a16:creationId xmlns:a16="http://schemas.microsoft.com/office/drawing/2014/main" id="{3CCF6810-3E5C-4545-8F1A-8DED175D915B}"/>
                  </a:ext>
                </a:extLst>
              </p:cNvPr>
              <p:cNvSpPr>
                <a:spLocks noChangeArrowheads="1"/>
              </p:cNvSpPr>
              <p:nvPr/>
            </p:nvSpPr>
            <p:spPr bwMode="auto">
              <a:xfrm>
                <a:off x="4132" y="1174"/>
                <a:ext cx="42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Next PC</a:t>
                </a:r>
                <a:endParaRPr lang="en-US" altLang="zh-CN" sz="1800">
                  <a:solidFill>
                    <a:srgbClr val="000000"/>
                  </a:solidFill>
                  <a:latin typeface="Arial" panose="020B0604020202020204" pitchFamily="34" charset="0"/>
                </a:endParaRPr>
              </a:p>
            </p:txBody>
          </p:sp>
          <p:sp>
            <p:nvSpPr>
              <p:cNvPr id="221242" name="Rectangle 190">
                <a:extLst>
                  <a:ext uri="{FF2B5EF4-FFF2-40B4-BE49-F238E27FC236}">
                    <a16:creationId xmlns:a16="http://schemas.microsoft.com/office/drawing/2014/main" id="{B7FA282B-6E03-4168-8C5C-92AD96CC2E69}"/>
                  </a:ext>
                </a:extLst>
              </p:cNvPr>
              <p:cNvSpPr>
                <a:spLocks noChangeArrowheads="1"/>
              </p:cNvSpPr>
              <p:nvPr/>
            </p:nvSpPr>
            <p:spPr bwMode="auto">
              <a:xfrm>
                <a:off x="4738" y="1174"/>
                <a:ext cx="60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400">
                    <a:solidFill>
                      <a:srgbClr val="000000"/>
                    </a:solidFill>
                    <a:latin typeface="Arial" panose="020B0604020202020204" pitchFamily="34" charset="0"/>
                  </a:rPr>
                  <a:t>Active Mask</a:t>
                </a:r>
                <a:endParaRPr lang="en-US" altLang="zh-CN" sz="1800">
                  <a:solidFill>
                    <a:srgbClr val="000000"/>
                  </a:solidFill>
                  <a:latin typeface="Arial" panose="020B0604020202020204" pitchFamily="34" charset="0"/>
                </a:endParaRPr>
              </a:p>
            </p:txBody>
          </p:sp>
        </p:grpSp>
        <p:sp>
          <p:nvSpPr>
            <p:cNvPr id="221238" name="Line 505">
              <a:extLst>
                <a:ext uri="{FF2B5EF4-FFF2-40B4-BE49-F238E27FC236}">
                  <a16:creationId xmlns:a16="http://schemas.microsoft.com/office/drawing/2014/main" id="{290D5F2D-63F0-4AA7-BC9A-6219B0D1EBD6}"/>
                </a:ext>
              </a:extLst>
            </p:cNvPr>
            <p:cNvSpPr>
              <a:spLocks noChangeShapeType="1"/>
            </p:cNvSpPr>
            <p:nvPr/>
          </p:nvSpPr>
          <p:spPr bwMode="auto">
            <a:xfrm>
              <a:off x="3122" y="1168"/>
              <a:ext cx="22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9" name="Text Box 506">
              <a:extLst>
                <a:ext uri="{FF2B5EF4-FFF2-40B4-BE49-F238E27FC236}">
                  <a16:creationId xmlns:a16="http://schemas.microsoft.com/office/drawing/2014/main" id="{1035A49E-0330-4F5D-AE22-53DA6B817837}"/>
                </a:ext>
              </a:extLst>
            </p:cNvPr>
            <p:cNvSpPr txBox="1">
              <a:spLocks noChangeArrowheads="1"/>
            </p:cNvSpPr>
            <p:nvPr/>
          </p:nvSpPr>
          <p:spPr bwMode="auto">
            <a:xfrm>
              <a:off x="3944" y="950"/>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800" b="1">
                  <a:solidFill>
                    <a:srgbClr val="000000"/>
                  </a:solidFill>
                  <a:latin typeface="Arial" panose="020B0604020202020204" pitchFamily="34" charset="0"/>
                </a:rPr>
                <a:t>Stack</a:t>
              </a:r>
            </a:p>
          </p:txBody>
        </p:sp>
      </p:grpSp>
      <p:grpSp>
        <p:nvGrpSpPr>
          <p:cNvPr id="78035" name="Group 509">
            <a:extLst>
              <a:ext uri="{FF2B5EF4-FFF2-40B4-BE49-F238E27FC236}">
                <a16:creationId xmlns:a16="http://schemas.microsoft.com/office/drawing/2014/main" id="{04C95CBF-60D3-47A9-821F-A82E5FC6B9FA}"/>
              </a:ext>
            </a:extLst>
          </p:cNvPr>
          <p:cNvGrpSpPr>
            <a:grpSpLocks/>
          </p:cNvGrpSpPr>
          <p:nvPr/>
        </p:nvGrpSpPr>
        <p:grpSpPr bwMode="auto">
          <a:xfrm>
            <a:off x="5711826" y="2489082"/>
            <a:ext cx="4302125" cy="576262"/>
            <a:chOff x="2638" y="1434"/>
            <a:chExt cx="2710" cy="363"/>
          </a:xfrm>
        </p:grpSpPr>
        <p:grpSp>
          <p:nvGrpSpPr>
            <p:cNvPr id="221222" name="Group 510">
              <a:extLst>
                <a:ext uri="{FF2B5EF4-FFF2-40B4-BE49-F238E27FC236}">
                  <a16:creationId xmlns:a16="http://schemas.microsoft.com/office/drawing/2014/main" id="{6F1FBE8A-0A87-40AF-B169-49FABB1D0025}"/>
                </a:ext>
              </a:extLst>
            </p:cNvPr>
            <p:cNvGrpSpPr>
              <a:grpSpLocks/>
            </p:cNvGrpSpPr>
            <p:nvPr/>
          </p:nvGrpSpPr>
          <p:grpSpPr bwMode="auto">
            <a:xfrm>
              <a:off x="3122" y="1555"/>
              <a:ext cx="2226" cy="121"/>
              <a:chOff x="3122" y="1652"/>
              <a:chExt cx="2226" cy="121"/>
            </a:xfrm>
          </p:grpSpPr>
          <p:sp>
            <p:nvSpPr>
              <p:cNvPr id="221234" name="Rectangle 511">
                <a:extLst>
                  <a:ext uri="{FF2B5EF4-FFF2-40B4-BE49-F238E27FC236}">
                    <a16:creationId xmlns:a16="http://schemas.microsoft.com/office/drawing/2014/main" id="{E61E9D3D-D543-4402-A0DB-3EFC61F46C1F}"/>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235" name="Rectangle 512">
                <a:extLst>
                  <a:ext uri="{FF2B5EF4-FFF2-40B4-BE49-F238E27FC236}">
                    <a16:creationId xmlns:a16="http://schemas.microsoft.com/office/drawing/2014/main" id="{32E4BD28-184A-4F1E-9054-ED07BA68625A}"/>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D</a:t>
                </a:r>
              </a:p>
            </p:txBody>
          </p:sp>
          <p:sp>
            <p:nvSpPr>
              <p:cNvPr id="221236" name="Rectangle 513">
                <a:extLst>
                  <a:ext uri="{FF2B5EF4-FFF2-40B4-BE49-F238E27FC236}">
                    <a16:creationId xmlns:a16="http://schemas.microsoft.com/office/drawing/2014/main" id="{C8B0E3D6-0387-438B-9160-191FD7E7F7AB}"/>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0110</a:t>
                </a:r>
              </a:p>
            </p:txBody>
          </p:sp>
        </p:grpSp>
        <p:grpSp>
          <p:nvGrpSpPr>
            <p:cNvPr id="221223" name="Group 514">
              <a:extLst>
                <a:ext uri="{FF2B5EF4-FFF2-40B4-BE49-F238E27FC236}">
                  <a16:creationId xmlns:a16="http://schemas.microsoft.com/office/drawing/2014/main" id="{E02750D8-2CDB-4FEE-B574-3564809D95EA}"/>
                </a:ext>
              </a:extLst>
            </p:cNvPr>
            <p:cNvGrpSpPr>
              <a:grpSpLocks/>
            </p:cNvGrpSpPr>
            <p:nvPr/>
          </p:nvGrpSpPr>
          <p:grpSpPr bwMode="auto">
            <a:xfrm>
              <a:off x="3122" y="1676"/>
              <a:ext cx="2226" cy="121"/>
              <a:chOff x="3122" y="1652"/>
              <a:chExt cx="2226" cy="121"/>
            </a:xfrm>
          </p:grpSpPr>
          <p:sp>
            <p:nvSpPr>
              <p:cNvPr id="221231" name="Rectangle 515">
                <a:extLst>
                  <a:ext uri="{FF2B5EF4-FFF2-40B4-BE49-F238E27FC236}">
                    <a16:creationId xmlns:a16="http://schemas.microsoft.com/office/drawing/2014/main" id="{F92E3436-8821-40B1-8326-C05F15284F04}"/>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232" name="Rectangle 516">
                <a:extLst>
                  <a:ext uri="{FF2B5EF4-FFF2-40B4-BE49-F238E27FC236}">
                    <a16:creationId xmlns:a16="http://schemas.microsoft.com/office/drawing/2014/main" id="{E41139DC-22FC-4295-BB06-4813659A3706}"/>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233" name="Rectangle 517">
                <a:extLst>
                  <a:ext uri="{FF2B5EF4-FFF2-40B4-BE49-F238E27FC236}">
                    <a16:creationId xmlns:a16="http://schemas.microsoft.com/office/drawing/2014/main" id="{05876D93-4B3A-4ADD-816B-B4BE762F1937}"/>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1001</a:t>
                </a:r>
              </a:p>
            </p:txBody>
          </p:sp>
        </p:grpSp>
        <p:grpSp>
          <p:nvGrpSpPr>
            <p:cNvPr id="221224" name="Group 518">
              <a:extLst>
                <a:ext uri="{FF2B5EF4-FFF2-40B4-BE49-F238E27FC236}">
                  <a16:creationId xmlns:a16="http://schemas.microsoft.com/office/drawing/2014/main" id="{CD027F1C-AC96-4C4B-8F2C-14E113398831}"/>
                </a:ext>
              </a:extLst>
            </p:cNvPr>
            <p:cNvGrpSpPr>
              <a:grpSpLocks/>
            </p:cNvGrpSpPr>
            <p:nvPr/>
          </p:nvGrpSpPr>
          <p:grpSpPr bwMode="auto">
            <a:xfrm>
              <a:off x="2638" y="1676"/>
              <a:ext cx="478" cy="121"/>
              <a:chOff x="2638" y="1313"/>
              <a:chExt cx="478" cy="121"/>
            </a:xfrm>
          </p:grpSpPr>
          <p:cxnSp>
            <p:nvCxnSpPr>
              <p:cNvPr id="221229" name="AutoShape 519">
                <a:extLst>
                  <a:ext uri="{FF2B5EF4-FFF2-40B4-BE49-F238E27FC236}">
                    <a16:creationId xmlns:a16="http://schemas.microsoft.com/office/drawing/2014/main" id="{42B1A151-DB53-44A4-8A4D-5896D145280C}"/>
                  </a:ext>
                </a:extLst>
              </p:cNvPr>
              <p:cNvCxnSpPr>
                <a:cxnSpLocks noChangeShapeType="1"/>
                <a:stCxn id="221230" idx="3"/>
                <a:endCxn id="221231" idx="1"/>
              </p:cNvCxnSpPr>
              <p:nvPr/>
            </p:nvCxnSpPr>
            <p:spPr bwMode="auto">
              <a:xfrm>
                <a:off x="2928" y="1374"/>
                <a:ext cx="1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230" name="Rectangle 520">
                <a:extLst>
                  <a:ext uri="{FF2B5EF4-FFF2-40B4-BE49-F238E27FC236}">
                    <a16:creationId xmlns:a16="http://schemas.microsoft.com/office/drawing/2014/main" id="{4DA73C1C-A90E-4B2D-B2A5-D1410FFD18F5}"/>
                  </a:ext>
                </a:extLst>
              </p:cNvPr>
              <p:cNvSpPr>
                <a:spLocks noChangeArrowheads="1"/>
              </p:cNvSpPr>
              <p:nvPr/>
            </p:nvSpPr>
            <p:spPr bwMode="auto">
              <a:xfrm>
                <a:off x="2638" y="1313"/>
                <a:ext cx="29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TOS</a:t>
                </a:r>
              </a:p>
            </p:txBody>
          </p:sp>
        </p:grpSp>
        <p:grpSp>
          <p:nvGrpSpPr>
            <p:cNvPr id="221225" name="Group 521">
              <a:extLst>
                <a:ext uri="{FF2B5EF4-FFF2-40B4-BE49-F238E27FC236}">
                  <a16:creationId xmlns:a16="http://schemas.microsoft.com/office/drawing/2014/main" id="{C7C80D0C-986E-4A9B-A010-462EA30F2718}"/>
                </a:ext>
              </a:extLst>
            </p:cNvPr>
            <p:cNvGrpSpPr>
              <a:grpSpLocks/>
            </p:cNvGrpSpPr>
            <p:nvPr/>
          </p:nvGrpSpPr>
          <p:grpSpPr bwMode="auto">
            <a:xfrm>
              <a:off x="3122" y="1434"/>
              <a:ext cx="2226" cy="121"/>
              <a:chOff x="3122" y="1652"/>
              <a:chExt cx="2226" cy="121"/>
            </a:xfrm>
          </p:grpSpPr>
          <p:sp>
            <p:nvSpPr>
              <p:cNvPr id="221226" name="Rectangle 522">
                <a:extLst>
                  <a:ext uri="{FF2B5EF4-FFF2-40B4-BE49-F238E27FC236}">
                    <a16:creationId xmlns:a16="http://schemas.microsoft.com/office/drawing/2014/main" id="{5F898DF9-F383-459C-9A27-40B1AA4FEC04}"/>
                  </a:ext>
                </a:extLst>
              </p:cNvPr>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a:t>
                </a:r>
              </a:p>
            </p:txBody>
          </p:sp>
          <p:sp>
            <p:nvSpPr>
              <p:cNvPr id="221227" name="Rectangle 523">
                <a:extLst>
                  <a:ext uri="{FF2B5EF4-FFF2-40B4-BE49-F238E27FC236}">
                    <a16:creationId xmlns:a16="http://schemas.microsoft.com/office/drawing/2014/main" id="{B1DAFA82-A50B-4D4E-BE29-4AAE4FFEA437}"/>
                  </a:ext>
                </a:extLst>
              </p:cNvPr>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E</a:t>
                </a:r>
              </a:p>
            </p:txBody>
          </p:sp>
          <p:sp>
            <p:nvSpPr>
              <p:cNvPr id="221228" name="Rectangle 524">
                <a:extLst>
                  <a:ext uri="{FF2B5EF4-FFF2-40B4-BE49-F238E27FC236}">
                    <a16:creationId xmlns:a16="http://schemas.microsoft.com/office/drawing/2014/main" id="{FD55171B-7AAC-455B-949E-272CBDF0D03A}"/>
                  </a:ext>
                </a:extLst>
              </p:cNvPr>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600">
                    <a:solidFill>
                      <a:srgbClr val="000000"/>
                    </a:solidFill>
                    <a:latin typeface="Arial" panose="020B0604020202020204" pitchFamily="34" charset="0"/>
                  </a:rPr>
                  <a:t>1111</a:t>
                </a:r>
              </a:p>
            </p:txBody>
          </p:sp>
        </p:grpSp>
      </p:grpSp>
      <p:sp>
        <p:nvSpPr>
          <p:cNvPr id="221219" name="Line 525">
            <a:extLst>
              <a:ext uri="{FF2B5EF4-FFF2-40B4-BE49-F238E27FC236}">
                <a16:creationId xmlns:a16="http://schemas.microsoft.com/office/drawing/2014/main" id="{506DD9C5-EEA8-4BC0-AAE6-5E28BA7004BF}"/>
              </a:ext>
            </a:extLst>
          </p:cNvPr>
          <p:cNvSpPr>
            <a:spLocks noChangeShapeType="1"/>
          </p:cNvSpPr>
          <p:nvPr/>
        </p:nvSpPr>
        <p:spPr bwMode="auto">
          <a:xfrm>
            <a:off x="3868738" y="4832233"/>
            <a:ext cx="0" cy="2682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21220" name="Line 526">
            <a:extLst>
              <a:ext uri="{FF2B5EF4-FFF2-40B4-BE49-F238E27FC236}">
                <a16:creationId xmlns:a16="http://schemas.microsoft.com/office/drawing/2014/main" id="{9D099AD0-B481-4525-A4E3-742DC7DC3165}"/>
              </a:ext>
            </a:extLst>
          </p:cNvPr>
          <p:cNvSpPr>
            <a:spLocks noChangeShapeType="1"/>
          </p:cNvSpPr>
          <p:nvPr/>
        </p:nvSpPr>
        <p:spPr bwMode="auto">
          <a:xfrm>
            <a:off x="3868738" y="1760419"/>
            <a:ext cx="0" cy="34448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21221" name="TextBox 207">
            <a:extLst>
              <a:ext uri="{FF2B5EF4-FFF2-40B4-BE49-F238E27FC236}">
                <a16:creationId xmlns:a16="http://schemas.microsoft.com/office/drawing/2014/main" id="{D4599AE6-059F-4128-9BD0-3A3465940A9F}"/>
              </a:ext>
            </a:extLst>
          </p:cNvPr>
          <p:cNvSpPr txBox="1">
            <a:spLocks noChangeArrowheads="1"/>
          </p:cNvSpPr>
          <p:nvPr/>
        </p:nvSpPr>
        <p:spPr bwMode="auto">
          <a:xfrm>
            <a:off x="1676400" y="6535738"/>
            <a:ext cx="1544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000">
                <a:solidFill>
                  <a:srgbClr val="000000"/>
                </a:solidFill>
                <a:latin typeface="Arial" panose="020B0604020202020204" pitchFamily="34" charset="0"/>
              </a:rPr>
              <a:t>Slide credit: Tor Aamodt</a:t>
            </a:r>
          </a:p>
        </p:txBody>
      </p:sp>
      <p:sp>
        <p:nvSpPr>
          <p:cNvPr id="7" name="标题 6">
            <a:extLst>
              <a:ext uri="{FF2B5EF4-FFF2-40B4-BE49-F238E27FC236}">
                <a16:creationId xmlns:a16="http://schemas.microsoft.com/office/drawing/2014/main" id="{B1C9EF35-4EF7-4232-9C60-972978CCE458}"/>
              </a:ext>
            </a:extLst>
          </p:cNvPr>
          <p:cNvSpPr>
            <a:spLocks noGrp="1"/>
          </p:cNvSpPr>
          <p:nvPr>
            <p:ph type="title" idx="4294967295"/>
          </p:nvPr>
        </p:nvSpPr>
        <p:spPr>
          <a:xfrm>
            <a:off x="899321" y="176400"/>
            <a:ext cx="6577012" cy="1325563"/>
          </a:xfrm>
        </p:spPr>
        <p:txBody>
          <a:bodyPr/>
          <a:lstStyle/>
          <a:p>
            <a:r>
              <a:rPr lang="zh-CN" altLang="en-US" dirty="0"/>
              <a:t>分支分歧处理</a:t>
            </a:r>
          </a:p>
        </p:txBody>
      </p:sp>
      <p:sp>
        <p:nvSpPr>
          <p:cNvPr id="10" name="内容占位符 9">
            <a:extLst>
              <a:ext uri="{FF2B5EF4-FFF2-40B4-BE49-F238E27FC236}">
                <a16:creationId xmlns:a16="http://schemas.microsoft.com/office/drawing/2014/main" id="{F64BCE2B-A26C-41C8-B891-82861B23C1A9}"/>
              </a:ext>
            </a:extLst>
          </p:cNvPr>
          <p:cNvSpPr>
            <a:spLocks noGrp="1"/>
          </p:cNvSpPr>
          <p:nvPr>
            <p:ph idx="4294967295"/>
          </p:nvPr>
        </p:nvSpPr>
        <p:spPr>
          <a:xfrm>
            <a:off x="1159567" y="1353961"/>
            <a:ext cx="9190381" cy="2519363"/>
          </a:xfrm>
        </p:spPr>
        <p:txBody>
          <a:bodyPr/>
          <a:lstStyle/>
          <a:p>
            <a:r>
              <a:rPr lang="zh-CN" altLang="en-US" dirty="0"/>
              <a:t>每个</a:t>
            </a:r>
            <a:r>
              <a:rPr lang="en-US" altLang="zh-CN" dirty="0"/>
              <a:t>warp</a:t>
            </a:r>
            <a:r>
              <a:rPr lang="zh-CN" altLang="en-US" dirty="0"/>
              <a:t>使用一个栈来处理分支分歧的执行</a:t>
            </a:r>
          </a:p>
        </p:txBody>
      </p:sp>
      <p:sp>
        <p:nvSpPr>
          <p:cNvPr id="3" name="灯片编号占位符 2">
            <a:extLst>
              <a:ext uri="{FF2B5EF4-FFF2-40B4-BE49-F238E27FC236}">
                <a16:creationId xmlns:a16="http://schemas.microsoft.com/office/drawing/2014/main" id="{CC9221BE-C43A-46B1-AE9B-5CE6D8AB430F}"/>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96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0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mph" presetSubtype="2" fill="hold" nodeType="clickEffect">
                                  <p:stCondLst>
                                    <p:cond delay="0"/>
                                  </p:stCondLst>
                                  <p:childTnLst>
                                    <p:animClr clrSpc="rgb" dir="cw">
                                      <p:cBhvr>
                                        <p:cTn id="14" dur="500" fill="hold"/>
                                        <p:tgtEl>
                                          <p:spTgt spid="43"/>
                                        </p:tgtEl>
                                        <p:attrNameLst>
                                          <p:attrName>fillcolor</p:attrName>
                                        </p:attrNameLst>
                                      </p:cBhvr>
                                      <p:to>
                                        <a:srgbClr val="FFFF99"/>
                                      </p:to>
                                    </p:animClr>
                                    <p:set>
                                      <p:cBhvr>
                                        <p:cTn id="15" dur="500" fill="hold"/>
                                        <p:tgtEl>
                                          <p:spTgt spid="43"/>
                                        </p:tgtEl>
                                        <p:attrNameLst>
                                          <p:attrName>fill.type</p:attrName>
                                        </p:attrNameLst>
                                      </p:cBhvr>
                                      <p:to>
                                        <p:strVal val="solid"/>
                                      </p:to>
                                    </p:set>
                                    <p:set>
                                      <p:cBhvr>
                                        <p:cTn id="16" dur="500" fill="hold"/>
                                        <p:tgtEl>
                                          <p:spTgt spid="43"/>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43"/>
                                        </p:tgtEl>
                                        <p:attrNameLst>
                                          <p:attrName>stroke.color</p:attrName>
                                        </p:attrNameLst>
                                      </p:cBhvr>
                                      <p:to>
                                        <a:srgbClr val="FF0000"/>
                                      </p:to>
                                    </p:animClr>
                                    <p:set>
                                      <p:cBhvr>
                                        <p:cTn id="19" dur="500" fill="hold"/>
                                        <p:tgtEl>
                                          <p:spTgt spid="43"/>
                                        </p:tgtEl>
                                        <p:attrNameLst>
                                          <p:attrName>stroke.on</p:attrName>
                                        </p:attrNameLst>
                                      </p:cBhvr>
                                      <p:to>
                                        <p:strVal val="true"/>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9"/>
                                        </p:tgtEl>
                                        <p:attrNameLst>
                                          <p:attrName>style.visibility</p:attrName>
                                        </p:attrNameLst>
                                      </p:cBhvr>
                                      <p:to>
                                        <p:strVal val="visible"/>
                                      </p:to>
                                    </p:set>
                                  </p:childTnLst>
                                  <p:subTnLst>
                                    <p:set>
                                      <p:cBhvr override="childStyle">
                                        <p:cTn dur="1" fill="hold" display="0" masterRel="nextClick" afterEffect="1"/>
                                        <p:tgtEl>
                                          <p:spTgt spid="129"/>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500" fill="hold"/>
                                        <p:tgtEl>
                                          <p:spTgt spid="43"/>
                                        </p:tgtEl>
                                        <p:attrNameLst>
                                          <p:attrName>fillcolor</p:attrName>
                                        </p:attrNameLst>
                                      </p:cBhvr>
                                      <p:to>
                                        <a:srgbClr val="CCCCFF"/>
                                      </p:to>
                                    </p:animClr>
                                    <p:set>
                                      <p:cBhvr>
                                        <p:cTn id="36" dur="500" fill="hold"/>
                                        <p:tgtEl>
                                          <p:spTgt spid="43"/>
                                        </p:tgtEl>
                                        <p:attrNameLst>
                                          <p:attrName>fill.type</p:attrName>
                                        </p:attrNameLst>
                                      </p:cBhvr>
                                      <p:to>
                                        <p:strVal val="solid"/>
                                      </p:to>
                                    </p:set>
                                    <p:set>
                                      <p:cBhvr>
                                        <p:cTn id="37" dur="500" fill="hold"/>
                                        <p:tgtEl>
                                          <p:spTgt spid="43"/>
                                        </p:tgtEl>
                                        <p:attrNameLst>
                                          <p:attrName>fill.on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43"/>
                                        </p:tgtEl>
                                        <p:attrNameLst>
                                          <p:attrName>stroke.color</p:attrName>
                                        </p:attrNameLst>
                                      </p:cBhvr>
                                      <p:to>
                                        <a:schemeClr val="tx1"/>
                                      </p:to>
                                    </p:animClr>
                                    <p:set>
                                      <p:cBhvr>
                                        <p:cTn id="40" dur="500" fill="hold"/>
                                        <p:tgtEl>
                                          <p:spTgt spid="43"/>
                                        </p:tgtEl>
                                        <p:attrNameLst>
                                          <p:attrName>stroke.on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39"/>
                                        </p:tgtEl>
                                        <p:attrNameLst>
                                          <p:attrName>fillcolor</p:attrName>
                                        </p:attrNameLst>
                                      </p:cBhvr>
                                      <p:to>
                                        <a:srgbClr val="FFFF99"/>
                                      </p:to>
                                    </p:animClr>
                                    <p:set>
                                      <p:cBhvr>
                                        <p:cTn id="43" dur="500" fill="hold"/>
                                        <p:tgtEl>
                                          <p:spTgt spid="39"/>
                                        </p:tgtEl>
                                        <p:attrNameLst>
                                          <p:attrName>fill.type</p:attrName>
                                        </p:attrNameLst>
                                      </p:cBhvr>
                                      <p:to>
                                        <p:strVal val="solid"/>
                                      </p:to>
                                    </p:set>
                                    <p:set>
                                      <p:cBhvr>
                                        <p:cTn id="44" dur="500" fill="hold"/>
                                        <p:tgtEl>
                                          <p:spTgt spid="39"/>
                                        </p:tgtEl>
                                        <p:attrNameLst>
                                          <p:attrName>fill.on</p:attrName>
                                        </p:attrNameLst>
                                      </p:cBhvr>
                                      <p:to>
                                        <p:strVal val="true"/>
                                      </p:to>
                                    </p:set>
                                  </p:childTnLst>
                                </p:cTn>
                              </p:par>
                              <p:par>
                                <p:cTn id="45" presetID="7" presetClass="emph" presetSubtype="2" fill="hold" nodeType="withEffect">
                                  <p:stCondLst>
                                    <p:cond delay="0"/>
                                  </p:stCondLst>
                                  <p:childTnLst>
                                    <p:animClr clrSpc="rgb" dir="cw">
                                      <p:cBhvr>
                                        <p:cTn id="46" dur="500" fill="hold"/>
                                        <p:tgtEl>
                                          <p:spTgt spid="39"/>
                                        </p:tgtEl>
                                        <p:attrNameLst>
                                          <p:attrName>stroke.color</p:attrName>
                                        </p:attrNameLst>
                                      </p:cBhvr>
                                      <p:to>
                                        <a:srgbClr val="FF0000"/>
                                      </p:to>
                                    </p:animClr>
                                    <p:set>
                                      <p:cBhvr>
                                        <p:cTn id="47" dur="500" fill="hold"/>
                                        <p:tgtEl>
                                          <p:spTgt spid="39"/>
                                        </p:tgtEl>
                                        <p:attrNameLst>
                                          <p:attrName>stroke.on</p:attrName>
                                        </p:attrNameLst>
                                      </p:cBhvr>
                                      <p:to>
                                        <p:strVal val="true"/>
                                      </p:to>
                                    </p:set>
                                  </p:childTnLst>
                                </p:cTn>
                              </p:par>
                              <p:par>
                                <p:cTn id="48" presetID="1" presetClass="entr" presetSubtype="0" fill="hold" grpId="0" nodeType="withEffect">
                                  <p:stCondLst>
                                    <p:cond delay="0"/>
                                  </p:stCondLst>
                                  <p:childTnLst>
                                    <p:set>
                                      <p:cBhvr>
                                        <p:cTn id="49" dur="1" fill="hold">
                                          <p:stCondLst>
                                            <p:cond delay="0"/>
                                          </p:stCondLst>
                                        </p:cTn>
                                        <p:tgtEl>
                                          <p:spTgt spid="1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28"/>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mph" presetSubtype="2" fill="hold" nodeType="withEffect">
                                  <p:stCondLst>
                                    <p:cond delay="0"/>
                                  </p:stCondLst>
                                  <p:childTnLst>
                                    <p:animClr clrSpc="rgb" dir="cw">
                                      <p:cBhvr>
                                        <p:cTn id="69" dur="500" fill="hold"/>
                                        <p:tgtEl>
                                          <p:spTgt spid="39"/>
                                        </p:tgtEl>
                                        <p:attrNameLst>
                                          <p:attrName>fillcolor</p:attrName>
                                        </p:attrNameLst>
                                      </p:cBhvr>
                                      <p:to>
                                        <a:srgbClr val="CCCCFF"/>
                                      </p:to>
                                    </p:animClr>
                                    <p:set>
                                      <p:cBhvr>
                                        <p:cTn id="70" dur="500" fill="hold"/>
                                        <p:tgtEl>
                                          <p:spTgt spid="39"/>
                                        </p:tgtEl>
                                        <p:attrNameLst>
                                          <p:attrName>fill.type</p:attrName>
                                        </p:attrNameLst>
                                      </p:cBhvr>
                                      <p:to>
                                        <p:strVal val="solid"/>
                                      </p:to>
                                    </p:set>
                                    <p:set>
                                      <p:cBhvr>
                                        <p:cTn id="71" dur="500" fill="hold"/>
                                        <p:tgtEl>
                                          <p:spTgt spid="39"/>
                                        </p:tgtEl>
                                        <p:attrNameLst>
                                          <p:attrName>fill.on</p:attrName>
                                        </p:attrNameLst>
                                      </p:cBhvr>
                                      <p:to>
                                        <p:strVal val="true"/>
                                      </p:to>
                                    </p:set>
                                  </p:childTnLst>
                                </p:cTn>
                              </p:par>
                              <p:par>
                                <p:cTn id="72" presetID="7" presetClass="emph" presetSubtype="2" fill="hold" nodeType="withEffect">
                                  <p:stCondLst>
                                    <p:cond delay="0"/>
                                  </p:stCondLst>
                                  <p:childTnLst>
                                    <p:animClr clrSpc="rgb" dir="cw">
                                      <p:cBhvr>
                                        <p:cTn id="73" dur="500" fill="hold"/>
                                        <p:tgtEl>
                                          <p:spTgt spid="39"/>
                                        </p:tgtEl>
                                        <p:attrNameLst>
                                          <p:attrName>stroke.color</p:attrName>
                                        </p:attrNameLst>
                                      </p:cBhvr>
                                      <p:to>
                                        <a:schemeClr val="tx1"/>
                                      </p:to>
                                    </p:animClr>
                                    <p:set>
                                      <p:cBhvr>
                                        <p:cTn id="74" dur="500" fill="hold"/>
                                        <p:tgtEl>
                                          <p:spTgt spid="39"/>
                                        </p:tgtEl>
                                        <p:attrNameLst>
                                          <p:attrName>stroke.on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40"/>
                                        </p:tgtEl>
                                        <p:attrNameLst>
                                          <p:attrName>fillcolor</p:attrName>
                                        </p:attrNameLst>
                                      </p:cBhvr>
                                      <p:to>
                                        <a:srgbClr val="FFFF99"/>
                                      </p:to>
                                    </p:animClr>
                                    <p:set>
                                      <p:cBhvr>
                                        <p:cTn id="77" dur="500" fill="hold"/>
                                        <p:tgtEl>
                                          <p:spTgt spid="40"/>
                                        </p:tgtEl>
                                        <p:attrNameLst>
                                          <p:attrName>fill.type</p:attrName>
                                        </p:attrNameLst>
                                      </p:cBhvr>
                                      <p:to>
                                        <p:strVal val="solid"/>
                                      </p:to>
                                    </p:set>
                                    <p:set>
                                      <p:cBhvr>
                                        <p:cTn id="78" dur="500" fill="hold"/>
                                        <p:tgtEl>
                                          <p:spTgt spid="40"/>
                                        </p:tgtEl>
                                        <p:attrNameLst>
                                          <p:attrName>fill.on</p:attrName>
                                        </p:attrNameLst>
                                      </p:cBhvr>
                                      <p:to>
                                        <p:strVal val="true"/>
                                      </p:to>
                                    </p:set>
                                  </p:childTnLst>
                                </p:cTn>
                              </p:par>
                              <p:par>
                                <p:cTn id="79" presetID="7" presetClass="emph" presetSubtype="2" fill="hold" nodeType="withEffect">
                                  <p:stCondLst>
                                    <p:cond delay="0"/>
                                  </p:stCondLst>
                                  <p:childTnLst>
                                    <p:animClr clrSpc="rgb" dir="cw">
                                      <p:cBhvr>
                                        <p:cTn id="80" dur="500" fill="hold"/>
                                        <p:tgtEl>
                                          <p:spTgt spid="40"/>
                                        </p:tgtEl>
                                        <p:attrNameLst>
                                          <p:attrName>stroke.color</p:attrName>
                                        </p:attrNameLst>
                                      </p:cBhvr>
                                      <p:to>
                                        <a:srgbClr val="FF0000"/>
                                      </p:to>
                                    </p:animClr>
                                    <p:set>
                                      <p:cBhvr>
                                        <p:cTn id="81" dur="500" fill="hold"/>
                                        <p:tgtEl>
                                          <p:spTgt spid="40"/>
                                        </p:tgtEl>
                                        <p:attrNameLst>
                                          <p:attrName>stroke.on</p:attrName>
                                        </p:attrNameLst>
                                      </p:cBhvr>
                                      <p:to>
                                        <p:strVal val="true"/>
                                      </p:to>
                                    </p:set>
                                  </p:childTnLst>
                                </p:cTn>
                              </p:par>
                              <p:par>
                                <p:cTn id="82" presetID="1" presetClass="exit" presetSubtype="0" fill="hold" grpId="1" nodeType="withEffect">
                                  <p:stCondLst>
                                    <p:cond delay="0"/>
                                  </p:stCondLst>
                                  <p:childTnLst>
                                    <p:set>
                                      <p:cBhvr>
                                        <p:cTn id="83" dur="1" fill="hold">
                                          <p:stCondLst>
                                            <p:cond delay="0"/>
                                          </p:stCondLst>
                                        </p:cTn>
                                        <p:tgtEl>
                                          <p:spTgt spid="130"/>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131"/>
                                        </p:tgtEl>
                                        <p:attrNameLst>
                                          <p:attrName>style.visibility</p:attrName>
                                        </p:attrNameLst>
                                      </p:cBhvr>
                                      <p:to>
                                        <p:strVal val="visible"/>
                                      </p:to>
                                    </p:set>
                                  </p:childTnLst>
                                  <p:subTnLst>
                                    <p:set>
                                      <p:cBhvr override="childStyle">
                                        <p:cTn dur="1" fill="hold" display="0" masterRel="nextClick" afterEffect="1"/>
                                        <p:tgtEl>
                                          <p:spTgt spid="131"/>
                                        </p:tgtEl>
                                        <p:attrNameLst>
                                          <p:attrName>style.visibility</p:attrName>
                                        </p:attrNameLst>
                                      </p:cBhvr>
                                      <p:to>
                                        <p:strVal val="hidden"/>
                                      </p:to>
                                    </p:set>
                                  </p:sub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0"/>
                                          </p:stCondLst>
                                        </p:cTn>
                                        <p:tgtEl>
                                          <p:spTgt spid="78035"/>
                                        </p:tgtEl>
                                        <p:attrNameLst>
                                          <p:attrName>style.visibility</p:attrName>
                                        </p:attrNameLst>
                                      </p:cBhvr>
                                      <p:to>
                                        <p:strVal val="visible"/>
                                      </p:to>
                                    </p:set>
                                  </p:childTnLst>
                                </p:cTn>
                              </p:par>
                              <p:par>
                                <p:cTn id="90" presetID="1" presetClass="exit" presetSubtype="0" fill="hold" nodeType="withEffect">
                                  <p:stCondLst>
                                    <p:cond delay="0"/>
                                  </p:stCondLst>
                                  <p:childTnLst>
                                    <p:set>
                                      <p:cBhvr>
                                        <p:cTn id="91" dur="1" fill="hold">
                                          <p:stCondLst>
                                            <p:cond delay="0"/>
                                          </p:stCondLst>
                                        </p:cTn>
                                        <p:tgtEl>
                                          <p:spTgt spid="11"/>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mph" presetSubtype="2" fill="hold" nodeType="clickEffect">
                                  <p:stCondLst>
                                    <p:cond delay="0"/>
                                  </p:stCondLst>
                                  <p:childTnLst>
                                    <p:animClr clrSpc="rgb" dir="cw">
                                      <p:cBhvr>
                                        <p:cTn id="95" dur="500" fill="hold"/>
                                        <p:tgtEl>
                                          <p:spTgt spid="40"/>
                                        </p:tgtEl>
                                        <p:attrNameLst>
                                          <p:attrName>fillcolor</p:attrName>
                                        </p:attrNameLst>
                                      </p:cBhvr>
                                      <p:to>
                                        <a:srgbClr val="CCCCFF"/>
                                      </p:to>
                                    </p:animClr>
                                    <p:set>
                                      <p:cBhvr>
                                        <p:cTn id="96" dur="500" fill="hold"/>
                                        <p:tgtEl>
                                          <p:spTgt spid="40"/>
                                        </p:tgtEl>
                                        <p:attrNameLst>
                                          <p:attrName>fill.type</p:attrName>
                                        </p:attrNameLst>
                                      </p:cBhvr>
                                      <p:to>
                                        <p:strVal val="solid"/>
                                      </p:to>
                                    </p:set>
                                    <p:set>
                                      <p:cBhvr>
                                        <p:cTn id="97" dur="500" fill="hold"/>
                                        <p:tgtEl>
                                          <p:spTgt spid="40"/>
                                        </p:tgtEl>
                                        <p:attrNameLst>
                                          <p:attrName>fill.on</p:attrName>
                                        </p:attrNameLst>
                                      </p:cBhvr>
                                      <p:to>
                                        <p:strVal val="true"/>
                                      </p:to>
                                    </p:set>
                                  </p:childTnLst>
                                </p:cTn>
                              </p:par>
                              <p:par>
                                <p:cTn id="98" presetID="7" presetClass="emph" presetSubtype="2" fill="hold" nodeType="withEffect">
                                  <p:stCondLst>
                                    <p:cond delay="0"/>
                                  </p:stCondLst>
                                  <p:childTnLst>
                                    <p:animClr clrSpc="rgb" dir="cw">
                                      <p:cBhvr>
                                        <p:cTn id="99" dur="500" fill="hold"/>
                                        <p:tgtEl>
                                          <p:spTgt spid="40"/>
                                        </p:tgtEl>
                                        <p:attrNameLst>
                                          <p:attrName>stroke.color</p:attrName>
                                        </p:attrNameLst>
                                      </p:cBhvr>
                                      <p:to>
                                        <a:schemeClr val="tx1"/>
                                      </p:to>
                                    </p:animClr>
                                    <p:set>
                                      <p:cBhvr>
                                        <p:cTn id="100" dur="500" fill="hold"/>
                                        <p:tgtEl>
                                          <p:spTgt spid="40"/>
                                        </p:tgtEl>
                                        <p:attrNameLst>
                                          <p:attrName>stroke.on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41"/>
                                        </p:tgtEl>
                                        <p:attrNameLst>
                                          <p:attrName>fillcolor</p:attrName>
                                        </p:attrNameLst>
                                      </p:cBhvr>
                                      <p:to>
                                        <a:srgbClr val="FFFF99"/>
                                      </p:to>
                                    </p:animClr>
                                    <p:set>
                                      <p:cBhvr>
                                        <p:cTn id="103" dur="500" fill="hold"/>
                                        <p:tgtEl>
                                          <p:spTgt spid="41"/>
                                        </p:tgtEl>
                                        <p:attrNameLst>
                                          <p:attrName>fill.type</p:attrName>
                                        </p:attrNameLst>
                                      </p:cBhvr>
                                      <p:to>
                                        <p:strVal val="solid"/>
                                      </p:to>
                                    </p:set>
                                    <p:set>
                                      <p:cBhvr>
                                        <p:cTn id="104" dur="500" fill="hold"/>
                                        <p:tgtEl>
                                          <p:spTgt spid="41"/>
                                        </p:tgtEl>
                                        <p:attrNameLst>
                                          <p:attrName>fill.on</p:attrName>
                                        </p:attrNameLst>
                                      </p:cBhvr>
                                      <p:to>
                                        <p:strVal val="true"/>
                                      </p:to>
                                    </p:set>
                                  </p:childTnLst>
                                </p:cTn>
                              </p:par>
                              <p:par>
                                <p:cTn id="105" presetID="7" presetClass="emph" presetSubtype="2" fill="hold" nodeType="withEffect">
                                  <p:stCondLst>
                                    <p:cond delay="0"/>
                                  </p:stCondLst>
                                  <p:childTnLst>
                                    <p:animClr clrSpc="rgb" dir="cw">
                                      <p:cBhvr>
                                        <p:cTn id="106" dur="500" fill="hold"/>
                                        <p:tgtEl>
                                          <p:spTgt spid="41"/>
                                        </p:tgtEl>
                                        <p:attrNameLst>
                                          <p:attrName>stroke.color</p:attrName>
                                        </p:attrNameLst>
                                      </p:cBhvr>
                                      <p:to>
                                        <a:srgbClr val="FF0000"/>
                                      </p:to>
                                    </p:animClr>
                                    <p:set>
                                      <p:cBhvr>
                                        <p:cTn id="107" dur="500" fill="hold"/>
                                        <p:tgtEl>
                                          <p:spTgt spid="41"/>
                                        </p:tgtEl>
                                        <p:attrNameLst>
                                          <p:attrName>stroke.on</p:attrName>
                                        </p:attrNameLst>
                                      </p:cBhvr>
                                      <p:to>
                                        <p:strVal val="true"/>
                                      </p:to>
                                    </p:set>
                                  </p:childTnLst>
                                </p:cTn>
                              </p:par>
                              <p:par>
                                <p:cTn id="108" presetID="1" presetClass="entr" presetSubtype="0" fill="hold" nodeType="withEffect">
                                  <p:stCondLst>
                                    <p:cond delay="0"/>
                                  </p:stCondLst>
                                  <p:childTnLst>
                                    <p:set>
                                      <p:cBhvr>
                                        <p:cTn id="109" dur="1" fill="hold">
                                          <p:stCondLst>
                                            <p:cond delay="0"/>
                                          </p:stCondLst>
                                        </p:cTn>
                                        <p:tgtEl>
                                          <p:spTgt spid="2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32"/>
                                        </p:tgtEl>
                                        <p:attrNameLst>
                                          <p:attrName>style.visibility</p:attrName>
                                        </p:attrNameLst>
                                      </p:cBhvr>
                                      <p:to>
                                        <p:strVal val="visible"/>
                                      </p:to>
                                    </p:set>
                                  </p:childTnLst>
                                  <p:subTnLst>
                                    <p:set>
                                      <p:cBhvr override="childStyle">
                                        <p:cTn dur="1" fill="hold" display="0" masterRel="nextClick" afterEffect="1"/>
                                        <p:tgtEl>
                                          <p:spTgt spid="132"/>
                                        </p:tgtEl>
                                        <p:attrNameLst>
                                          <p:attrName>style.visibility</p:attrName>
                                        </p:attrNameLst>
                                      </p:cBhvr>
                                      <p:to>
                                        <p:strVal val="hidden"/>
                                      </p:to>
                                    </p:set>
                                  </p:subTnLst>
                                </p:cTn>
                              </p:par>
                              <p:par>
                                <p:cTn id="112" presetID="1" presetClass="entr" presetSubtype="0" fill="hold" nodeType="withEffect">
                                  <p:stCondLst>
                                    <p:cond delay="0"/>
                                  </p:stCondLst>
                                  <p:childTnLst>
                                    <p:set>
                                      <p:cBhvr>
                                        <p:cTn id="113" dur="1" fill="hold">
                                          <p:stCondLst>
                                            <p:cond delay="0"/>
                                          </p:stCondLst>
                                        </p:cTn>
                                        <p:tgtEl>
                                          <p:spTgt spid="16"/>
                                        </p:tgtEl>
                                        <p:attrNameLst>
                                          <p:attrName>style.visibility</p:attrName>
                                        </p:attrNameLst>
                                      </p:cBhvr>
                                      <p:to>
                                        <p:strVal val="visible"/>
                                      </p:to>
                                    </p:set>
                                  </p:childTnLst>
                                </p:cTn>
                              </p:par>
                              <p:par>
                                <p:cTn id="114" presetID="1" presetClass="exit" presetSubtype="0" fill="hold" nodeType="withEffect">
                                  <p:stCondLst>
                                    <p:cond delay="0"/>
                                  </p:stCondLst>
                                  <p:childTnLst>
                                    <p:set>
                                      <p:cBhvr>
                                        <p:cTn id="115" dur="1" fill="hold">
                                          <p:stCondLst>
                                            <p:cond delay="0"/>
                                          </p:stCondLst>
                                        </p:cTn>
                                        <p:tgtEl>
                                          <p:spTgt spid="78035"/>
                                        </p:tgtEl>
                                        <p:attrNameLst>
                                          <p:attrName>style.visibility</p:attrName>
                                        </p:attrNameLst>
                                      </p:cBhvr>
                                      <p:to>
                                        <p:strVal val="hidden"/>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42"/>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27"/>
                                        </p:tgtEl>
                                        <p:attrNameLst>
                                          <p:attrName>style.visibility</p:attrName>
                                        </p:attrNameLst>
                                      </p:cBhvr>
                                      <p:to>
                                        <p:strVal val="visible"/>
                                      </p:to>
                                    </p:set>
                                  </p:childTnLst>
                                </p:cTn>
                              </p:par>
                              <p:par>
                                <p:cTn id="122" presetID="1" presetClass="emph" presetSubtype="2" fill="hold" nodeType="withEffect">
                                  <p:stCondLst>
                                    <p:cond delay="0"/>
                                  </p:stCondLst>
                                  <p:childTnLst>
                                    <p:animClr clrSpc="rgb" dir="cw">
                                      <p:cBhvr>
                                        <p:cTn id="123" dur="500" fill="hold"/>
                                        <p:tgtEl>
                                          <p:spTgt spid="42"/>
                                        </p:tgtEl>
                                        <p:attrNameLst>
                                          <p:attrName>fillcolor</p:attrName>
                                        </p:attrNameLst>
                                      </p:cBhvr>
                                      <p:to>
                                        <a:srgbClr val="FFFF99"/>
                                      </p:to>
                                    </p:animClr>
                                    <p:set>
                                      <p:cBhvr>
                                        <p:cTn id="124" dur="500" fill="hold"/>
                                        <p:tgtEl>
                                          <p:spTgt spid="42"/>
                                        </p:tgtEl>
                                        <p:attrNameLst>
                                          <p:attrName>fill.type</p:attrName>
                                        </p:attrNameLst>
                                      </p:cBhvr>
                                      <p:to>
                                        <p:strVal val="solid"/>
                                      </p:to>
                                    </p:set>
                                    <p:set>
                                      <p:cBhvr>
                                        <p:cTn id="125" dur="500" fill="hold"/>
                                        <p:tgtEl>
                                          <p:spTgt spid="42"/>
                                        </p:tgtEl>
                                        <p:attrNameLst>
                                          <p:attrName>fill.on</p:attrName>
                                        </p:attrNameLst>
                                      </p:cBhvr>
                                      <p:to>
                                        <p:strVal val="true"/>
                                      </p:to>
                                    </p:set>
                                  </p:childTnLst>
                                </p:cTn>
                              </p:par>
                              <p:par>
                                <p:cTn id="126" presetID="7" presetClass="emph" presetSubtype="2" fill="hold" nodeType="withEffect">
                                  <p:stCondLst>
                                    <p:cond delay="0"/>
                                  </p:stCondLst>
                                  <p:childTnLst>
                                    <p:animClr clrSpc="rgb" dir="cw">
                                      <p:cBhvr>
                                        <p:cTn id="127" dur="500" fill="hold"/>
                                        <p:tgtEl>
                                          <p:spTgt spid="42"/>
                                        </p:tgtEl>
                                        <p:attrNameLst>
                                          <p:attrName>stroke.color</p:attrName>
                                        </p:attrNameLst>
                                      </p:cBhvr>
                                      <p:to>
                                        <a:srgbClr val="FF0000"/>
                                      </p:to>
                                    </p:animClr>
                                    <p:set>
                                      <p:cBhvr>
                                        <p:cTn id="128" dur="500" fill="hold"/>
                                        <p:tgtEl>
                                          <p:spTgt spid="42"/>
                                        </p:tgtEl>
                                        <p:attrNameLst>
                                          <p:attrName>stroke.on</p:attrName>
                                        </p:attrNameLst>
                                      </p:cBhvr>
                                      <p:to>
                                        <p:strVal val="true"/>
                                      </p:to>
                                    </p:set>
                                  </p:childTnLst>
                                </p:cTn>
                              </p:par>
                              <p:par>
                                <p:cTn id="129" presetID="1" presetClass="emph" presetSubtype="2" fill="hold" nodeType="withEffect">
                                  <p:stCondLst>
                                    <p:cond delay="0"/>
                                  </p:stCondLst>
                                  <p:childTnLst>
                                    <p:animClr clrSpc="rgb" dir="cw">
                                      <p:cBhvr>
                                        <p:cTn id="130" dur="500" fill="hold"/>
                                        <p:tgtEl>
                                          <p:spTgt spid="41"/>
                                        </p:tgtEl>
                                        <p:attrNameLst>
                                          <p:attrName>fillcolor</p:attrName>
                                        </p:attrNameLst>
                                      </p:cBhvr>
                                      <p:to>
                                        <a:srgbClr val="CCCCFF"/>
                                      </p:to>
                                    </p:animClr>
                                    <p:set>
                                      <p:cBhvr>
                                        <p:cTn id="131" dur="500" fill="hold"/>
                                        <p:tgtEl>
                                          <p:spTgt spid="41"/>
                                        </p:tgtEl>
                                        <p:attrNameLst>
                                          <p:attrName>fill.type</p:attrName>
                                        </p:attrNameLst>
                                      </p:cBhvr>
                                      <p:to>
                                        <p:strVal val="solid"/>
                                      </p:to>
                                    </p:set>
                                    <p:set>
                                      <p:cBhvr>
                                        <p:cTn id="132" dur="500" fill="hold"/>
                                        <p:tgtEl>
                                          <p:spTgt spid="41"/>
                                        </p:tgtEl>
                                        <p:attrNameLst>
                                          <p:attrName>fill.on</p:attrName>
                                        </p:attrNameLst>
                                      </p:cBhvr>
                                      <p:to>
                                        <p:strVal val="true"/>
                                      </p:to>
                                    </p:set>
                                  </p:childTnLst>
                                </p:cTn>
                              </p:par>
                              <p:par>
                                <p:cTn id="133" presetID="7" presetClass="emph" presetSubtype="2" fill="hold" nodeType="withEffect">
                                  <p:stCondLst>
                                    <p:cond delay="0"/>
                                  </p:stCondLst>
                                  <p:childTnLst>
                                    <p:animClr clrSpc="rgb" dir="cw">
                                      <p:cBhvr>
                                        <p:cTn id="134" dur="500" fill="hold"/>
                                        <p:tgtEl>
                                          <p:spTgt spid="41"/>
                                        </p:tgtEl>
                                        <p:attrNameLst>
                                          <p:attrName>stroke.color</p:attrName>
                                        </p:attrNameLst>
                                      </p:cBhvr>
                                      <p:to>
                                        <a:schemeClr val="tx1"/>
                                      </p:to>
                                    </p:animClr>
                                    <p:set>
                                      <p:cBhvr>
                                        <p:cTn id="135" dur="500" fill="hold"/>
                                        <p:tgtEl>
                                          <p:spTgt spid="41"/>
                                        </p:tgtEl>
                                        <p:attrNameLst>
                                          <p:attrName>stroke.on</p:attrName>
                                        </p:attrNameLst>
                                      </p:cBhvr>
                                      <p:to>
                                        <p:strVal val="true"/>
                                      </p:to>
                                    </p:set>
                                  </p:childTnLst>
                                </p:cTn>
                              </p:par>
                              <p:par>
                                <p:cTn id="136" presetID="1" presetClass="entr" presetSubtype="0" fill="hold" grpId="0" nodeType="withEffect">
                                  <p:stCondLst>
                                    <p:cond delay="0"/>
                                  </p:stCondLst>
                                  <p:childTnLst>
                                    <p:set>
                                      <p:cBhvr>
                                        <p:cTn id="137" dur="1" fill="hold">
                                          <p:stCondLst>
                                            <p:cond delay="0"/>
                                          </p:stCondLst>
                                        </p:cTn>
                                        <p:tgtEl>
                                          <p:spTgt spid="133"/>
                                        </p:tgtEl>
                                        <p:attrNameLst>
                                          <p:attrName>style.visibility</p:attrName>
                                        </p:attrNameLst>
                                      </p:cBhvr>
                                      <p:to>
                                        <p:strVal val="visible"/>
                                      </p:to>
                                    </p:set>
                                  </p:childTnLst>
                                  <p:subTnLst>
                                    <p:set>
                                      <p:cBhvr override="childStyle">
                                        <p:cTn dur="1" fill="hold" display="0" masterRel="nextClick" afterEffect="1"/>
                                        <p:tgtEl>
                                          <p:spTgt spid="133"/>
                                        </p:tgtEl>
                                        <p:attrNameLst>
                                          <p:attrName>style.visibility</p:attrName>
                                        </p:attrNameLst>
                                      </p:cBhvr>
                                      <p:to>
                                        <p:strVal val="hidden"/>
                                      </p:to>
                                    </p:set>
                                  </p:subTnLst>
                                </p:cTn>
                              </p:par>
                              <p:par>
                                <p:cTn id="138" presetID="1" presetClass="exit" presetSubtype="0" fill="hold" nodeType="withEffect">
                                  <p:stCondLst>
                                    <p:cond delay="0"/>
                                  </p:stCondLst>
                                  <p:childTnLst>
                                    <p:set>
                                      <p:cBhvr>
                                        <p:cTn id="139" dur="1" fill="hold">
                                          <p:stCondLst>
                                            <p:cond delay="0"/>
                                          </p:stCondLst>
                                        </p:cTn>
                                        <p:tgtEl>
                                          <p:spTgt spid="16"/>
                                        </p:tgtEl>
                                        <p:attrNameLst>
                                          <p:attrName>style.visibility</p:attrName>
                                        </p:attrNameLst>
                                      </p:cBhvr>
                                      <p:to>
                                        <p:strVal val="hidden"/>
                                      </p:to>
                                    </p:set>
                                  </p:childTnLst>
                                </p:cTn>
                              </p:par>
                              <p:par>
                                <p:cTn id="140" presetID="1" presetClass="entr" presetSubtype="0" fill="hold" nodeType="withEffect">
                                  <p:stCondLst>
                                    <p:cond delay="0"/>
                                  </p:stCondLst>
                                  <p:childTnLst>
                                    <p:set>
                                      <p:cBhvr>
                                        <p:cTn id="141" dur="1" fill="hold">
                                          <p:stCondLst>
                                            <p:cond delay="0"/>
                                          </p:stCondLst>
                                        </p:cTn>
                                        <p:tgtEl>
                                          <p:spTgt spid="31"/>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44"/>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2"/>
                                        </p:tgtEl>
                                        <p:attrNameLst>
                                          <p:attrName>style.visibility</p:attrName>
                                        </p:attrNameLst>
                                      </p:cBhvr>
                                      <p:to>
                                        <p:strVal val="visible"/>
                                      </p:to>
                                    </p:set>
                                  </p:childTnLst>
                                </p:cTn>
                              </p:par>
                              <p:par>
                                <p:cTn id="148" presetID="1" presetClass="emph" presetSubtype="2" fill="hold" nodeType="withEffect">
                                  <p:stCondLst>
                                    <p:cond delay="0"/>
                                  </p:stCondLst>
                                  <p:childTnLst>
                                    <p:animClr clrSpc="rgb" dir="cw">
                                      <p:cBhvr>
                                        <p:cTn id="149" dur="500" fill="hold"/>
                                        <p:tgtEl>
                                          <p:spTgt spid="44"/>
                                        </p:tgtEl>
                                        <p:attrNameLst>
                                          <p:attrName>fillcolor</p:attrName>
                                        </p:attrNameLst>
                                      </p:cBhvr>
                                      <p:to>
                                        <a:srgbClr val="FFFF99"/>
                                      </p:to>
                                    </p:animClr>
                                    <p:set>
                                      <p:cBhvr>
                                        <p:cTn id="150" dur="500" fill="hold"/>
                                        <p:tgtEl>
                                          <p:spTgt spid="44"/>
                                        </p:tgtEl>
                                        <p:attrNameLst>
                                          <p:attrName>fill.type</p:attrName>
                                        </p:attrNameLst>
                                      </p:cBhvr>
                                      <p:to>
                                        <p:strVal val="solid"/>
                                      </p:to>
                                    </p:set>
                                    <p:set>
                                      <p:cBhvr>
                                        <p:cTn id="151" dur="500" fill="hold"/>
                                        <p:tgtEl>
                                          <p:spTgt spid="44"/>
                                        </p:tgtEl>
                                        <p:attrNameLst>
                                          <p:attrName>fill.on</p:attrName>
                                        </p:attrNameLst>
                                      </p:cBhvr>
                                      <p:to>
                                        <p:strVal val="true"/>
                                      </p:to>
                                    </p:set>
                                  </p:childTnLst>
                                </p:cTn>
                              </p:par>
                              <p:par>
                                <p:cTn id="152" presetID="7" presetClass="emph" presetSubtype="2" fill="hold" nodeType="withEffect">
                                  <p:stCondLst>
                                    <p:cond delay="0"/>
                                  </p:stCondLst>
                                  <p:childTnLst>
                                    <p:animClr clrSpc="rgb" dir="cw">
                                      <p:cBhvr>
                                        <p:cTn id="153" dur="500" fill="hold"/>
                                        <p:tgtEl>
                                          <p:spTgt spid="44"/>
                                        </p:tgtEl>
                                        <p:attrNameLst>
                                          <p:attrName>stroke.color</p:attrName>
                                        </p:attrNameLst>
                                      </p:cBhvr>
                                      <p:to>
                                        <a:srgbClr val="FF0000"/>
                                      </p:to>
                                    </p:animClr>
                                    <p:set>
                                      <p:cBhvr>
                                        <p:cTn id="154" dur="500" fill="hold"/>
                                        <p:tgtEl>
                                          <p:spTgt spid="44"/>
                                        </p:tgtEl>
                                        <p:attrNameLst>
                                          <p:attrName>stroke.on</p:attrName>
                                        </p:attrNameLst>
                                      </p:cBhvr>
                                      <p:to>
                                        <p:strVal val="true"/>
                                      </p:to>
                                    </p:set>
                                  </p:childTnLst>
                                </p:cTn>
                              </p:par>
                              <p:par>
                                <p:cTn id="155" presetID="1" presetClass="emph" presetSubtype="2" fill="hold" nodeType="withEffect">
                                  <p:stCondLst>
                                    <p:cond delay="0"/>
                                  </p:stCondLst>
                                  <p:childTnLst>
                                    <p:animClr clrSpc="rgb" dir="cw">
                                      <p:cBhvr>
                                        <p:cTn id="156" dur="500" fill="hold"/>
                                        <p:tgtEl>
                                          <p:spTgt spid="42"/>
                                        </p:tgtEl>
                                        <p:attrNameLst>
                                          <p:attrName>fillcolor</p:attrName>
                                        </p:attrNameLst>
                                      </p:cBhvr>
                                      <p:to>
                                        <a:srgbClr val="CCCCFF"/>
                                      </p:to>
                                    </p:animClr>
                                    <p:set>
                                      <p:cBhvr>
                                        <p:cTn id="157" dur="500" fill="hold"/>
                                        <p:tgtEl>
                                          <p:spTgt spid="42"/>
                                        </p:tgtEl>
                                        <p:attrNameLst>
                                          <p:attrName>fill.type</p:attrName>
                                        </p:attrNameLst>
                                      </p:cBhvr>
                                      <p:to>
                                        <p:strVal val="solid"/>
                                      </p:to>
                                    </p:set>
                                    <p:set>
                                      <p:cBhvr>
                                        <p:cTn id="158" dur="500" fill="hold"/>
                                        <p:tgtEl>
                                          <p:spTgt spid="42"/>
                                        </p:tgtEl>
                                        <p:attrNameLst>
                                          <p:attrName>fill.on</p:attrName>
                                        </p:attrNameLst>
                                      </p:cBhvr>
                                      <p:to>
                                        <p:strVal val="true"/>
                                      </p:to>
                                    </p:set>
                                  </p:childTnLst>
                                </p:cTn>
                              </p:par>
                              <p:par>
                                <p:cTn id="159" presetID="7" presetClass="emph" presetSubtype="2" fill="hold" nodeType="withEffect">
                                  <p:stCondLst>
                                    <p:cond delay="0"/>
                                  </p:stCondLst>
                                  <p:childTnLst>
                                    <p:animClr clrSpc="rgb" dir="cw">
                                      <p:cBhvr>
                                        <p:cTn id="160" dur="500" fill="hold"/>
                                        <p:tgtEl>
                                          <p:spTgt spid="42"/>
                                        </p:tgtEl>
                                        <p:attrNameLst>
                                          <p:attrName>stroke.color</p:attrName>
                                        </p:attrNameLst>
                                      </p:cBhvr>
                                      <p:to>
                                        <a:schemeClr val="tx1"/>
                                      </p:to>
                                    </p:animClr>
                                    <p:set>
                                      <p:cBhvr>
                                        <p:cTn id="161" dur="500" fill="hold"/>
                                        <p:tgtEl>
                                          <p:spTgt spid="42"/>
                                        </p:tgtEl>
                                        <p:attrNameLst>
                                          <p:attrName>stroke.on</p:attrName>
                                        </p:attrNameLst>
                                      </p:cBhvr>
                                      <p:to>
                                        <p:strVal val="true"/>
                                      </p:to>
                                    </p:set>
                                  </p:childTnLst>
                                </p:cTn>
                              </p:par>
                              <p:par>
                                <p:cTn id="162" presetID="1" presetClass="entr" presetSubtype="0" fill="hold" nodeType="withEffect">
                                  <p:stCondLst>
                                    <p:cond delay="0"/>
                                  </p:stCondLst>
                                  <p:childTnLst>
                                    <p:set>
                                      <p:cBhvr>
                                        <p:cTn id="163" dur="1" fill="hold">
                                          <p:stCondLst>
                                            <p:cond delay="0"/>
                                          </p:stCondLst>
                                        </p:cTn>
                                        <p:tgtEl>
                                          <p:spTgt spid="22"/>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134"/>
                                        </p:tgtEl>
                                        <p:attrNameLst>
                                          <p:attrName>style.visibility</p:attrName>
                                        </p:attrNameLst>
                                      </p:cBhvr>
                                      <p:to>
                                        <p:strVal val="visible"/>
                                      </p:to>
                                    </p:set>
                                  </p:childTnLst>
                                  <p:subTnLst>
                                    <p:set>
                                      <p:cBhvr override="childStyle">
                                        <p:cTn dur="1" fill="hold" display="0" masterRel="nextClick" afterEffect="1"/>
                                        <p:tgtEl>
                                          <p:spTgt spid="134"/>
                                        </p:tgtEl>
                                        <p:attrNameLst>
                                          <p:attrName>style.visibility</p:attrName>
                                        </p:attrNameLst>
                                      </p:cBhvr>
                                      <p:to>
                                        <p:strVal val="hidden"/>
                                      </p:to>
                                    </p:set>
                                  </p:subTnLst>
                                </p:cTn>
                              </p:par>
                              <p:par>
                                <p:cTn id="166" presetID="1" presetClass="exit" presetSubtype="0" fill="hold" nodeType="withEffect">
                                  <p:stCondLst>
                                    <p:cond delay="0"/>
                                  </p:stCondLst>
                                  <p:childTnLst>
                                    <p:set>
                                      <p:cBhvr>
                                        <p:cTn id="167" dur="1" fill="hold">
                                          <p:stCondLst>
                                            <p:cond delay="0"/>
                                          </p:stCondLst>
                                        </p:cTn>
                                        <p:tgtEl>
                                          <p:spTgt spid="31"/>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mph" presetSubtype="2" fill="hold" nodeType="clickEffect">
                                  <p:stCondLst>
                                    <p:cond delay="0"/>
                                  </p:stCondLst>
                                  <p:childTnLst>
                                    <p:animClr clrSpc="rgb" dir="cw">
                                      <p:cBhvr>
                                        <p:cTn id="171" dur="500" fill="hold"/>
                                        <p:tgtEl>
                                          <p:spTgt spid="44"/>
                                        </p:tgtEl>
                                        <p:attrNameLst>
                                          <p:attrName>fillcolor</p:attrName>
                                        </p:attrNameLst>
                                      </p:cBhvr>
                                      <p:to>
                                        <a:srgbClr val="CCCCFF"/>
                                      </p:to>
                                    </p:animClr>
                                    <p:set>
                                      <p:cBhvr>
                                        <p:cTn id="172" dur="500" fill="hold"/>
                                        <p:tgtEl>
                                          <p:spTgt spid="44"/>
                                        </p:tgtEl>
                                        <p:attrNameLst>
                                          <p:attrName>fill.type</p:attrName>
                                        </p:attrNameLst>
                                      </p:cBhvr>
                                      <p:to>
                                        <p:strVal val="solid"/>
                                      </p:to>
                                    </p:set>
                                    <p:set>
                                      <p:cBhvr>
                                        <p:cTn id="173" dur="500" fill="hold"/>
                                        <p:tgtEl>
                                          <p:spTgt spid="44"/>
                                        </p:tgtEl>
                                        <p:attrNameLst>
                                          <p:attrName>fill.on</p:attrName>
                                        </p:attrNameLst>
                                      </p:cBhvr>
                                      <p:to>
                                        <p:strVal val="true"/>
                                      </p:to>
                                    </p:set>
                                  </p:childTnLst>
                                </p:cTn>
                              </p:par>
                              <p:par>
                                <p:cTn id="174" presetID="7" presetClass="emph" presetSubtype="2" fill="hold" nodeType="withEffect">
                                  <p:stCondLst>
                                    <p:cond delay="0"/>
                                  </p:stCondLst>
                                  <p:childTnLst>
                                    <p:animClr clrSpc="rgb" dir="cw">
                                      <p:cBhvr>
                                        <p:cTn id="175" dur="500" fill="hold"/>
                                        <p:tgtEl>
                                          <p:spTgt spid="44"/>
                                        </p:tgtEl>
                                        <p:attrNameLst>
                                          <p:attrName>stroke.color</p:attrName>
                                        </p:attrNameLst>
                                      </p:cBhvr>
                                      <p:to>
                                        <a:schemeClr val="tx1"/>
                                      </p:to>
                                    </p:animClr>
                                    <p:set>
                                      <p:cBhvr>
                                        <p:cTn id="176" dur="500" fill="hold"/>
                                        <p:tgtEl>
                                          <p:spTgt spid="44"/>
                                        </p:tgtEl>
                                        <p:attrNameLst>
                                          <p:attrName>stroke.on</p:attrName>
                                        </p:attrNameLst>
                                      </p:cBhvr>
                                      <p:to>
                                        <p:strVal val="true"/>
                                      </p:to>
                                    </p:set>
                                  </p:childTnLst>
                                </p:cTn>
                              </p:par>
                              <p:par>
                                <p:cTn id="177" presetID="1" presetClass="exit" presetSubtype="0" fill="hold" nodeType="withEffect">
                                  <p:stCondLst>
                                    <p:cond delay="0"/>
                                  </p:stCondLst>
                                  <p:childTnLst>
                                    <p:set>
                                      <p:cBhvr>
                                        <p:cTn id="178" dur="1" fill="hold">
                                          <p:stCondLst>
                                            <p:cond delay="0"/>
                                          </p:stCondLst>
                                        </p:cTn>
                                        <p:tgtEl>
                                          <p:spTgt spid="2"/>
                                        </p:tgtEl>
                                        <p:attrNameLst>
                                          <p:attrName>style.visibility</p:attrName>
                                        </p:attrNameLst>
                                      </p:cBhvr>
                                      <p:to>
                                        <p:strVal val="hidden"/>
                                      </p:to>
                                    </p:set>
                                  </p:childTnLst>
                                </p:cTn>
                              </p:par>
                              <p:par>
                                <p:cTn id="179" presetID="1" presetClass="entr" presetSubtype="0" fill="hold" nodeType="withEffect">
                                  <p:stCondLst>
                                    <p:cond delay="0"/>
                                  </p:stCondLst>
                                  <p:childTnLst>
                                    <p:set>
                                      <p:cBhvr>
                                        <p:cTn id="180" dur="1" fill="hold">
                                          <p:stCondLst>
                                            <p:cond delay="0"/>
                                          </p:stCondLst>
                                        </p:cTn>
                                        <p:tgtEl>
                                          <p:spTgt spid="2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129" grpId="0" animBg="1"/>
      <p:bldP spid="130" grpId="0" animBg="1"/>
      <p:bldP spid="130" grpId="1" animBg="1"/>
      <p:bldP spid="131" grpId="0" animBg="1"/>
      <p:bldP spid="132" grpId="0" animBg="1"/>
      <p:bldP spid="133" grpId="0" animBg="1"/>
      <p:bldP spid="13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3" name="Rectangle 4">
            <a:extLst>
              <a:ext uri="{FF2B5EF4-FFF2-40B4-BE49-F238E27FC236}">
                <a16:creationId xmlns:a16="http://schemas.microsoft.com/office/drawing/2014/main" id="{3FF3F8E4-319A-4432-914F-5412261C8042}"/>
              </a:ext>
            </a:extLst>
          </p:cNvPr>
          <p:cNvSpPr>
            <a:spLocks noChangeArrowheads="1"/>
          </p:cNvSpPr>
          <p:nvPr/>
        </p:nvSpPr>
        <p:spPr bwMode="auto">
          <a:xfrm>
            <a:off x="3216275" y="3330575"/>
            <a:ext cx="1441450" cy="433388"/>
          </a:xfrm>
          <a:prstGeom prst="rect">
            <a:avLst/>
          </a:prstGeom>
          <a:solidFill>
            <a:srgbClr val="CCCCFF"/>
          </a:solidFill>
          <a:ln w="381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b="1">
                <a:solidFill>
                  <a:srgbClr val="000000"/>
                </a:solidFill>
                <a:latin typeface="Arial" panose="020B0604020202020204" pitchFamily="34" charset="0"/>
              </a:rPr>
              <a:t>A</a:t>
            </a:r>
          </a:p>
        </p:txBody>
      </p:sp>
      <p:sp>
        <p:nvSpPr>
          <p:cNvPr id="222214" name="Rectangle 5">
            <a:extLst>
              <a:ext uri="{FF2B5EF4-FFF2-40B4-BE49-F238E27FC236}">
                <a16:creationId xmlns:a16="http://schemas.microsoft.com/office/drawing/2014/main" id="{0866C221-4795-4560-8273-5992C3BD1264}"/>
              </a:ext>
            </a:extLst>
          </p:cNvPr>
          <p:cNvSpPr>
            <a:spLocks noChangeArrowheads="1"/>
          </p:cNvSpPr>
          <p:nvPr/>
        </p:nvSpPr>
        <p:spPr bwMode="auto">
          <a:xfrm>
            <a:off x="2424113" y="4411664"/>
            <a:ext cx="1441450" cy="433387"/>
          </a:xfrm>
          <a:prstGeom prst="rect">
            <a:avLst/>
          </a:prstGeom>
          <a:solidFill>
            <a:srgbClr val="CCCCFF"/>
          </a:solidFill>
          <a:ln w="381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b="1">
                <a:solidFill>
                  <a:srgbClr val="000000"/>
                </a:solidFill>
                <a:latin typeface="Arial" panose="020B0604020202020204" pitchFamily="34" charset="0"/>
              </a:rPr>
              <a:t>B</a:t>
            </a:r>
          </a:p>
        </p:txBody>
      </p:sp>
      <p:sp>
        <p:nvSpPr>
          <p:cNvPr id="222215" name="Rectangle 6">
            <a:extLst>
              <a:ext uri="{FF2B5EF4-FFF2-40B4-BE49-F238E27FC236}">
                <a16:creationId xmlns:a16="http://schemas.microsoft.com/office/drawing/2014/main" id="{92C72063-BAD6-4BE9-9B28-D175614CBC96}"/>
              </a:ext>
            </a:extLst>
          </p:cNvPr>
          <p:cNvSpPr>
            <a:spLocks noChangeArrowheads="1"/>
          </p:cNvSpPr>
          <p:nvPr/>
        </p:nvSpPr>
        <p:spPr bwMode="auto">
          <a:xfrm>
            <a:off x="4008438" y="4411664"/>
            <a:ext cx="1441450" cy="433387"/>
          </a:xfrm>
          <a:prstGeom prst="rect">
            <a:avLst/>
          </a:prstGeom>
          <a:solidFill>
            <a:srgbClr val="CCCCFF"/>
          </a:solidFill>
          <a:ln w="381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b="1">
                <a:solidFill>
                  <a:srgbClr val="000000"/>
                </a:solidFill>
                <a:latin typeface="Arial" panose="020B0604020202020204" pitchFamily="34" charset="0"/>
              </a:rPr>
              <a:t>C</a:t>
            </a:r>
          </a:p>
        </p:txBody>
      </p:sp>
      <p:sp>
        <p:nvSpPr>
          <p:cNvPr id="222216" name="Rectangle 7">
            <a:extLst>
              <a:ext uri="{FF2B5EF4-FFF2-40B4-BE49-F238E27FC236}">
                <a16:creationId xmlns:a16="http://schemas.microsoft.com/office/drawing/2014/main" id="{B7B33056-2210-43EA-9328-983E0688D95E}"/>
              </a:ext>
            </a:extLst>
          </p:cNvPr>
          <p:cNvSpPr>
            <a:spLocks noChangeArrowheads="1"/>
          </p:cNvSpPr>
          <p:nvPr/>
        </p:nvSpPr>
        <p:spPr bwMode="auto">
          <a:xfrm>
            <a:off x="3216275" y="5564189"/>
            <a:ext cx="1441450" cy="433387"/>
          </a:xfrm>
          <a:prstGeom prst="rect">
            <a:avLst/>
          </a:prstGeom>
          <a:solidFill>
            <a:srgbClr val="CCCCFF"/>
          </a:solidFill>
          <a:ln w="381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b="1">
                <a:solidFill>
                  <a:srgbClr val="000000"/>
                </a:solidFill>
                <a:latin typeface="Arial" panose="020B0604020202020204" pitchFamily="34" charset="0"/>
              </a:rPr>
              <a:t>D</a:t>
            </a:r>
          </a:p>
        </p:txBody>
      </p:sp>
      <p:cxnSp>
        <p:nvCxnSpPr>
          <p:cNvPr id="222217" name="AutoShape 8">
            <a:extLst>
              <a:ext uri="{FF2B5EF4-FFF2-40B4-BE49-F238E27FC236}">
                <a16:creationId xmlns:a16="http://schemas.microsoft.com/office/drawing/2014/main" id="{3D2EE7EC-DEFF-4293-B9B1-06FDDD1BF54E}"/>
              </a:ext>
            </a:extLst>
          </p:cNvPr>
          <p:cNvCxnSpPr>
            <a:cxnSpLocks noChangeShapeType="1"/>
            <a:stCxn id="222213" idx="2"/>
            <a:endCxn id="222214" idx="0"/>
          </p:cNvCxnSpPr>
          <p:nvPr/>
        </p:nvCxnSpPr>
        <p:spPr bwMode="auto">
          <a:xfrm flipH="1">
            <a:off x="3144838" y="3783013"/>
            <a:ext cx="792162" cy="609600"/>
          </a:xfrm>
          <a:prstGeom prst="straightConnector1">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22218" name="AutoShape 9">
            <a:extLst>
              <a:ext uri="{FF2B5EF4-FFF2-40B4-BE49-F238E27FC236}">
                <a16:creationId xmlns:a16="http://schemas.microsoft.com/office/drawing/2014/main" id="{3B34E1C5-6539-4335-AD8F-1F1BFE9E48F0}"/>
              </a:ext>
            </a:extLst>
          </p:cNvPr>
          <p:cNvCxnSpPr>
            <a:cxnSpLocks noChangeShapeType="1"/>
            <a:stCxn id="222213" idx="2"/>
            <a:endCxn id="222215" idx="0"/>
          </p:cNvCxnSpPr>
          <p:nvPr/>
        </p:nvCxnSpPr>
        <p:spPr bwMode="auto">
          <a:xfrm>
            <a:off x="3937001" y="3783013"/>
            <a:ext cx="792163" cy="609600"/>
          </a:xfrm>
          <a:prstGeom prst="straightConnector1">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22219" name="AutoShape 10">
            <a:extLst>
              <a:ext uri="{FF2B5EF4-FFF2-40B4-BE49-F238E27FC236}">
                <a16:creationId xmlns:a16="http://schemas.microsoft.com/office/drawing/2014/main" id="{64D8E420-94EA-460C-8ADD-90DF7BD1FEBA}"/>
              </a:ext>
            </a:extLst>
          </p:cNvPr>
          <p:cNvCxnSpPr>
            <a:cxnSpLocks noChangeShapeType="1"/>
            <a:stCxn id="222214" idx="2"/>
            <a:endCxn id="222216" idx="0"/>
          </p:cNvCxnSpPr>
          <p:nvPr/>
        </p:nvCxnSpPr>
        <p:spPr bwMode="auto">
          <a:xfrm>
            <a:off x="3144838" y="4864100"/>
            <a:ext cx="792162" cy="681038"/>
          </a:xfrm>
          <a:prstGeom prst="straightConnector1">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22220" name="AutoShape 11">
            <a:extLst>
              <a:ext uri="{FF2B5EF4-FFF2-40B4-BE49-F238E27FC236}">
                <a16:creationId xmlns:a16="http://schemas.microsoft.com/office/drawing/2014/main" id="{4DF78419-0FAA-4087-BCA0-ED14CB9C8D18}"/>
              </a:ext>
            </a:extLst>
          </p:cNvPr>
          <p:cNvCxnSpPr>
            <a:cxnSpLocks noChangeShapeType="1"/>
            <a:stCxn id="222215" idx="2"/>
            <a:endCxn id="222216" idx="0"/>
          </p:cNvCxnSpPr>
          <p:nvPr/>
        </p:nvCxnSpPr>
        <p:spPr bwMode="auto">
          <a:xfrm flipH="1">
            <a:off x="3937001" y="4864100"/>
            <a:ext cx="792163" cy="681038"/>
          </a:xfrm>
          <a:prstGeom prst="straightConnector1">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grpSp>
        <p:nvGrpSpPr>
          <p:cNvPr id="2" name="Group 17">
            <a:extLst>
              <a:ext uri="{FF2B5EF4-FFF2-40B4-BE49-F238E27FC236}">
                <a16:creationId xmlns:a16="http://schemas.microsoft.com/office/drawing/2014/main" id="{779D505A-D774-4FE7-BA04-5DEA9D1B3164}"/>
              </a:ext>
            </a:extLst>
          </p:cNvPr>
          <p:cNvGrpSpPr>
            <a:grpSpLocks/>
          </p:cNvGrpSpPr>
          <p:nvPr/>
        </p:nvGrpSpPr>
        <p:grpSpPr bwMode="auto">
          <a:xfrm>
            <a:off x="2566988" y="3548064"/>
            <a:ext cx="1439862" cy="2232025"/>
            <a:chOff x="521" y="1344"/>
            <a:chExt cx="907" cy="1406"/>
          </a:xfrm>
        </p:grpSpPr>
        <p:sp>
          <p:nvSpPr>
            <p:cNvPr id="222279" name="Freeform 13">
              <a:extLst>
                <a:ext uri="{FF2B5EF4-FFF2-40B4-BE49-F238E27FC236}">
                  <a16:creationId xmlns:a16="http://schemas.microsoft.com/office/drawing/2014/main" id="{74C087B3-97CC-49BD-ACE0-6B09627016D4}"/>
                </a:ext>
              </a:extLst>
            </p:cNvPr>
            <p:cNvSpPr>
              <a:spLocks/>
            </p:cNvSpPr>
            <p:nvPr/>
          </p:nvSpPr>
          <p:spPr bwMode="auto">
            <a:xfrm>
              <a:off x="521" y="1344"/>
              <a:ext cx="635" cy="1406"/>
            </a:xfrm>
            <a:custGeom>
              <a:avLst/>
              <a:gdLst>
                <a:gd name="T0" fmla="*/ 2 w 824"/>
                <a:gd name="T1" fmla="*/ 0 h 1406"/>
                <a:gd name="T2" fmla="*/ 2 w 824"/>
                <a:gd name="T3" fmla="*/ 680 h 1406"/>
                <a:gd name="T4" fmla="*/ 2 w 824"/>
                <a:gd name="T5" fmla="*/ 1406 h 1406"/>
                <a:gd name="T6" fmla="*/ 0 60000 65536"/>
                <a:gd name="T7" fmla="*/ 0 60000 65536"/>
                <a:gd name="T8" fmla="*/ 0 60000 65536"/>
                <a:gd name="T9" fmla="*/ 0 w 824"/>
                <a:gd name="T10" fmla="*/ 0 h 1406"/>
                <a:gd name="T11" fmla="*/ 824 w 824"/>
                <a:gd name="T12" fmla="*/ 1406 h 1406"/>
              </a:gdLst>
              <a:ahLst/>
              <a:cxnLst>
                <a:cxn ang="T6">
                  <a:pos x="T0" y="T1"/>
                </a:cxn>
                <a:cxn ang="T7">
                  <a:pos x="T2" y="T3"/>
                </a:cxn>
                <a:cxn ang="T8">
                  <a:pos x="T4" y="T5"/>
                </a:cxn>
              </a:cxnLst>
              <a:rect l="T9" t="T10" r="T11" b="T12"/>
              <a:pathLst>
                <a:path w="824" h="1406">
                  <a:moveTo>
                    <a:pt x="824" y="0"/>
                  </a:moveTo>
                  <a:cubicBezTo>
                    <a:pt x="420" y="223"/>
                    <a:pt x="16" y="446"/>
                    <a:pt x="8" y="680"/>
                  </a:cubicBezTo>
                  <a:cubicBezTo>
                    <a:pt x="0" y="914"/>
                    <a:pt x="651" y="1278"/>
                    <a:pt x="779" y="1406"/>
                  </a:cubicBezTo>
                </a:path>
              </a:pathLst>
            </a:custGeom>
            <a:noFill/>
            <a:ln w="57150">
              <a:solidFill>
                <a:srgbClr val="FF66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80" name="Freeform 14">
              <a:extLst>
                <a:ext uri="{FF2B5EF4-FFF2-40B4-BE49-F238E27FC236}">
                  <a16:creationId xmlns:a16="http://schemas.microsoft.com/office/drawing/2014/main" id="{77C0D4D9-6095-4CD2-B0A5-C0A3A7C92B6D}"/>
                </a:ext>
              </a:extLst>
            </p:cNvPr>
            <p:cNvSpPr>
              <a:spLocks/>
            </p:cNvSpPr>
            <p:nvPr/>
          </p:nvSpPr>
          <p:spPr bwMode="auto">
            <a:xfrm>
              <a:off x="657" y="1344"/>
              <a:ext cx="635" cy="1406"/>
            </a:xfrm>
            <a:custGeom>
              <a:avLst/>
              <a:gdLst>
                <a:gd name="T0" fmla="*/ 2 w 824"/>
                <a:gd name="T1" fmla="*/ 0 h 1406"/>
                <a:gd name="T2" fmla="*/ 2 w 824"/>
                <a:gd name="T3" fmla="*/ 680 h 1406"/>
                <a:gd name="T4" fmla="*/ 2 w 824"/>
                <a:gd name="T5" fmla="*/ 1406 h 1406"/>
                <a:gd name="T6" fmla="*/ 0 60000 65536"/>
                <a:gd name="T7" fmla="*/ 0 60000 65536"/>
                <a:gd name="T8" fmla="*/ 0 60000 65536"/>
                <a:gd name="T9" fmla="*/ 0 w 824"/>
                <a:gd name="T10" fmla="*/ 0 h 1406"/>
                <a:gd name="T11" fmla="*/ 824 w 824"/>
                <a:gd name="T12" fmla="*/ 1406 h 1406"/>
              </a:gdLst>
              <a:ahLst/>
              <a:cxnLst>
                <a:cxn ang="T6">
                  <a:pos x="T0" y="T1"/>
                </a:cxn>
                <a:cxn ang="T7">
                  <a:pos x="T2" y="T3"/>
                </a:cxn>
                <a:cxn ang="T8">
                  <a:pos x="T4" y="T5"/>
                </a:cxn>
              </a:cxnLst>
              <a:rect l="T9" t="T10" r="T11" b="T12"/>
              <a:pathLst>
                <a:path w="824" h="1406">
                  <a:moveTo>
                    <a:pt x="824" y="0"/>
                  </a:moveTo>
                  <a:cubicBezTo>
                    <a:pt x="420" y="223"/>
                    <a:pt x="16" y="446"/>
                    <a:pt x="8" y="680"/>
                  </a:cubicBezTo>
                  <a:cubicBezTo>
                    <a:pt x="0" y="914"/>
                    <a:pt x="651" y="1278"/>
                    <a:pt x="779" y="1406"/>
                  </a:cubicBezTo>
                </a:path>
              </a:pathLst>
            </a:custGeom>
            <a:noFill/>
            <a:ln w="57150">
              <a:solidFill>
                <a:srgbClr val="FF66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81" name="Freeform 15">
              <a:extLst>
                <a:ext uri="{FF2B5EF4-FFF2-40B4-BE49-F238E27FC236}">
                  <a16:creationId xmlns:a16="http://schemas.microsoft.com/office/drawing/2014/main" id="{09376203-C25D-439C-AF4D-BD33A313AD9C}"/>
                </a:ext>
              </a:extLst>
            </p:cNvPr>
            <p:cNvSpPr>
              <a:spLocks/>
            </p:cNvSpPr>
            <p:nvPr/>
          </p:nvSpPr>
          <p:spPr bwMode="auto">
            <a:xfrm>
              <a:off x="793" y="1344"/>
              <a:ext cx="635" cy="1406"/>
            </a:xfrm>
            <a:custGeom>
              <a:avLst/>
              <a:gdLst>
                <a:gd name="T0" fmla="*/ 2 w 824"/>
                <a:gd name="T1" fmla="*/ 0 h 1406"/>
                <a:gd name="T2" fmla="*/ 2 w 824"/>
                <a:gd name="T3" fmla="*/ 680 h 1406"/>
                <a:gd name="T4" fmla="*/ 2 w 824"/>
                <a:gd name="T5" fmla="*/ 1406 h 1406"/>
                <a:gd name="T6" fmla="*/ 0 60000 65536"/>
                <a:gd name="T7" fmla="*/ 0 60000 65536"/>
                <a:gd name="T8" fmla="*/ 0 60000 65536"/>
                <a:gd name="T9" fmla="*/ 0 w 824"/>
                <a:gd name="T10" fmla="*/ 0 h 1406"/>
                <a:gd name="T11" fmla="*/ 824 w 824"/>
                <a:gd name="T12" fmla="*/ 1406 h 1406"/>
              </a:gdLst>
              <a:ahLst/>
              <a:cxnLst>
                <a:cxn ang="T6">
                  <a:pos x="T0" y="T1"/>
                </a:cxn>
                <a:cxn ang="T7">
                  <a:pos x="T2" y="T3"/>
                </a:cxn>
                <a:cxn ang="T8">
                  <a:pos x="T4" y="T5"/>
                </a:cxn>
              </a:cxnLst>
              <a:rect l="T9" t="T10" r="T11" b="T12"/>
              <a:pathLst>
                <a:path w="824" h="1406">
                  <a:moveTo>
                    <a:pt x="824" y="0"/>
                  </a:moveTo>
                  <a:cubicBezTo>
                    <a:pt x="420" y="223"/>
                    <a:pt x="16" y="446"/>
                    <a:pt x="8" y="680"/>
                  </a:cubicBezTo>
                  <a:cubicBezTo>
                    <a:pt x="0" y="914"/>
                    <a:pt x="651" y="1278"/>
                    <a:pt x="779" y="1406"/>
                  </a:cubicBezTo>
                </a:path>
              </a:pathLst>
            </a:custGeom>
            <a:noFill/>
            <a:ln w="57150">
              <a:solidFill>
                <a:srgbClr val="FF66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 name="Freeform 16">
            <a:extLst>
              <a:ext uri="{FF2B5EF4-FFF2-40B4-BE49-F238E27FC236}">
                <a16:creationId xmlns:a16="http://schemas.microsoft.com/office/drawing/2014/main" id="{A2A177BC-8A79-40F1-8988-16FB9EEF88DD}"/>
              </a:ext>
            </a:extLst>
          </p:cNvPr>
          <p:cNvSpPr>
            <a:spLocks/>
          </p:cNvSpPr>
          <p:nvPr/>
        </p:nvSpPr>
        <p:spPr bwMode="auto">
          <a:xfrm flipH="1">
            <a:off x="4224338" y="3548064"/>
            <a:ext cx="863600" cy="2232025"/>
          </a:xfrm>
          <a:custGeom>
            <a:avLst/>
            <a:gdLst>
              <a:gd name="T0" fmla="*/ 2147483646 w 824"/>
              <a:gd name="T1" fmla="*/ 0 h 1406"/>
              <a:gd name="T2" fmla="*/ 2147483646 w 824"/>
              <a:gd name="T3" fmla="*/ 2147483646 h 1406"/>
              <a:gd name="T4" fmla="*/ 2147483646 w 824"/>
              <a:gd name="T5" fmla="*/ 2147483646 h 1406"/>
              <a:gd name="T6" fmla="*/ 0 60000 65536"/>
              <a:gd name="T7" fmla="*/ 0 60000 65536"/>
              <a:gd name="T8" fmla="*/ 0 60000 65536"/>
              <a:gd name="T9" fmla="*/ 0 w 824"/>
              <a:gd name="T10" fmla="*/ 0 h 1406"/>
              <a:gd name="T11" fmla="*/ 824 w 824"/>
              <a:gd name="T12" fmla="*/ 1406 h 1406"/>
            </a:gdLst>
            <a:ahLst/>
            <a:cxnLst>
              <a:cxn ang="T6">
                <a:pos x="T0" y="T1"/>
              </a:cxn>
              <a:cxn ang="T7">
                <a:pos x="T2" y="T3"/>
              </a:cxn>
              <a:cxn ang="T8">
                <a:pos x="T4" y="T5"/>
              </a:cxn>
            </a:cxnLst>
            <a:rect l="T9" t="T10" r="T11" b="T12"/>
            <a:pathLst>
              <a:path w="824" h="1406">
                <a:moveTo>
                  <a:pt x="824" y="0"/>
                </a:moveTo>
                <a:cubicBezTo>
                  <a:pt x="420" y="223"/>
                  <a:pt x="16" y="446"/>
                  <a:pt x="8" y="680"/>
                </a:cubicBezTo>
                <a:cubicBezTo>
                  <a:pt x="0" y="914"/>
                  <a:pt x="651" y="1278"/>
                  <a:pt x="779" y="1406"/>
                </a:cubicBezTo>
              </a:path>
            </a:pathLst>
          </a:custGeom>
          <a:noFill/>
          <a:ln w="57150">
            <a:solidFill>
              <a:srgbClr val="0066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Group 21">
            <a:extLst>
              <a:ext uri="{FF2B5EF4-FFF2-40B4-BE49-F238E27FC236}">
                <a16:creationId xmlns:a16="http://schemas.microsoft.com/office/drawing/2014/main" id="{CBFC2080-8FBE-4A99-ACFF-10C296E095C8}"/>
              </a:ext>
            </a:extLst>
          </p:cNvPr>
          <p:cNvGrpSpPr>
            <a:grpSpLocks/>
          </p:cNvGrpSpPr>
          <p:nvPr/>
        </p:nvGrpSpPr>
        <p:grpSpPr bwMode="auto">
          <a:xfrm>
            <a:off x="6456364" y="2827339"/>
            <a:ext cx="3457575" cy="287337"/>
            <a:chOff x="3379" y="2659"/>
            <a:chExt cx="1633" cy="181"/>
          </a:xfrm>
        </p:grpSpPr>
        <p:sp>
          <p:nvSpPr>
            <p:cNvPr id="222276" name="Rectangle 18">
              <a:extLst>
                <a:ext uri="{FF2B5EF4-FFF2-40B4-BE49-F238E27FC236}">
                  <a16:creationId xmlns:a16="http://schemas.microsoft.com/office/drawing/2014/main" id="{E9C74648-E14E-4763-97AE-E3541332F92E}"/>
                </a:ext>
              </a:extLst>
            </p:cNvPr>
            <p:cNvSpPr>
              <a:spLocks noChangeArrowheads="1"/>
            </p:cNvSpPr>
            <p:nvPr/>
          </p:nvSpPr>
          <p:spPr bwMode="auto">
            <a:xfrm>
              <a:off x="3379"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A</a:t>
              </a:r>
            </a:p>
          </p:txBody>
        </p:sp>
        <p:sp>
          <p:nvSpPr>
            <p:cNvPr id="222277" name="Rectangle 19">
              <a:extLst>
                <a:ext uri="{FF2B5EF4-FFF2-40B4-BE49-F238E27FC236}">
                  <a16:creationId xmlns:a16="http://schemas.microsoft.com/office/drawing/2014/main" id="{DEF4A6ED-77DF-4A24-AFE1-96FF79A6036C}"/>
                </a:ext>
              </a:extLst>
            </p:cNvPr>
            <p:cNvSpPr>
              <a:spLocks noChangeArrowheads="1"/>
            </p:cNvSpPr>
            <p:nvPr/>
          </p:nvSpPr>
          <p:spPr bwMode="auto">
            <a:xfrm>
              <a:off x="3923"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a:t>
              </a:r>
            </a:p>
          </p:txBody>
        </p:sp>
        <p:sp>
          <p:nvSpPr>
            <p:cNvPr id="222278" name="Rectangle 20">
              <a:extLst>
                <a:ext uri="{FF2B5EF4-FFF2-40B4-BE49-F238E27FC236}">
                  <a16:creationId xmlns:a16="http://schemas.microsoft.com/office/drawing/2014/main" id="{6C18A4C2-0A79-410C-8D42-375132528573}"/>
                </a:ext>
              </a:extLst>
            </p:cNvPr>
            <p:cNvSpPr>
              <a:spLocks noChangeArrowheads="1"/>
            </p:cNvSpPr>
            <p:nvPr/>
          </p:nvSpPr>
          <p:spPr bwMode="auto">
            <a:xfrm>
              <a:off x="4468"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FF6600"/>
                  </a:solidFill>
                  <a:latin typeface="Arial" panose="020B0604020202020204" pitchFamily="34" charset="0"/>
                </a:rPr>
                <a:t>111</a:t>
              </a:r>
              <a:r>
                <a:rPr lang="en-US" altLang="zh-CN" sz="2000">
                  <a:solidFill>
                    <a:srgbClr val="0066FF"/>
                  </a:solidFill>
                  <a:latin typeface="Arial" panose="020B0604020202020204" pitchFamily="34" charset="0"/>
                </a:rPr>
                <a:t>1</a:t>
              </a:r>
            </a:p>
          </p:txBody>
        </p:sp>
      </p:grpSp>
      <p:grpSp>
        <p:nvGrpSpPr>
          <p:cNvPr id="4" name="Group 22">
            <a:extLst>
              <a:ext uri="{FF2B5EF4-FFF2-40B4-BE49-F238E27FC236}">
                <a16:creationId xmlns:a16="http://schemas.microsoft.com/office/drawing/2014/main" id="{A2FAD1A1-6B75-4032-AEA1-B674AF0E0BB5}"/>
              </a:ext>
            </a:extLst>
          </p:cNvPr>
          <p:cNvGrpSpPr>
            <a:grpSpLocks/>
          </p:cNvGrpSpPr>
          <p:nvPr/>
        </p:nvGrpSpPr>
        <p:grpSpPr bwMode="auto">
          <a:xfrm>
            <a:off x="6456364" y="3116264"/>
            <a:ext cx="3457575" cy="287337"/>
            <a:chOff x="3379" y="2659"/>
            <a:chExt cx="1633" cy="181"/>
          </a:xfrm>
        </p:grpSpPr>
        <p:sp>
          <p:nvSpPr>
            <p:cNvPr id="222273" name="Rectangle 23">
              <a:extLst>
                <a:ext uri="{FF2B5EF4-FFF2-40B4-BE49-F238E27FC236}">
                  <a16:creationId xmlns:a16="http://schemas.microsoft.com/office/drawing/2014/main" id="{3A54AAFC-7038-4AEF-8934-7D2D3497B271}"/>
                </a:ext>
              </a:extLst>
            </p:cNvPr>
            <p:cNvSpPr>
              <a:spLocks noChangeArrowheads="1"/>
            </p:cNvSpPr>
            <p:nvPr/>
          </p:nvSpPr>
          <p:spPr bwMode="auto">
            <a:xfrm>
              <a:off x="3379"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B</a:t>
              </a:r>
            </a:p>
          </p:txBody>
        </p:sp>
        <p:sp>
          <p:nvSpPr>
            <p:cNvPr id="222274" name="Rectangle 24">
              <a:extLst>
                <a:ext uri="{FF2B5EF4-FFF2-40B4-BE49-F238E27FC236}">
                  <a16:creationId xmlns:a16="http://schemas.microsoft.com/office/drawing/2014/main" id="{DBAE8A5C-2219-472D-A52F-8C9A7BABFB4F}"/>
                </a:ext>
              </a:extLst>
            </p:cNvPr>
            <p:cNvSpPr>
              <a:spLocks noChangeArrowheads="1"/>
            </p:cNvSpPr>
            <p:nvPr/>
          </p:nvSpPr>
          <p:spPr bwMode="auto">
            <a:xfrm>
              <a:off x="3923"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D</a:t>
              </a:r>
            </a:p>
          </p:txBody>
        </p:sp>
        <p:sp>
          <p:nvSpPr>
            <p:cNvPr id="222275" name="Rectangle 25">
              <a:extLst>
                <a:ext uri="{FF2B5EF4-FFF2-40B4-BE49-F238E27FC236}">
                  <a16:creationId xmlns:a16="http://schemas.microsoft.com/office/drawing/2014/main" id="{8D534C7A-F895-48D0-8479-825B2A92C402}"/>
                </a:ext>
              </a:extLst>
            </p:cNvPr>
            <p:cNvSpPr>
              <a:spLocks noChangeArrowheads="1"/>
            </p:cNvSpPr>
            <p:nvPr/>
          </p:nvSpPr>
          <p:spPr bwMode="auto">
            <a:xfrm>
              <a:off x="4468"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FF6600"/>
                  </a:solidFill>
                  <a:latin typeface="Arial" panose="020B0604020202020204" pitchFamily="34" charset="0"/>
                </a:rPr>
                <a:t>111</a:t>
              </a:r>
              <a:r>
                <a:rPr lang="en-US" altLang="zh-CN" sz="2000">
                  <a:solidFill>
                    <a:srgbClr val="0066FF"/>
                  </a:solidFill>
                  <a:latin typeface="Arial" panose="020B0604020202020204" pitchFamily="34" charset="0"/>
                </a:rPr>
                <a:t>0</a:t>
              </a:r>
            </a:p>
          </p:txBody>
        </p:sp>
      </p:grpSp>
      <p:grpSp>
        <p:nvGrpSpPr>
          <p:cNvPr id="5" name="Group 26">
            <a:extLst>
              <a:ext uri="{FF2B5EF4-FFF2-40B4-BE49-F238E27FC236}">
                <a16:creationId xmlns:a16="http://schemas.microsoft.com/office/drawing/2014/main" id="{31C40492-555F-4317-AA92-F6AEEF5C09C9}"/>
              </a:ext>
            </a:extLst>
          </p:cNvPr>
          <p:cNvGrpSpPr>
            <a:grpSpLocks/>
          </p:cNvGrpSpPr>
          <p:nvPr/>
        </p:nvGrpSpPr>
        <p:grpSpPr bwMode="auto">
          <a:xfrm>
            <a:off x="6456364" y="3403600"/>
            <a:ext cx="3457575" cy="287338"/>
            <a:chOff x="3379" y="2659"/>
            <a:chExt cx="1633" cy="181"/>
          </a:xfrm>
        </p:grpSpPr>
        <p:sp>
          <p:nvSpPr>
            <p:cNvPr id="222270" name="Rectangle 27">
              <a:extLst>
                <a:ext uri="{FF2B5EF4-FFF2-40B4-BE49-F238E27FC236}">
                  <a16:creationId xmlns:a16="http://schemas.microsoft.com/office/drawing/2014/main" id="{BC23AC8B-E395-48F1-A8B2-59A0DCEDF04B}"/>
                </a:ext>
              </a:extLst>
            </p:cNvPr>
            <p:cNvSpPr>
              <a:spLocks noChangeArrowheads="1"/>
            </p:cNvSpPr>
            <p:nvPr/>
          </p:nvSpPr>
          <p:spPr bwMode="auto">
            <a:xfrm>
              <a:off x="3379"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C</a:t>
              </a:r>
            </a:p>
          </p:txBody>
        </p:sp>
        <p:sp>
          <p:nvSpPr>
            <p:cNvPr id="222271" name="Rectangle 28">
              <a:extLst>
                <a:ext uri="{FF2B5EF4-FFF2-40B4-BE49-F238E27FC236}">
                  <a16:creationId xmlns:a16="http://schemas.microsoft.com/office/drawing/2014/main" id="{90B8B375-7963-4B33-B70D-7E451A867D49}"/>
                </a:ext>
              </a:extLst>
            </p:cNvPr>
            <p:cNvSpPr>
              <a:spLocks noChangeArrowheads="1"/>
            </p:cNvSpPr>
            <p:nvPr/>
          </p:nvSpPr>
          <p:spPr bwMode="auto">
            <a:xfrm>
              <a:off x="3923"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D</a:t>
              </a:r>
            </a:p>
          </p:txBody>
        </p:sp>
        <p:sp>
          <p:nvSpPr>
            <p:cNvPr id="222272" name="Rectangle 29">
              <a:extLst>
                <a:ext uri="{FF2B5EF4-FFF2-40B4-BE49-F238E27FC236}">
                  <a16:creationId xmlns:a16="http://schemas.microsoft.com/office/drawing/2014/main" id="{A3A3F89D-65A1-4537-AFD4-A2D75DD6DC22}"/>
                </a:ext>
              </a:extLst>
            </p:cNvPr>
            <p:cNvSpPr>
              <a:spLocks noChangeArrowheads="1"/>
            </p:cNvSpPr>
            <p:nvPr/>
          </p:nvSpPr>
          <p:spPr bwMode="auto">
            <a:xfrm>
              <a:off x="4468"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FF6600"/>
                  </a:solidFill>
                  <a:latin typeface="Arial" panose="020B0604020202020204" pitchFamily="34" charset="0"/>
                </a:rPr>
                <a:t>000</a:t>
              </a:r>
              <a:r>
                <a:rPr lang="en-US" altLang="zh-CN" sz="2000">
                  <a:solidFill>
                    <a:srgbClr val="0066FF"/>
                  </a:solidFill>
                  <a:latin typeface="Arial" panose="020B0604020202020204" pitchFamily="34" charset="0"/>
                </a:rPr>
                <a:t>1</a:t>
              </a:r>
            </a:p>
          </p:txBody>
        </p:sp>
      </p:grpSp>
      <p:grpSp>
        <p:nvGrpSpPr>
          <p:cNvPr id="222226" name="Group 30">
            <a:extLst>
              <a:ext uri="{FF2B5EF4-FFF2-40B4-BE49-F238E27FC236}">
                <a16:creationId xmlns:a16="http://schemas.microsoft.com/office/drawing/2014/main" id="{0A508B23-29C4-44DE-B81E-096B249F6BC0}"/>
              </a:ext>
            </a:extLst>
          </p:cNvPr>
          <p:cNvGrpSpPr>
            <a:grpSpLocks/>
          </p:cNvGrpSpPr>
          <p:nvPr/>
        </p:nvGrpSpPr>
        <p:grpSpPr bwMode="auto">
          <a:xfrm>
            <a:off x="6456364" y="2514600"/>
            <a:ext cx="3609975" cy="312738"/>
            <a:chOff x="3379" y="2643"/>
            <a:chExt cx="1705" cy="197"/>
          </a:xfrm>
        </p:grpSpPr>
        <p:sp>
          <p:nvSpPr>
            <p:cNvPr id="222267" name="Rectangle 31">
              <a:extLst>
                <a:ext uri="{FF2B5EF4-FFF2-40B4-BE49-F238E27FC236}">
                  <a16:creationId xmlns:a16="http://schemas.microsoft.com/office/drawing/2014/main" id="{B4CADBE0-51BA-44E8-8184-2343C8EE2677}"/>
                </a:ext>
              </a:extLst>
            </p:cNvPr>
            <p:cNvSpPr>
              <a:spLocks noChangeArrowheads="1"/>
            </p:cNvSpPr>
            <p:nvPr/>
          </p:nvSpPr>
          <p:spPr bwMode="auto">
            <a:xfrm>
              <a:off x="3379" y="2659"/>
              <a:ext cx="5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Next PC</a:t>
              </a:r>
            </a:p>
          </p:txBody>
        </p:sp>
        <p:sp>
          <p:nvSpPr>
            <p:cNvPr id="222268" name="Rectangle 32">
              <a:extLst>
                <a:ext uri="{FF2B5EF4-FFF2-40B4-BE49-F238E27FC236}">
                  <a16:creationId xmlns:a16="http://schemas.microsoft.com/office/drawing/2014/main" id="{BA512F60-7D39-4971-950D-5214DF9C6FC3}"/>
                </a:ext>
              </a:extLst>
            </p:cNvPr>
            <p:cNvSpPr>
              <a:spLocks noChangeArrowheads="1"/>
            </p:cNvSpPr>
            <p:nvPr/>
          </p:nvSpPr>
          <p:spPr bwMode="auto">
            <a:xfrm>
              <a:off x="3923" y="2659"/>
              <a:ext cx="5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dirty="0" err="1">
                  <a:solidFill>
                    <a:srgbClr val="000000"/>
                  </a:solidFill>
                  <a:latin typeface="Arial" panose="020B0604020202020204" pitchFamily="34" charset="0"/>
                </a:rPr>
                <a:t>Recv</a:t>
              </a:r>
              <a:r>
                <a:rPr lang="en-US" altLang="zh-CN" sz="2000" dirty="0">
                  <a:solidFill>
                    <a:srgbClr val="000000"/>
                  </a:solidFill>
                  <a:latin typeface="Arial" panose="020B0604020202020204" pitchFamily="34" charset="0"/>
                </a:rPr>
                <a:t> PC</a:t>
              </a:r>
            </a:p>
          </p:txBody>
        </p:sp>
        <p:sp>
          <p:nvSpPr>
            <p:cNvPr id="222269" name="Rectangle 33">
              <a:extLst>
                <a:ext uri="{FF2B5EF4-FFF2-40B4-BE49-F238E27FC236}">
                  <a16:creationId xmlns:a16="http://schemas.microsoft.com/office/drawing/2014/main" id="{AD4B5330-DD28-487E-A4B4-C47616FDAAE6}"/>
                </a:ext>
              </a:extLst>
            </p:cNvPr>
            <p:cNvSpPr>
              <a:spLocks noChangeArrowheads="1"/>
            </p:cNvSpPr>
            <p:nvPr/>
          </p:nvSpPr>
          <p:spPr bwMode="auto">
            <a:xfrm>
              <a:off x="4540" y="2643"/>
              <a:ext cx="5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Active Mask</a:t>
              </a:r>
            </a:p>
          </p:txBody>
        </p:sp>
      </p:grpSp>
      <p:grpSp>
        <p:nvGrpSpPr>
          <p:cNvPr id="7" name="Group 34">
            <a:extLst>
              <a:ext uri="{FF2B5EF4-FFF2-40B4-BE49-F238E27FC236}">
                <a16:creationId xmlns:a16="http://schemas.microsoft.com/office/drawing/2014/main" id="{88D23DD9-04CF-491C-94FB-22051244FB41}"/>
              </a:ext>
            </a:extLst>
          </p:cNvPr>
          <p:cNvGrpSpPr>
            <a:grpSpLocks/>
          </p:cNvGrpSpPr>
          <p:nvPr/>
        </p:nvGrpSpPr>
        <p:grpSpPr bwMode="auto">
          <a:xfrm>
            <a:off x="6456364" y="2827339"/>
            <a:ext cx="3457575" cy="287337"/>
            <a:chOff x="3379" y="2659"/>
            <a:chExt cx="1633" cy="181"/>
          </a:xfrm>
        </p:grpSpPr>
        <p:sp>
          <p:nvSpPr>
            <p:cNvPr id="222264" name="Rectangle 35">
              <a:extLst>
                <a:ext uri="{FF2B5EF4-FFF2-40B4-BE49-F238E27FC236}">
                  <a16:creationId xmlns:a16="http://schemas.microsoft.com/office/drawing/2014/main" id="{4892F8F0-0D1F-4DB5-8ECE-42969527238F}"/>
                </a:ext>
              </a:extLst>
            </p:cNvPr>
            <p:cNvSpPr>
              <a:spLocks noChangeArrowheads="1"/>
            </p:cNvSpPr>
            <p:nvPr/>
          </p:nvSpPr>
          <p:spPr bwMode="auto">
            <a:xfrm>
              <a:off x="3379" y="2659"/>
              <a:ext cx="544" cy="181"/>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D</a:t>
              </a:r>
            </a:p>
          </p:txBody>
        </p:sp>
        <p:sp>
          <p:nvSpPr>
            <p:cNvPr id="222265" name="Rectangle 36">
              <a:extLst>
                <a:ext uri="{FF2B5EF4-FFF2-40B4-BE49-F238E27FC236}">
                  <a16:creationId xmlns:a16="http://schemas.microsoft.com/office/drawing/2014/main" id="{4F9DED3C-9C8D-4D9E-A375-D7D2D3EDFB63}"/>
                </a:ext>
              </a:extLst>
            </p:cNvPr>
            <p:cNvSpPr>
              <a:spLocks noChangeArrowheads="1"/>
            </p:cNvSpPr>
            <p:nvPr/>
          </p:nvSpPr>
          <p:spPr bwMode="auto">
            <a:xfrm>
              <a:off x="3923"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a:t>
              </a:r>
            </a:p>
          </p:txBody>
        </p:sp>
        <p:sp>
          <p:nvSpPr>
            <p:cNvPr id="222266" name="Rectangle 37">
              <a:extLst>
                <a:ext uri="{FF2B5EF4-FFF2-40B4-BE49-F238E27FC236}">
                  <a16:creationId xmlns:a16="http://schemas.microsoft.com/office/drawing/2014/main" id="{127C6C63-C833-451B-A834-2824ECA32320}"/>
                </a:ext>
              </a:extLst>
            </p:cNvPr>
            <p:cNvSpPr>
              <a:spLocks noChangeArrowheads="1"/>
            </p:cNvSpPr>
            <p:nvPr/>
          </p:nvSpPr>
          <p:spPr bwMode="auto">
            <a:xfrm>
              <a:off x="4468"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FF6600"/>
                  </a:solidFill>
                  <a:latin typeface="Arial" panose="020B0604020202020204" pitchFamily="34" charset="0"/>
                </a:rPr>
                <a:t>111</a:t>
              </a:r>
              <a:r>
                <a:rPr lang="en-US" altLang="zh-CN" sz="2000">
                  <a:solidFill>
                    <a:srgbClr val="0066FF"/>
                  </a:solidFill>
                  <a:latin typeface="Arial" panose="020B0604020202020204" pitchFamily="34" charset="0"/>
                </a:rPr>
                <a:t>1</a:t>
              </a:r>
            </a:p>
          </p:txBody>
        </p:sp>
      </p:grpSp>
      <p:sp>
        <p:nvSpPr>
          <p:cNvPr id="222228" name="Line 38">
            <a:extLst>
              <a:ext uri="{FF2B5EF4-FFF2-40B4-BE49-F238E27FC236}">
                <a16:creationId xmlns:a16="http://schemas.microsoft.com/office/drawing/2014/main" id="{51E16E97-CE1D-45FF-B086-88B9C89A6A6D}"/>
              </a:ext>
            </a:extLst>
          </p:cNvPr>
          <p:cNvSpPr>
            <a:spLocks noChangeShapeType="1"/>
          </p:cNvSpPr>
          <p:nvPr/>
        </p:nvSpPr>
        <p:spPr bwMode="auto">
          <a:xfrm>
            <a:off x="6024563" y="2827338"/>
            <a:ext cx="4248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29" name="Text Box 39">
            <a:extLst>
              <a:ext uri="{FF2B5EF4-FFF2-40B4-BE49-F238E27FC236}">
                <a16:creationId xmlns:a16="http://schemas.microsoft.com/office/drawing/2014/main" id="{C8237E19-3C2A-4915-A4C9-B9511C566514}"/>
              </a:ext>
            </a:extLst>
          </p:cNvPr>
          <p:cNvSpPr txBox="1">
            <a:spLocks noChangeArrowheads="1"/>
          </p:cNvSpPr>
          <p:nvPr/>
        </p:nvSpPr>
        <p:spPr bwMode="auto">
          <a:xfrm>
            <a:off x="6816725" y="2108201"/>
            <a:ext cx="2482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b="1" dirty="0">
                <a:solidFill>
                  <a:srgbClr val="000000"/>
                </a:solidFill>
                <a:latin typeface="Arial" panose="020B0604020202020204" pitchFamily="34" charset="0"/>
              </a:rPr>
              <a:t>Control Flow Stack</a:t>
            </a:r>
          </a:p>
        </p:txBody>
      </p:sp>
      <p:sp>
        <p:nvSpPr>
          <p:cNvPr id="222230" name="Text Box 40">
            <a:extLst>
              <a:ext uri="{FF2B5EF4-FFF2-40B4-BE49-F238E27FC236}">
                <a16:creationId xmlns:a16="http://schemas.microsoft.com/office/drawing/2014/main" id="{1A4D4512-1E38-47AE-9695-53207ECE6B16}"/>
              </a:ext>
            </a:extLst>
          </p:cNvPr>
          <p:cNvSpPr txBox="1">
            <a:spLocks noChangeArrowheads="1"/>
          </p:cNvSpPr>
          <p:nvPr/>
        </p:nvSpPr>
        <p:spPr bwMode="auto">
          <a:xfrm>
            <a:off x="6383338" y="1458914"/>
            <a:ext cx="172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a:solidFill>
                  <a:srgbClr val="000000"/>
                </a:solidFill>
                <a:latin typeface="Arial" panose="020B0604020202020204" pitchFamily="34" charset="0"/>
              </a:rPr>
              <a:t>One per warp</a:t>
            </a:r>
          </a:p>
        </p:txBody>
      </p:sp>
      <p:sp>
        <p:nvSpPr>
          <p:cNvPr id="222231" name="Line 41">
            <a:extLst>
              <a:ext uri="{FF2B5EF4-FFF2-40B4-BE49-F238E27FC236}">
                <a16:creationId xmlns:a16="http://schemas.microsoft.com/office/drawing/2014/main" id="{B7F7DFFA-B674-4936-9136-6616AAFEBCF6}"/>
              </a:ext>
            </a:extLst>
          </p:cNvPr>
          <p:cNvSpPr>
            <a:spLocks noChangeShapeType="1"/>
          </p:cNvSpPr>
          <p:nvPr/>
        </p:nvSpPr>
        <p:spPr bwMode="auto">
          <a:xfrm>
            <a:off x="8040688" y="1819276"/>
            <a:ext cx="576262" cy="360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32" name="Text Box 42">
            <a:extLst>
              <a:ext uri="{FF2B5EF4-FFF2-40B4-BE49-F238E27FC236}">
                <a16:creationId xmlns:a16="http://schemas.microsoft.com/office/drawing/2014/main" id="{2DADA39C-0350-4C2D-8411-4BC81E77C970}"/>
              </a:ext>
            </a:extLst>
          </p:cNvPr>
          <p:cNvSpPr txBox="1">
            <a:spLocks noChangeArrowheads="1"/>
          </p:cNvSpPr>
          <p:nvPr/>
        </p:nvSpPr>
        <p:spPr bwMode="auto">
          <a:xfrm>
            <a:off x="2005807" y="1312863"/>
            <a:ext cx="3070225" cy="2033587"/>
          </a:xfrm>
          <a:prstGeom prst="rect">
            <a:avLst/>
          </a:prstGeom>
          <a:noFill/>
          <a:ln w="1905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800" b="1">
                <a:solidFill>
                  <a:srgbClr val="000000"/>
                </a:solidFill>
                <a:latin typeface="Courier New" panose="02070309020205020404" pitchFamily="49" charset="0"/>
              </a:rPr>
              <a:t>A;</a:t>
            </a:r>
          </a:p>
          <a:p>
            <a:pPr>
              <a:spcBef>
                <a:spcPct val="0"/>
              </a:spcBef>
              <a:buClrTx/>
              <a:buSzTx/>
              <a:buNone/>
            </a:pPr>
            <a:r>
              <a:rPr lang="en-US" altLang="zh-CN" sz="1800" b="1">
                <a:solidFill>
                  <a:srgbClr val="000000"/>
                </a:solidFill>
                <a:latin typeface="Courier New" panose="02070309020205020404" pitchFamily="49" charset="0"/>
              </a:rPr>
              <a:t>if (some condition) {</a:t>
            </a:r>
          </a:p>
          <a:p>
            <a:pPr>
              <a:spcBef>
                <a:spcPct val="0"/>
              </a:spcBef>
              <a:buClrTx/>
              <a:buSzTx/>
              <a:buNone/>
            </a:pPr>
            <a:r>
              <a:rPr lang="en-US" altLang="zh-CN" sz="1800" b="1">
                <a:solidFill>
                  <a:srgbClr val="000000"/>
                </a:solidFill>
                <a:latin typeface="Courier New" panose="02070309020205020404" pitchFamily="49" charset="0"/>
              </a:rPr>
              <a:t>   B;</a:t>
            </a:r>
          </a:p>
          <a:p>
            <a:pPr>
              <a:spcBef>
                <a:spcPct val="0"/>
              </a:spcBef>
              <a:buClrTx/>
              <a:buSzTx/>
              <a:buNone/>
            </a:pPr>
            <a:r>
              <a:rPr lang="en-US" altLang="zh-CN" sz="1800" b="1">
                <a:solidFill>
                  <a:srgbClr val="000000"/>
                </a:solidFill>
                <a:latin typeface="Courier New" panose="02070309020205020404" pitchFamily="49" charset="0"/>
              </a:rPr>
              <a:t>} else {</a:t>
            </a:r>
          </a:p>
          <a:p>
            <a:pPr>
              <a:spcBef>
                <a:spcPct val="0"/>
              </a:spcBef>
              <a:buClrTx/>
              <a:buSzTx/>
              <a:buNone/>
            </a:pPr>
            <a:r>
              <a:rPr lang="en-US" altLang="zh-CN" sz="1800" b="1">
                <a:solidFill>
                  <a:srgbClr val="000000"/>
                </a:solidFill>
                <a:latin typeface="Courier New" panose="02070309020205020404" pitchFamily="49" charset="0"/>
              </a:rPr>
              <a:t>   C;</a:t>
            </a:r>
          </a:p>
          <a:p>
            <a:pPr>
              <a:spcBef>
                <a:spcPct val="0"/>
              </a:spcBef>
              <a:buClrTx/>
              <a:buSzTx/>
              <a:buNone/>
            </a:pPr>
            <a:r>
              <a:rPr lang="en-US" altLang="zh-CN" sz="1800" b="1">
                <a:solidFill>
                  <a:srgbClr val="000000"/>
                </a:solidFill>
                <a:latin typeface="Courier New" panose="02070309020205020404" pitchFamily="49" charset="0"/>
              </a:rPr>
              <a:t>}</a:t>
            </a:r>
          </a:p>
          <a:p>
            <a:pPr>
              <a:spcBef>
                <a:spcPct val="0"/>
              </a:spcBef>
              <a:buClrTx/>
              <a:buSzTx/>
              <a:buNone/>
            </a:pPr>
            <a:r>
              <a:rPr lang="en-US" altLang="zh-CN" sz="1800" b="1">
                <a:solidFill>
                  <a:srgbClr val="000000"/>
                </a:solidFill>
                <a:latin typeface="Courier New" panose="02070309020205020404" pitchFamily="49" charset="0"/>
              </a:rPr>
              <a:t>D;</a:t>
            </a:r>
          </a:p>
        </p:txBody>
      </p:sp>
      <p:grpSp>
        <p:nvGrpSpPr>
          <p:cNvPr id="222233" name="Group 46">
            <a:extLst>
              <a:ext uri="{FF2B5EF4-FFF2-40B4-BE49-F238E27FC236}">
                <a16:creationId xmlns:a16="http://schemas.microsoft.com/office/drawing/2014/main" id="{0F2629B9-496D-4121-9C4B-47FA71968A77}"/>
              </a:ext>
            </a:extLst>
          </p:cNvPr>
          <p:cNvGrpSpPr>
            <a:grpSpLocks/>
          </p:cNvGrpSpPr>
          <p:nvPr/>
        </p:nvGrpSpPr>
        <p:grpSpPr bwMode="auto">
          <a:xfrm>
            <a:off x="3575050" y="2895600"/>
            <a:ext cx="649288" cy="431800"/>
            <a:chOff x="1292" y="2251"/>
            <a:chExt cx="409" cy="272"/>
          </a:xfrm>
        </p:grpSpPr>
        <p:sp>
          <p:nvSpPr>
            <p:cNvPr id="222260" name="Line 42">
              <a:extLst>
                <a:ext uri="{FF2B5EF4-FFF2-40B4-BE49-F238E27FC236}">
                  <a16:creationId xmlns:a16="http://schemas.microsoft.com/office/drawing/2014/main" id="{26A90128-AF7C-4B37-A1E0-8EDCD879E8E1}"/>
                </a:ext>
              </a:extLst>
            </p:cNvPr>
            <p:cNvSpPr>
              <a:spLocks noChangeShapeType="1"/>
            </p:cNvSpPr>
            <p:nvPr/>
          </p:nvSpPr>
          <p:spPr bwMode="auto">
            <a:xfrm>
              <a:off x="1292"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61" name="Line 43">
              <a:extLst>
                <a:ext uri="{FF2B5EF4-FFF2-40B4-BE49-F238E27FC236}">
                  <a16:creationId xmlns:a16="http://schemas.microsoft.com/office/drawing/2014/main" id="{7BB8696B-595F-4254-B46F-BB4DBF7F2C22}"/>
                </a:ext>
              </a:extLst>
            </p:cNvPr>
            <p:cNvSpPr>
              <a:spLocks noChangeShapeType="1"/>
            </p:cNvSpPr>
            <p:nvPr/>
          </p:nvSpPr>
          <p:spPr bwMode="auto">
            <a:xfrm>
              <a:off x="1429"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62" name="Line 44">
              <a:extLst>
                <a:ext uri="{FF2B5EF4-FFF2-40B4-BE49-F238E27FC236}">
                  <a16:creationId xmlns:a16="http://schemas.microsoft.com/office/drawing/2014/main" id="{86664A88-0FDE-4B91-B5F2-FAFA0C5C12B0}"/>
                </a:ext>
              </a:extLst>
            </p:cNvPr>
            <p:cNvSpPr>
              <a:spLocks noChangeShapeType="1"/>
            </p:cNvSpPr>
            <p:nvPr/>
          </p:nvSpPr>
          <p:spPr bwMode="auto">
            <a:xfrm>
              <a:off x="1565"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63" name="Line 45">
              <a:extLst>
                <a:ext uri="{FF2B5EF4-FFF2-40B4-BE49-F238E27FC236}">
                  <a16:creationId xmlns:a16="http://schemas.microsoft.com/office/drawing/2014/main" id="{D83E71C4-28F8-4DD6-BFE8-83D275F4B8FC}"/>
                </a:ext>
              </a:extLst>
            </p:cNvPr>
            <p:cNvSpPr>
              <a:spLocks noChangeShapeType="1"/>
            </p:cNvSpPr>
            <p:nvPr/>
          </p:nvSpPr>
          <p:spPr bwMode="auto">
            <a:xfrm>
              <a:off x="1701"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2234" name="Group 47">
            <a:extLst>
              <a:ext uri="{FF2B5EF4-FFF2-40B4-BE49-F238E27FC236}">
                <a16:creationId xmlns:a16="http://schemas.microsoft.com/office/drawing/2014/main" id="{8599DC43-B3B2-45D8-9D53-C08DB4587DBE}"/>
              </a:ext>
            </a:extLst>
          </p:cNvPr>
          <p:cNvGrpSpPr>
            <a:grpSpLocks/>
          </p:cNvGrpSpPr>
          <p:nvPr/>
        </p:nvGrpSpPr>
        <p:grpSpPr bwMode="auto">
          <a:xfrm>
            <a:off x="3575050" y="6019800"/>
            <a:ext cx="649288" cy="431800"/>
            <a:chOff x="1292" y="2251"/>
            <a:chExt cx="409" cy="272"/>
          </a:xfrm>
        </p:grpSpPr>
        <p:sp>
          <p:nvSpPr>
            <p:cNvPr id="222256" name="Line 48">
              <a:extLst>
                <a:ext uri="{FF2B5EF4-FFF2-40B4-BE49-F238E27FC236}">
                  <a16:creationId xmlns:a16="http://schemas.microsoft.com/office/drawing/2014/main" id="{01117CC1-A319-42AC-9DA7-108CC1486200}"/>
                </a:ext>
              </a:extLst>
            </p:cNvPr>
            <p:cNvSpPr>
              <a:spLocks noChangeShapeType="1"/>
            </p:cNvSpPr>
            <p:nvPr/>
          </p:nvSpPr>
          <p:spPr bwMode="auto">
            <a:xfrm>
              <a:off x="1292"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57" name="Line 49">
              <a:extLst>
                <a:ext uri="{FF2B5EF4-FFF2-40B4-BE49-F238E27FC236}">
                  <a16:creationId xmlns:a16="http://schemas.microsoft.com/office/drawing/2014/main" id="{83428717-49B8-45CA-8046-9741C64FD695}"/>
                </a:ext>
              </a:extLst>
            </p:cNvPr>
            <p:cNvSpPr>
              <a:spLocks noChangeShapeType="1"/>
            </p:cNvSpPr>
            <p:nvPr/>
          </p:nvSpPr>
          <p:spPr bwMode="auto">
            <a:xfrm>
              <a:off x="1429"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58" name="Line 50">
              <a:extLst>
                <a:ext uri="{FF2B5EF4-FFF2-40B4-BE49-F238E27FC236}">
                  <a16:creationId xmlns:a16="http://schemas.microsoft.com/office/drawing/2014/main" id="{5477B4D4-4221-4B93-8232-BEF5D1E0BFD8}"/>
                </a:ext>
              </a:extLst>
            </p:cNvPr>
            <p:cNvSpPr>
              <a:spLocks noChangeShapeType="1"/>
            </p:cNvSpPr>
            <p:nvPr/>
          </p:nvSpPr>
          <p:spPr bwMode="auto">
            <a:xfrm>
              <a:off x="1565"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59" name="Line 51">
              <a:extLst>
                <a:ext uri="{FF2B5EF4-FFF2-40B4-BE49-F238E27FC236}">
                  <a16:creationId xmlns:a16="http://schemas.microsoft.com/office/drawing/2014/main" id="{C4ABA0C6-13A9-452C-8BE7-12789CA52688}"/>
                </a:ext>
              </a:extLst>
            </p:cNvPr>
            <p:cNvSpPr>
              <a:spLocks noChangeShapeType="1"/>
            </p:cNvSpPr>
            <p:nvPr/>
          </p:nvSpPr>
          <p:spPr bwMode="auto">
            <a:xfrm>
              <a:off x="1701"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55">
            <a:extLst>
              <a:ext uri="{FF2B5EF4-FFF2-40B4-BE49-F238E27FC236}">
                <a16:creationId xmlns:a16="http://schemas.microsoft.com/office/drawing/2014/main" id="{D6B5FF05-22B9-48E2-8922-F5A229275ADC}"/>
              </a:ext>
            </a:extLst>
          </p:cNvPr>
          <p:cNvGrpSpPr>
            <a:grpSpLocks/>
          </p:cNvGrpSpPr>
          <p:nvPr/>
        </p:nvGrpSpPr>
        <p:grpSpPr bwMode="auto">
          <a:xfrm>
            <a:off x="5591175" y="2827339"/>
            <a:ext cx="865188" cy="288925"/>
            <a:chOff x="2562" y="2432"/>
            <a:chExt cx="545" cy="182"/>
          </a:xfrm>
        </p:grpSpPr>
        <p:sp>
          <p:nvSpPr>
            <p:cNvPr id="222254" name="Line 52">
              <a:extLst>
                <a:ext uri="{FF2B5EF4-FFF2-40B4-BE49-F238E27FC236}">
                  <a16:creationId xmlns:a16="http://schemas.microsoft.com/office/drawing/2014/main" id="{FF19A72F-3A47-4562-8302-70711DF31034}"/>
                </a:ext>
              </a:extLst>
            </p:cNvPr>
            <p:cNvSpPr>
              <a:spLocks noChangeShapeType="1"/>
            </p:cNvSpPr>
            <p:nvPr/>
          </p:nvSpPr>
          <p:spPr bwMode="auto">
            <a:xfrm>
              <a:off x="2925" y="2523"/>
              <a:ext cx="18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55" name="Rectangle 53">
              <a:extLst>
                <a:ext uri="{FF2B5EF4-FFF2-40B4-BE49-F238E27FC236}">
                  <a16:creationId xmlns:a16="http://schemas.microsoft.com/office/drawing/2014/main" id="{A917003F-8A7D-43BD-8BE6-3A98AE0EC5ED}"/>
                </a:ext>
              </a:extLst>
            </p:cNvPr>
            <p:cNvSpPr>
              <a:spLocks noChangeArrowheads="1"/>
            </p:cNvSpPr>
            <p:nvPr/>
          </p:nvSpPr>
          <p:spPr bwMode="auto">
            <a:xfrm>
              <a:off x="2562" y="2432"/>
              <a:ext cx="36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45720"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r">
                <a:spcBef>
                  <a:spcPct val="0"/>
                </a:spcBef>
                <a:buClrTx/>
                <a:buSzTx/>
                <a:buNone/>
              </a:pPr>
              <a:r>
                <a:rPr lang="en-US" altLang="zh-CN" sz="1800">
                  <a:solidFill>
                    <a:srgbClr val="000000"/>
                  </a:solidFill>
                  <a:latin typeface="Arial" panose="020B0604020202020204" pitchFamily="34" charset="0"/>
                </a:rPr>
                <a:t>TOS</a:t>
              </a:r>
            </a:p>
          </p:txBody>
        </p:sp>
      </p:grpSp>
      <p:sp>
        <p:nvSpPr>
          <p:cNvPr id="57" name="Rectangle 27">
            <a:extLst>
              <a:ext uri="{FF2B5EF4-FFF2-40B4-BE49-F238E27FC236}">
                <a16:creationId xmlns:a16="http://schemas.microsoft.com/office/drawing/2014/main" id="{B5C6F961-5BD5-4112-914F-F8A2C004897B}"/>
              </a:ext>
            </a:extLst>
          </p:cNvPr>
          <p:cNvSpPr>
            <a:spLocks noChangeArrowheads="1"/>
          </p:cNvSpPr>
          <p:nvPr/>
        </p:nvSpPr>
        <p:spPr bwMode="auto">
          <a:xfrm>
            <a:off x="6456364" y="3403600"/>
            <a:ext cx="1152525" cy="28733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2000">
                <a:solidFill>
                  <a:srgbClr val="000000"/>
                </a:solidFill>
                <a:latin typeface="Arial" panose="020B0604020202020204" pitchFamily="34" charset="0"/>
              </a:rPr>
              <a:t>D</a:t>
            </a:r>
          </a:p>
        </p:txBody>
      </p:sp>
      <p:grpSp>
        <p:nvGrpSpPr>
          <p:cNvPr id="11" name="Group 62">
            <a:extLst>
              <a:ext uri="{FF2B5EF4-FFF2-40B4-BE49-F238E27FC236}">
                <a16:creationId xmlns:a16="http://schemas.microsoft.com/office/drawing/2014/main" id="{8162D8E9-F771-495F-929D-09DF4A4E3AF8}"/>
              </a:ext>
            </a:extLst>
          </p:cNvPr>
          <p:cNvGrpSpPr>
            <a:grpSpLocks/>
          </p:cNvGrpSpPr>
          <p:nvPr/>
        </p:nvGrpSpPr>
        <p:grpSpPr bwMode="auto">
          <a:xfrm>
            <a:off x="7177089" y="4340226"/>
            <a:ext cx="288925" cy="1438275"/>
            <a:chOff x="3198" y="3113"/>
            <a:chExt cx="182" cy="906"/>
          </a:xfrm>
        </p:grpSpPr>
        <p:sp>
          <p:nvSpPr>
            <p:cNvPr id="222252" name="Rectangle 60">
              <a:extLst>
                <a:ext uri="{FF2B5EF4-FFF2-40B4-BE49-F238E27FC236}">
                  <a16:creationId xmlns:a16="http://schemas.microsoft.com/office/drawing/2014/main" id="{B043EFE9-46CA-405B-8BE8-0397ED347E98}"/>
                </a:ext>
              </a:extLst>
            </p:cNvPr>
            <p:cNvSpPr>
              <a:spLocks noChangeArrowheads="1"/>
            </p:cNvSpPr>
            <p:nvPr/>
          </p:nvSpPr>
          <p:spPr bwMode="auto">
            <a:xfrm>
              <a:off x="3198" y="3339"/>
              <a:ext cx="182" cy="680"/>
            </a:xfrm>
            <a:prstGeom prst="rect">
              <a:avLst/>
            </a:prstGeom>
            <a:solidFill>
              <a:srgbClr val="CCFF99"/>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1</a:t>
              </a:r>
            </a:p>
            <a:p>
              <a:pPr algn="ctr">
                <a:spcBef>
                  <a:spcPct val="0"/>
                </a:spcBef>
                <a:buClrTx/>
                <a:buSzTx/>
                <a:buNone/>
              </a:pPr>
              <a:r>
                <a:rPr lang="en-US" altLang="zh-CN" sz="1800">
                  <a:solidFill>
                    <a:srgbClr val="000000"/>
                  </a:solidFill>
                  <a:latin typeface="Arial" panose="020B0604020202020204" pitchFamily="34" charset="0"/>
                </a:rPr>
                <a:t>1</a:t>
              </a:r>
            </a:p>
            <a:p>
              <a:pPr algn="ctr">
                <a:spcBef>
                  <a:spcPct val="0"/>
                </a:spcBef>
                <a:buClrTx/>
                <a:buSzTx/>
                <a:buNone/>
              </a:pPr>
              <a:r>
                <a:rPr lang="en-US" altLang="zh-CN" sz="1800">
                  <a:solidFill>
                    <a:srgbClr val="000000"/>
                  </a:solidFill>
                  <a:latin typeface="Arial" panose="020B0604020202020204" pitchFamily="34" charset="0"/>
                </a:rPr>
                <a:t>1</a:t>
              </a:r>
            </a:p>
            <a:p>
              <a:pPr algn="ctr">
                <a:spcBef>
                  <a:spcPct val="0"/>
                </a:spcBef>
                <a:buClrTx/>
                <a:buSzTx/>
                <a:buNone/>
              </a:pPr>
              <a:r>
                <a:rPr lang="en-US" altLang="zh-CN" sz="1800">
                  <a:solidFill>
                    <a:srgbClr val="000000"/>
                  </a:solidFill>
                  <a:latin typeface="Arial" panose="020B0604020202020204" pitchFamily="34" charset="0"/>
                </a:rPr>
                <a:t>1</a:t>
              </a:r>
            </a:p>
          </p:txBody>
        </p:sp>
        <p:sp>
          <p:nvSpPr>
            <p:cNvPr id="222253" name="Rectangle 61">
              <a:extLst>
                <a:ext uri="{FF2B5EF4-FFF2-40B4-BE49-F238E27FC236}">
                  <a16:creationId xmlns:a16="http://schemas.microsoft.com/office/drawing/2014/main" id="{0FF45E84-FE1B-4A97-97DB-5829371E894B}"/>
                </a:ext>
              </a:extLst>
            </p:cNvPr>
            <p:cNvSpPr>
              <a:spLocks noChangeArrowheads="1"/>
            </p:cNvSpPr>
            <p:nvPr/>
          </p:nvSpPr>
          <p:spPr bwMode="auto">
            <a:xfrm>
              <a:off x="3198" y="3113"/>
              <a:ext cx="182" cy="226"/>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A</a:t>
              </a:r>
            </a:p>
          </p:txBody>
        </p:sp>
      </p:grpSp>
      <p:grpSp>
        <p:nvGrpSpPr>
          <p:cNvPr id="12" name="Group 63">
            <a:extLst>
              <a:ext uri="{FF2B5EF4-FFF2-40B4-BE49-F238E27FC236}">
                <a16:creationId xmlns:a16="http://schemas.microsoft.com/office/drawing/2014/main" id="{6C6C17E9-0220-45A2-9843-0E013E9327FA}"/>
              </a:ext>
            </a:extLst>
          </p:cNvPr>
          <p:cNvGrpSpPr>
            <a:grpSpLocks/>
          </p:cNvGrpSpPr>
          <p:nvPr/>
        </p:nvGrpSpPr>
        <p:grpSpPr bwMode="auto">
          <a:xfrm>
            <a:off x="7608889" y="4340226"/>
            <a:ext cx="288925" cy="1438275"/>
            <a:chOff x="3198" y="3113"/>
            <a:chExt cx="182" cy="906"/>
          </a:xfrm>
        </p:grpSpPr>
        <p:sp>
          <p:nvSpPr>
            <p:cNvPr id="222250" name="Rectangle 64">
              <a:extLst>
                <a:ext uri="{FF2B5EF4-FFF2-40B4-BE49-F238E27FC236}">
                  <a16:creationId xmlns:a16="http://schemas.microsoft.com/office/drawing/2014/main" id="{52004324-192F-48A4-8061-DA41D0440716}"/>
                </a:ext>
              </a:extLst>
            </p:cNvPr>
            <p:cNvSpPr>
              <a:spLocks noChangeArrowheads="1"/>
            </p:cNvSpPr>
            <p:nvPr/>
          </p:nvSpPr>
          <p:spPr bwMode="auto">
            <a:xfrm>
              <a:off x="3198" y="3339"/>
              <a:ext cx="182" cy="68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0</a:t>
              </a:r>
            </a:p>
            <a:p>
              <a:pPr algn="ctr">
                <a:spcBef>
                  <a:spcPct val="0"/>
                </a:spcBef>
                <a:buClrTx/>
                <a:buSzTx/>
                <a:buNone/>
              </a:pPr>
              <a:r>
                <a:rPr lang="en-US" altLang="zh-CN" sz="1800">
                  <a:solidFill>
                    <a:srgbClr val="000000"/>
                  </a:solidFill>
                  <a:latin typeface="Arial" panose="020B0604020202020204" pitchFamily="34" charset="0"/>
                </a:rPr>
                <a:t>0</a:t>
              </a:r>
            </a:p>
            <a:p>
              <a:pPr algn="ctr">
                <a:spcBef>
                  <a:spcPct val="0"/>
                </a:spcBef>
                <a:buClrTx/>
                <a:buSzTx/>
                <a:buNone/>
              </a:pPr>
              <a:r>
                <a:rPr lang="en-US" altLang="zh-CN" sz="1800">
                  <a:solidFill>
                    <a:srgbClr val="000000"/>
                  </a:solidFill>
                  <a:latin typeface="Arial" panose="020B0604020202020204" pitchFamily="34" charset="0"/>
                </a:rPr>
                <a:t>0</a:t>
              </a:r>
            </a:p>
            <a:p>
              <a:pPr algn="ctr">
                <a:spcBef>
                  <a:spcPct val="0"/>
                </a:spcBef>
                <a:buClrTx/>
                <a:buSzTx/>
                <a:buNone/>
              </a:pPr>
              <a:r>
                <a:rPr lang="en-US" altLang="zh-CN" sz="1800">
                  <a:solidFill>
                    <a:srgbClr val="000000"/>
                  </a:solidFill>
                  <a:latin typeface="Arial" panose="020B0604020202020204" pitchFamily="34" charset="0"/>
                </a:rPr>
                <a:t>1</a:t>
              </a:r>
            </a:p>
          </p:txBody>
        </p:sp>
        <p:sp>
          <p:nvSpPr>
            <p:cNvPr id="222251" name="Rectangle 65">
              <a:extLst>
                <a:ext uri="{FF2B5EF4-FFF2-40B4-BE49-F238E27FC236}">
                  <a16:creationId xmlns:a16="http://schemas.microsoft.com/office/drawing/2014/main" id="{AF390B97-F584-4184-8D12-D2F5C9306E43}"/>
                </a:ext>
              </a:extLst>
            </p:cNvPr>
            <p:cNvSpPr>
              <a:spLocks noChangeArrowheads="1"/>
            </p:cNvSpPr>
            <p:nvPr/>
          </p:nvSpPr>
          <p:spPr bwMode="auto">
            <a:xfrm>
              <a:off x="3198" y="3113"/>
              <a:ext cx="182" cy="226"/>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C</a:t>
              </a:r>
            </a:p>
          </p:txBody>
        </p:sp>
      </p:grpSp>
      <p:grpSp>
        <p:nvGrpSpPr>
          <p:cNvPr id="13" name="Group 66">
            <a:extLst>
              <a:ext uri="{FF2B5EF4-FFF2-40B4-BE49-F238E27FC236}">
                <a16:creationId xmlns:a16="http://schemas.microsoft.com/office/drawing/2014/main" id="{3D3B741F-C91A-48E8-8853-AC6503FFD6EE}"/>
              </a:ext>
            </a:extLst>
          </p:cNvPr>
          <p:cNvGrpSpPr>
            <a:grpSpLocks/>
          </p:cNvGrpSpPr>
          <p:nvPr/>
        </p:nvGrpSpPr>
        <p:grpSpPr bwMode="auto">
          <a:xfrm>
            <a:off x="8040689" y="4340226"/>
            <a:ext cx="288925" cy="1438275"/>
            <a:chOff x="3198" y="3113"/>
            <a:chExt cx="182" cy="906"/>
          </a:xfrm>
        </p:grpSpPr>
        <p:sp>
          <p:nvSpPr>
            <p:cNvPr id="222248" name="Rectangle 67">
              <a:extLst>
                <a:ext uri="{FF2B5EF4-FFF2-40B4-BE49-F238E27FC236}">
                  <a16:creationId xmlns:a16="http://schemas.microsoft.com/office/drawing/2014/main" id="{7EA0A6FD-5989-40A0-B777-798727206C4B}"/>
                </a:ext>
              </a:extLst>
            </p:cNvPr>
            <p:cNvSpPr>
              <a:spLocks noChangeArrowheads="1"/>
            </p:cNvSpPr>
            <p:nvPr/>
          </p:nvSpPr>
          <p:spPr bwMode="auto">
            <a:xfrm>
              <a:off x="3198" y="3339"/>
              <a:ext cx="182" cy="680"/>
            </a:xfrm>
            <a:prstGeom prst="rect">
              <a:avLst/>
            </a:prstGeom>
            <a:solidFill>
              <a:srgbClr val="FFCC66"/>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1</a:t>
              </a:r>
            </a:p>
            <a:p>
              <a:pPr algn="ctr">
                <a:spcBef>
                  <a:spcPct val="0"/>
                </a:spcBef>
                <a:buClrTx/>
                <a:buSzTx/>
                <a:buNone/>
              </a:pPr>
              <a:r>
                <a:rPr lang="en-US" altLang="zh-CN" sz="1800">
                  <a:solidFill>
                    <a:srgbClr val="000000"/>
                  </a:solidFill>
                  <a:latin typeface="Arial" panose="020B0604020202020204" pitchFamily="34" charset="0"/>
                </a:rPr>
                <a:t>1</a:t>
              </a:r>
            </a:p>
            <a:p>
              <a:pPr algn="ctr">
                <a:spcBef>
                  <a:spcPct val="0"/>
                </a:spcBef>
                <a:buClrTx/>
                <a:buSzTx/>
                <a:buNone/>
              </a:pPr>
              <a:r>
                <a:rPr lang="en-US" altLang="zh-CN" sz="1800">
                  <a:solidFill>
                    <a:srgbClr val="000000"/>
                  </a:solidFill>
                  <a:latin typeface="Arial" panose="020B0604020202020204" pitchFamily="34" charset="0"/>
                </a:rPr>
                <a:t>1</a:t>
              </a:r>
            </a:p>
            <a:p>
              <a:pPr algn="ctr">
                <a:spcBef>
                  <a:spcPct val="0"/>
                </a:spcBef>
                <a:buClrTx/>
                <a:buSzTx/>
                <a:buNone/>
              </a:pPr>
              <a:r>
                <a:rPr lang="en-US" altLang="zh-CN" sz="1800">
                  <a:solidFill>
                    <a:srgbClr val="000000"/>
                  </a:solidFill>
                  <a:latin typeface="Arial" panose="020B0604020202020204" pitchFamily="34" charset="0"/>
                </a:rPr>
                <a:t>0</a:t>
              </a:r>
            </a:p>
          </p:txBody>
        </p:sp>
        <p:sp>
          <p:nvSpPr>
            <p:cNvPr id="222249" name="Rectangle 68">
              <a:extLst>
                <a:ext uri="{FF2B5EF4-FFF2-40B4-BE49-F238E27FC236}">
                  <a16:creationId xmlns:a16="http://schemas.microsoft.com/office/drawing/2014/main" id="{8BD9958C-A3BC-4787-9268-F9E0457A3464}"/>
                </a:ext>
              </a:extLst>
            </p:cNvPr>
            <p:cNvSpPr>
              <a:spLocks noChangeArrowheads="1"/>
            </p:cNvSpPr>
            <p:nvPr/>
          </p:nvSpPr>
          <p:spPr bwMode="auto">
            <a:xfrm>
              <a:off x="3198" y="3113"/>
              <a:ext cx="182" cy="226"/>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B</a:t>
              </a:r>
            </a:p>
          </p:txBody>
        </p:sp>
      </p:grpSp>
      <p:grpSp>
        <p:nvGrpSpPr>
          <p:cNvPr id="14" name="Group 69">
            <a:extLst>
              <a:ext uri="{FF2B5EF4-FFF2-40B4-BE49-F238E27FC236}">
                <a16:creationId xmlns:a16="http://schemas.microsoft.com/office/drawing/2014/main" id="{A97A6A29-DC9C-4921-92AF-6B0C0F736709}"/>
              </a:ext>
            </a:extLst>
          </p:cNvPr>
          <p:cNvGrpSpPr>
            <a:grpSpLocks/>
          </p:cNvGrpSpPr>
          <p:nvPr/>
        </p:nvGrpSpPr>
        <p:grpSpPr bwMode="auto">
          <a:xfrm>
            <a:off x="8472489" y="4340226"/>
            <a:ext cx="288925" cy="1438275"/>
            <a:chOff x="3198" y="3113"/>
            <a:chExt cx="182" cy="906"/>
          </a:xfrm>
        </p:grpSpPr>
        <p:sp>
          <p:nvSpPr>
            <p:cNvPr id="222246" name="Rectangle 70">
              <a:extLst>
                <a:ext uri="{FF2B5EF4-FFF2-40B4-BE49-F238E27FC236}">
                  <a16:creationId xmlns:a16="http://schemas.microsoft.com/office/drawing/2014/main" id="{F8A8A00A-C416-4EBD-8B6B-D9B16437F35C}"/>
                </a:ext>
              </a:extLst>
            </p:cNvPr>
            <p:cNvSpPr>
              <a:spLocks noChangeArrowheads="1"/>
            </p:cNvSpPr>
            <p:nvPr/>
          </p:nvSpPr>
          <p:spPr bwMode="auto">
            <a:xfrm>
              <a:off x="3198" y="3339"/>
              <a:ext cx="182" cy="680"/>
            </a:xfrm>
            <a:prstGeom prst="rect">
              <a:avLst/>
            </a:prstGeom>
            <a:solidFill>
              <a:srgbClr val="CCFF99"/>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1</a:t>
              </a:r>
            </a:p>
            <a:p>
              <a:pPr algn="ctr">
                <a:spcBef>
                  <a:spcPct val="0"/>
                </a:spcBef>
                <a:buClrTx/>
                <a:buSzTx/>
                <a:buNone/>
              </a:pPr>
              <a:r>
                <a:rPr lang="en-US" altLang="zh-CN" sz="1800">
                  <a:solidFill>
                    <a:srgbClr val="000000"/>
                  </a:solidFill>
                  <a:latin typeface="Arial" panose="020B0604020202020204" pitchFamily="34" charset="0"/>
                </a:rPr>
                <a:t>1</a:t>
              </a:r>
            </a:p>
            <a:p>
              <a:pPr algn="ctr">
                <a:spcBef>
                  <a:spcPct val="0"/>
                </a:spcBef>
                <a:buClrTx/>
                <a:buSzTx/>
                <a:buNone/>
              </a:pPr>
              <a:r>
                <a:rPr lang="en-US" altLang="zh-CN" sz="1800">
                  <a:solidFill>
                    <a:srgbClr val="000000"/>
                  </a:solidFill>
                  <a:latin typeface="Arial" panose="020B0604020202020204" pitchFamily="34" charset="0"/>
                </a:rPr>
                <a:t>1</a:t>
              </a:r>
            </a:p>
            <a:p>
              <a:pPr algn="ctr">
                <a:spcBef>
                  <a:spcPct val="0"/>
                </a:spcBef>
                <a:buClrTx/>
                <a:buSzTx/>
                <a:buNone/>
              </a:pPr>
              <a:r>
                <a:rPr lang="en-US" altLang="zh-CN" sz="1800">
                  <a:solidFill>
                    <a:srgbClr val="000000"/>
                  </a:solidFill>
                  <a:latin typeface="Arial" panose="020B0604020202020204" pitchFamily="34" charset="0"/>
                </a:rPr>
                <a:t>1</a:t>
              </a:r>
            </a:p>
          </p:txBody>
        </p:sp>
        <p:sp>
          <p:nvSpPr>
            <p:cNvPr id="222247" name="Rectangle 71">
              <a:extLst>
                <a:ext uri="{FF2B5EF4-FFF2-40B4-BE49-F238E27FC236}">
                  <a16:creationId xmlns:a16="http://schemas.microsoft.com/office/drawing/2014/main" id="{A06BAB92-52AB-44DD-AC0B-41480F0B2A96}"/>
                </a:ext>
              </a:extLst>
            </p:cNvPr>
            <p:cNvSpPr>
              <a:spLocks noChangeArrowheads="1"/>
            </p:cNvSpPr>
            <p:nvPr/>
          </p:nvSpPr>
          <p:spPr bwMode="auto">
            <a:xfrm>
              <a:off x="3198" y="3113"/>
              <a:ext cx="182" cy="226"/>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None/>
              </a:pPr>
              <a:r>
                <a:rPr lang="en-US" altLang="zh-CN" sz="1800">
                  <a:solidFill>
                    <a:srgbClr val="000000"/>
                  </a:solidFill>
                  <a:latin typeface="Arial" panose="020B0604020202020204" pitchFamily="34" charset="0"/>
                </a:rPr>
                <a:t>D</a:t>
              </a:r>
            </a:p>
          </p:txBody>
        </p:sp>
      </p:grpSp>
      <p:sp>
        <p:nvSpPr>
          <p:cNvPr id="222241" name="Line 72">
            <a:extLst>
              <a:ext uri="{FF2B5EF4-FFF2-40B4-BE49-F238E27FC236}">
                <a16:creationId xmlns:a16="http://schemas.microsoft.com/office/drawing/2014/main" id="{608174E2-B697-44EB-B90B-AEACC8208D59}"/>
              </a:ext>
            </a:extLst>
          </p:cNvPr>
          <p:cNvSpPr>
            <a:spLocks noChangeShapeType="1"/>
          </p:cNvSpPr>
          <p:nvPr/>
        </p:nvSpPr>
        <p:spPr bwMode="auto">
          <a:xfrm>
            <a:off x="6888164" y="5924550"/>
            <a:ext cx="2160587"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42" name="Text Box 73">
            <a:extLst>
              <a:ext uri="{FF2B5EF4-FFF2-40B4-BE49-F238E27FC236}">
                <a16:creationId xmlns:a16="http://schemas.microsoft.com/office/drawing/2014/main" id="{A1B11F61-6573-4B28-9F0C-C1B176A464F2}"/>
              </a:ext>
            </a:extLst>
          </p:cNvPr>
          <p:cNvSpPr txBox="1">
            <a:spLocks noChangeArrowheads="1"/>
          </p:cNvSpPr>
          <p:nvPr/>
        </p:nvSpPr>
        <p:spPr bwMode="auto">
          <a:xfrm>
            <a:off x="9101138" y="5729288"/>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800">
                <a:solidFill>
                  <a:srgbClr val="000000"/>
                </a:solidFill>
                <a:latin typeface="Arial" panose="020B0604020202020204" pitchFamily="34" charset="0"/>
              </a:rPr>
              <a:t>Time</a:t>
            </a:r>
          </a:p>
        </p:txBody>
      </p:sp>
      <p:sp>
        <p:nvSpPr>
          <p:cNvPr id="222243" name="Text Box 39">
            <a:extLst>
              <a:ext uri="{FF2B5EF4-FFF2-40B4-BE49-F238E27FC236}">
                <a16:creationId xmlns:a16="http://schemas.microsoft.com/office/drawing/2014/main" id="{737E1D17-ACEF-4A67-B1AF-42B2E590AC70}"/>
              </a:ext>
            </a:extLst>
          </p:cNvPr>
          <p:cNvSpPr txBox="1">
            <a:spLocks noChangeArrowheads="1"/>
          </p:cNvSpPr>
          <p:nvPr/>
        </p:nvSpPr>
        <p:spPr bwMode="auto">
          <a:xfrm>
            <a:off x="6816726" y="3908426"/>
            <a:ext cx="2670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2000" b="1">
                <a:solidFill>
                  <a:srgbClr val="000000"/>
                </a:solidFill>
                <a:latin typeface="Arial" panose="020B0604020202020204" pitchFamily="34" charset="0"/>
              </a:rPr>
              <a:t>Execution Sequence</a:t>
            </a:r>
          </a:p>
        </p:txBody>
      </p:sp>
      <p:sp>
        <p:nvSpPr>
          <p:cNvPr id="222244" name="TextBox 74">
            <a:extLst>
              <a:ext uri="{FF2B5EF4-FFF2-40B4-BE49-F238E27FC236}">
                <a16:creationId xmlns:a16="http://schemas.microsoft.com/office/drawing/2014/main" id="{470B63DA-CF65-4731-8ADF-090F8B9BB133}"/>
              </a:ext>
            </a:extLst>
          </p:cNvPr>
          <p:cNvSpPr txBox="1">
            <a:spLocks noChangeArrowheads="1"/>
          </p:cNvSpPr>
          <p:nvPr/>
        </p:nvSpPr>
        <p:spPr bwMode="auto">
          <a:xfrm>
            <a:off x="-452438" y="5875339"/>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endParaRPr lang="zh-CN" altLang="zh-CN" sz="1800">
              <a:solidFill>
                <a:srgbClr val="000000"/>
              </a:solidFill>
              <a:latin typeface="Arial" panose="020B0604020202020204" pitchFamily="34" charset="0"/>
            </a:endParaRPr>
          </a:p>
        </p:txBody>
      </p:sp>
      <p:sp>
        <p:nvSpPr>
          <p:cNvPr id="222245" name="TextBox 72">
            <a:extLst>
              <a:ext uri="{FF2B5EF4-FFF2-40B4-BE49-F238E27FC236}">
                <a16:creationId xmlns:a16="http://schemas.microsoft.com/office/drawing/2014/main" id="{C0BAD30F-2E35-406F-B23C-DC9B193BBF73}"/>
              </a:ext>
            </a:extLst>
          </p:cNvPr>
          <p:cNvSpPr txBox="1">
            <a:spLocks noChangeArrowheads="1"/>
          </p:cNvSpPr>
          <p:nvPr/>
        </p:nvSpPr>
        <p:spPr bwMode="auto">
          <a:xfrm>
            <a:off x="1676400" y="6535738"/>
            <a:ext cx="1544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2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spcBef>
                <a:spcPct val="0"/>
              </a:spcBef>
              <a:buClrTx/>
              <a:buSzTx/>
              <a:buNone/>
            </a:pPr>
            <a:r>
              <a:rPr lang="en-US" altLang="zh-CN" sz="1000">
                <a:solidFill>
                  <a:srgbClr val="000000"/>
                </a:solidFill>
                <a:latin typeface="Arial" panose="020B0604020202020204" pitchFamily="34" charset="0"/>
              </a:rPr>
              <a:t>Slide credit: Tor Aamodt</a:t>
            </a:r>
          </a:p>
        </p:txBody>
      </p:sp>
      <p:sp>
        <p:nvSpPr>
          <p:cNvPr id="15" name="标题 14">
            <a:extLst>
              <a:ext uri="{FF2B5EF4-FFF2-40B4-BE49-F238E27FC236}">
                <a16:creationId xmlns:a16="http://schemas.microsoft.com/office/drawing/2014/main" id="{FE905CC6-21CA-4653-8487-8F596FBBCC79}"/>
              </a:ext>
            </a:extLst>
          </p:cNvPr>
          <p:cNvSpPr>
            <a:spLocks noGrp="1"/>
          </p:cNvSpPr>
          <p:nvPr>
            <p:ph type="title" idx="4294967295"/>
          </p:nvPr>
        </p:nvSpPr>
        <p:spPr>
          <a:xfrm>
            <a:off x="1190479" y="200025"/>
            <a:ext cx="7426471" cy="1325563"/>
          </a:xfrm>
        </p:spPr>
        <p:txBody>
          <a:bodyPr/>
          <a:lstStyle/>
          <a:p>
            <a:r>
              <a:rPr lang="zh-CN" altLang="en-US" dirty="0"/>
              <a:t>分支分歧处理</a:t>
            </a:r>
          </a:p>
        </p:txBody>
      </p:sp>
      <p:sp>
        <p:nvSpPr>
          <p:cNvPr id="6" name="灯片编号占位符 5">
            <a:extLst>
              <a:ext uri="{FF2B5EF4-FFF2-40B4-BE49-F238E27FC236}">
                <a16:creationId xmlns:a16="http://schemas.microsoft.com/office/drawing/2014/main" id="{E119E166-3B9A-4B6E-9371-74CC75BD1009}"/>
              </a:ext>
            </a:extLst>
          </p:cNvPr>
          <p:cNvSpPr>
            <a:spLocks noGrp="1"/>
          </p:cNvSpPr>
          <p:nvPr>
            <p:ph type="sldNum" sz="quarter" idx="4294967295"/>
          </p:nvPr>
        </p:nvSpPr>
        <p:spPr>
          <a:xfrm>
            <a:off x="5536305" y="6356352"/>
            <a:ext cx="987552" cy="365125"/>
          </a:xfrm>
        </p:spPr>
        <p:txBody>
          <a:bodyPr/>
          <a:lstStyle/>
          <a:p>
            <a:fld id="{D62627B2-944D-476E-81F8-90DE844B75B4}" type="slidenum">
              <a:rPr lang="zh-CN" altLang="en-US" smtClean="0"/>
              <a:t>97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42" presetClass="path" presetSubtype="0" fill="hold" nodeType="withEffect">
                                  <p:stCondLst>
                                    <p:cond delay="0"/>
                                  </p:stCondLst>
                                  <p:childTnLst>
                                    <p:animMotion origin="layout" path="M -3.88889E-6 0 L 0.00018 0.08403 " pathEditMode="relative" rAng="0" ptsTypes="AA">
                                      <p:cBhvr>
                                        <p:cTn id="30" dur="500" fill="hold"/>
                                        <p:tgtEl>
                                          <p:spTgt spid="10"/>
                                        </p:tgtEl>
                                        <p:attrNameLst>
                                          <p:attrName>ppt_x</p:attrName>
                                          <p:attrName>ppt_y</p:attrName>
                                        </p:attrNameLst>
                                      </p:cBhvr>
                                      <p:rCtr x="0" y="4200"/>
                                    </p:animMotion>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nodeType="click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64" presetClass="path" presetSubtype="0" fill="hold" nodeType="withEffect">
                                  <p:stCondLst>
                                    <p:cond delay="0"/>
                                  </p:stCondLst>
                                  <p:childTnLst>
                                    <p:animMotion origin="layout" path="M 0.00018 0.08403 L 0.00018 0.0419 " pathEditMode="relative" rAng="0" ptsTypes="AA">
                                      <p:cBhvr>
                                        <p:cTn id="42" dur="500" fill="hold"/>
                                        <p:tgtEl>
                                          <p:spTgt spid="10"/>
                                        </p:tgtEl>
                                        <p:attrNameLst>
                                          <p:attrName>ppt_x</p:attrName>
                                          <p:attrName>ppt_y</p:attrName>
                                        </p:attrNameLst>
                                      </p:cBhvr>
                                      <p:rCtr x="0" y="-2100"/>
                                    </p:animMotion>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4"/>
                                        </p:tgtEl>
                                        <p:attrNameLst>
                                          <p:attrName>style.visibility</p:attrName>
                                        </p:attrNameLst>
                                      </p:cBhvr>
                                      <p:to>
                                        <p:strVal val="hidden"/>
                                      </p:to>
                                    </p:set>
                                  </p:childTnLst>
                                </p:cTn>
                              </p:par>
                              <p:par>
                                <p:cTn id="49" presetID="64" presetClass="path" presetSubtype="0" fill="hold" nodeType="withEffect">
                                  <p:stCondLst>
                                    <p:cond delay="0"/>
                                  </p:stCondLst>
                                  <p:childTnLst>
                                    <p:animMotion origin="layout" path="M 0.00017 0.0419 L 0.00017 -1.85185E-6 " pathEditMode="relative" rAng="0" ptsTypes="AA">
                                      <p:cBhvr>
                                        <p:cTn id="50" dur="500" fill="hold"/>
                                        <p:tgtEl>
                                          <p:spTgt spid="10"/>
                                        </p:tgtEl>
                                        <p:attrNameLst>
                                          <p:attrName>ppt_x</p:attrName>
                                          <p:attrName>ppt_y</p:attrName>
                                        </p:attrNameLst>
                                      </p:cBhvr>
                                      <p:rCtr x="0" y="-2100"/>
                                    </p:animMotion>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56E83-B020-422B-B19B-293ADD1DA007}"/>
              </a:ext>
            </a:extLst>
          </p:cNvPr>
          <p:cNvSpPr>
            <a:spLocks noGrp="1"/>
          </p:cNvSpPr>
          <p:nvPr>
            <p:ph type="title" idx="4294967295"/>
          </p:nvPr>
        </p:nvSpPr>
        <p:spPr>
          <a:xfrm>
            <a:off x="1300370" y="236037"/>
            <a:ext cx="3861352" cy="1325563"/>
          </a:xfrm>
        </p:spPr>
        <p:txBody>
          <a:bodyPr/>
          <a:lstStyle/>
          <a:p>
            <a:r>
              <a:rPr lang="zh-CN" altLang="en-US" dirty="0"/>
              <a:t>存储层次</a:t>
            </a:r>
          </a:p>
        </p:txBody>
      </p:sp>
      <p:sp>
        <p:nvSpPr>
          <p:cNvPr id="3" name="内容占位符 2">
            <a:extLst>
              <a:ext uri="{FF2B5EF4-FFF2-40B4-BE49-F238E27FC236}">
                <a16:creationId xmlns:a16="http://schemas.microsoft.com/office/drawing/2014/main" id="{E9E2DE8A-D468-4E6D-A486-A7B260E3043D}"/>
              </a:ext>
            </a:extLst>
          </p:cNvPr>
          <p:cNvSpPr>
            <a:spLocks noGrp="1"/>
          </p:cNvSpPr>
          <p:nvPr>
            <p:ph idx="4294967295"/>
          </p:nvPr>
        </p:nvSpPr>
        <p:spPr>
          <a:xfrm>
            <a:off x="602975" y="1404851"/>
            <a:ext cx="5039544" cy="4772112"/>
          </a:xfrm>
        </p:spPr>
        <p:txBody>
          <a:bodyPr>
            <a:normAutofit fontScale="92500" lnSpcReduction="10000"/>
          </a:bodyPr>
          <a:lstStyle/>
          <a:p>
            <a:r>
              <a:rPr lang="en-US" altLang="zh-CN" dirty="0"/>
              <a:t>Local memory</a:t>
            </a:r>
          </a:p>
          <a:p>
            <a:pPr lvl="1"/>
            <a:r>
              <a:rPr lang="zh-CN" altLang="en-US" dirty="0"/>
              <a:t>一个</a:t>
            </a:r>
            <a:r>
              <a:rPr lang="en-US" altLang="zh-CN" dirty="0"/>
              <a:t>thread</a:t>
            </a:r>
          </a:p>
          <a:p>
            <a:r>
              <a:rPr lang="en-US" altLang="zh-CN" dirty="0"/>
              <a:t>Shared memory</a:t>
            </a:r>
          </a:p>
          <a:p>
            <a:pPr lvl="1"/>
            <a:r>
              <a:rPr lang="zh-CN" altLang="en-US" dirty="0"/>
              <a:t>一个</a:t>
            </a:r>
            <a:r>
              <a:rPr lang="en-US" altLang="zh-CN" dirty="0"/>
              <a:t>block</a:t>
            </a:r>
            <a:r>
              <a:rPr lang="zh-CN" altLang="en-US" dirty="0"/>
              <a:t>中的所有</a:t>
            </a:r>
            <a:r>
              <a:rPr lang="en-US" altLang="zh-CN" dirty="0"/>
              <a:t>thread</a:t>
            </a:r>
          </a:p>
          <a:p>
            <a:r>
              <a:rPr lang="en-US" altLang="zh-CN" dirty="0"/>
              <a:t>Global memory</a:t>
            </a:r>
          </a:p>
          <a:p>
            <a:pPr lvl="1"/>
            <a:r>
              <a:rPr lang="zh-CN" altLang="en-US" dirty="0"/>
              <a:t>所有</a:t>
            </a:r>
            <a:r>
              <a:rPr lang="en-US" altLang="zh-CN" dirty="0"/>
              <a:t>thread</a:t>
            </a:r>
          </a:p>
          <a:p>
            <a:endParaRPr lang="en-US" altLang="zh-CN" dirty="0"/>
          </a:p>
          <a:p>
            <a:r>
              <a:rPr lang="en-US" altLang="zh-CN" dirty="0"/>
              <a:t>Texture memory</a:t>
            </a:r>
          </a:p>
          <a:p>
            <a:pPr lvl="1"/>
            <a:r>
              <a:rPr lang="zh-CN" altLang="en-US" dirty="0"/>
              <a:t>只读，所有</a:t>
            </a:r>
            <a:r>
              <a:rPr lang="en-US" altLang="zh-CN" dirty="0"/>
              <a:t>thread</a:t>
            </a:r>
          </a:p>
          <a:p>
            <a:pPr lvl="1"/>
            <a:r>
              <a:rPr lang="zh-CN" altLang="en-US" dirty="0"/>
              <a:t>适合特定地址访问模型</a:t>
            </a:r>
            <a:endParaRPr lang="en-US" altLang="zh-CN" dirty="0"/>
          </a:p>
          <a:p>
            <a:r>
              <a:rPr lang="en-US" altLang="zh-CN" dirty="0"/>
              <a:t>Constant memory</a:t>
            </a:r>
          </a:p>
          <a:p>
            <a:pPr lvl="1"/>
            <a:r>
              <a:rPr lang="zh-CN" altLang="en-US" dirty="0"/>
              <a:t>只读，所有</a:t>
            </a:r>
            <a:r>
              <a:rPr lang="en-US" altLang="zh-CN" dirty="0"/>
              <a:t>thread</a:t>
            </a:r>
            <a:endParaRPr lang="zh-CN" altLang="en-US" dirty="0"/>
          </a:p>
        </p:txBody>
      </p:sp>
      <p:pic>
        <p:nvPicPr>
          <p:cNvPr id="7" name="图片 6">
            <a:extLst>
              <a:ext uri="{FF2B5EF4-FFF2-40B4-BE49-F238E27FC236}">
                <a16:creationId xmlns:a16="http://schemas.microsoft.com/office/drawing/2014/main" id="{5BDA29C4-18E7-48D3-A70C-918DFA18B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518" y="236037"/>
            <a:ext cx="4532682" cy="6256836"/>
          </a:xfrm>
          <a:prstGeom prst="rect">
            <a:avLst/>
          </a:prstGeom>
        </p:spPr>
      </p:pic>
    </p:spTree>
    <p:extLst>
      <p:ext uri="{BB962C8B-B14F-4D97-AF65-F5344CB8AC3E}">
        <p14:creationId xmlns:p14="http://schemas.microsoft.com/office/powerpoint/2010/main" val="8766649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2523E-F640-6C17-8A46-5312C7164B52}"/>
              </a:ext>
            </a:extLst>
          </p:cNvPr>
          <p:cNvSpPr>
            <a:spLocks noGrp="1"/>
          </p:cNvSpPr>
          <p:nvPr>
            <p:ph type="title" idx="4294967295"/>
          </p:nvPr>
        </p:nvSpPr>
        <p:spPr>
          <a:xfrm>
            <a:off x="1075083" y="242742"/>
            <a:ext cx="3171825" cy="1325563"/>
          </a:xfrm>
        </p:spPr>
        <p:txBody>
          <a:bodyPr/>
          <a:lstStyle/>
          <a:p>
            <a:r>
              <a:rPr lang="en-US" altLang="zh-CN" dirty="0"/>
              <a:t>AMD GPU</a:t>
            </a:r>
            <a:endParaRPr lang="zh-CN" altLang="en-US" dirty="0"/>
          </a:p>
        </p:txBody>
      </p:sp>
      <p:sp>
        <p:nvSpPr>
          <p:cNvPr id="3" name="内容占位符 2">
            <a:extLst>
              <a:ext uri="{FF2B5EF4-FFF2-40B4-BE49-F238E27FC236}">
                <a16:creationId xmlns:a16="http://schemas.microsoft.com/office/drawing/2014/main" id="{45CDF2A0-BCDF-F15B-9628-883FD7EA54E9}"/>
              </a:ext>
            </a:extLst>
          </p:cNvPr>
          <p:cNvSpPr>
            <a:spLocks noGrp="1"/>
          </p:cNvSpPr>
          <p:nvPr>
            <p:ph idx="4294967295"/>
          </p:nvPr>
        </p:nvSpPr>
        <p:spPr>
          <a:xfrm>
            <a:off x="895350" y="1369522"/>
            <a:ext cx="10401300" cy="2519363"/>
          </a:xfrm>
        </p:spPr>
        <p:txBody>
          <a:bodyPr>
            <a:normAutofit/>
          </a:bodyPr>
          <a:lstStyle/>
          <a:p>
            <a:r>
              <a:rPr lang="en-US" altLang="zh-CN" dirty="0"/>
              <a:t>AMD </a:t>
            </a:r>
            <a:r>
              <a:rPr lang="en-US" altLang="zh-CN" dirty="0" err="1"/>
              <a:t>TeraScale</a:t>
            </a:r>
            <a:r>
              <a:rPr lang="en-US" altLang="zh-CN" dirty="0"/>
              <a:t> Architecture: VLIW</a:t>
            </a:r>
          </a:p>
          <a:p>
            <a:r>
              <a:rPr lang="en-US" altLang="zh-CN" dirty="0"/>
              <a:t>CU = SM, Work group = block (CTA), work item = thread, wavefront = warp (64)</a:t>
            </a:r>
            <a:endParaRPr lang="zh-CN" altLang="en-US" dirty="0"/>
          </a:p>
        </p:txBody>
      </p:sp>
      <p:pic>
        <p:nvPicPr>
          <p:cNvPr id="6" name="图片 5">
            <a:extLst>
              <a:ext uri="{FF2B5EF4-FFF2-40B4-BE49-F238E27FC236}">
                <a16:creationId xmlns:a16="http://schemas.microsoft.com/office/drawing/2014/main" id="{A2AF540A-9EB2-D354-A820-578614C07B8B}"/>
              </a:ext>
            </a:extLst>
          </p:cNvPr>
          <p:cNvPicPr>
            <a:picLocks noChangeAspect="1"/>
          </p:cNvPicPr>
          <p:nvPr/>
        </p:nvPicPr>
        <p:blipFill>
          <a:blip r:embed="rId2"/>
          <a:stretch>
            <a:fillRect/>
          </a:stretch>
        </p:blipFill>
        <p:spPr>
          <a:xfrm>
            <a:off x="2068744" y="2759411"/>
            <a:ext cx="9430327" cy="3668859"/>
          </a:xfrm>
          <a:prstGeom prst="rect">
            <a:avLst/>
          </a:prstGeom>
        </p:spPr>
      </p:pic>
    </p:spTree>
    <p:extLst>
      <p:ext uri="{BB962C8B-B14F-4D97-AF65-F5344CB8AC3E}">
        <p14:creationId xmlns:p14="http://schemas.microsoft.com/office/powerpoint/2010/main" val="10199169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1ff4f02-9112-4c56-9901-cbb0b4104f48"/>
  <p:tag name="COMMONDATA" val="eyJoZGlkIjoiNjcxZDcxNTQ4YzNjMzU1YjhhYzgzZmY2YmNkODEwNjUifQ=="/>
</p:tagLst>
</file>

<file path=ppt/theme/theme1.xml><?xml version="1.0" encoding="utf-8"?>
<a:theme xmlns:a="http://schemas.openxmlformats.org/drawingml/2006/main" name="单线">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单线</Template>
  <TotalTime>0</TotalTime>
  <Words>7498</Words>
  <Application>Microsoft Office PowerPoint</Application>
  <PresentationFormat>宽屏</PresentationFormat>
  <Paragraphs>1367</Paragraphs>
  <Slides>102</Slides>
  <Notes>11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102</vt:i4>
      </vt:variant>
    </vt:vector>
  </HeadingPairs>
  <TitlesOfParts>
    <vt:vector size="121" baseType="lpstr">
      <vt:lpstr>CourierNewPSMT</vt:lpstr>
      <vt:lpstr>Microsoft YaHei UI</vt:lpstr>
      <vt:lpstr>Palatino</vt:lpstr>
      <vt:lpstr>黑体</vt:lpstr>
      <vt:lpstr>宋体</vt:lpstr>
      <vt:lpstr>微软雅黑</vt:lpstr>
      <vt:lpstr>微软雅黑 Light</vt:lpstr>
      <vt:lpstr>Arial</vt:lpstr>
      <vt:lpstr>Calibri</vt:lpstr>
      <vt:lpstr>Cambria Math</vt:lpstr>
      <vt:lpstr>Courier New</vt:lpstr>
      <vt:lpstr>Tahoma</vt:lpstr>
      <vt:lpstr>Tenorite</vt:lpstr>
      <vt:lpstr>Times New Roman</vt:lpstr>
      <vt:lpstr>Trebuchet MS</vt:lpstr>
      <vt:lpstr>Verdana</vt:lpstr>
      <vt:lpstr>Wingdings</vt:lpstr>
      <vt:lpstr>单线</vt:lpstr>
      <vt:lpstr>图片</vt:lpstr>
      <vt:lpstr>计算机系统结构 第4章 - 数据级并行 向量体系结构和GPU</vt:lpstr>
      <vt:lpstr>数据级并行——任务场景</vt:lpstr>
      <vt:lpstr>数据级并行</vt:lpstr>
      <vt:lpstr>数据级并行</vt:lpstr>
      <vt:lpstr>数据级并行</vt:lpstr>
      <vt:lpstr>数据级并行</vt:lpstr>
      <vt:lpstr>ARM A53 架构：观察并找出前端（取址、译码）部分</vt:lpstr>
      <vt:lpstr>数据级并行——传统器件的问题</vt:lpstr>
      <vt:lpstr>数据级并行——SIMD</vt:lpstr>
      <vt:lpstr>单指令多数据（SIMD）处理</vt:lpstr>
      <vt:lpstr>数据级并行两种执行方式</vt:lpstr>
      <vt:lpstr>SIMD vs. VLIW</vt:lpstr>
      <vt:lpstr>SIMD vs. VLIW</vt:lpstr>
      <vt:lpstr>数据级并行——向量体系结构和GPU</vt:lpstr>
      <vt:lpstr>数据级并行——向量体系结构和GPU</vt:lpstr>
      <vt:lpstr>向量 vector</vt:lpstr>
      <vt:lpstr>向量 vector</vt:lpstr>
      <vt:lpstr>向量的串行化计算方式</vt:lpstr>
      <vt:lpstr>向量的计算方式 – 1. 横向计算</vt:lpstr>
      <vt:lpstr>向量的计算方式 – 1. 横向计算</vt:lpstr>
      <vt:lpstr>向量的计算方式 – 2. 纵向计算</vt:lpstr>
      <vt:lpstr>向量的计算方式 – 2. 纵向计算</vt:lpstr>
      <vt:lpstr>PowerPoint 演示文稿</vt:lpstr>
      <vt:lpstr>向量的计算方式 – 3. 纵横（分组）计算</vt:lpstr>
      <vt:lpstr>向量的计算方式 – 3. 纵横（分组）计算</vt:lpstr>
      <vt:lpstr>向量的计算方式 – 3. 纵横（分组）计算</vt:lpstr>
      <vt:lpstr>PowerPoint 演示文稿</vt:lpstr>
      <vt:lpstr>向量体系结构 Vector Architecture</vt:lpstr>
      <vt:lpstr>向量体系结构的一些优势</vt:lpstr>
      <vt:lpstr>实例：VMIPS=标量MIPS+逻辑向量扩展 </vt:lpstr>
      <vt:lpstr>PowerPoint 演示文稿</vt:lpstr>
      <vt:lpstr>向量专用特殊寄存器</vt:lpstr>
      <vt:lpstr>PowerPoint 演示文稿</vt:lpstr>
      <vt:lpstr>PowerPoint 演示文稿</vt:lpstr>
      <vt:lpstr>Vmips向量指令格式</vt:lpstr>
      <vt:lpstr>代码：VMIPS vs mips</vt:lpstr>
      <vt:lpstr>向量体系结构的相关概念</vt:lpstr>
      <vt:lpstr>向量体系结构的性能优化</vt:lpstr>
      <vt:lpstr>多车道技术</vt:lpstr>
      <vt:lpstr>链接技术</vt:lpstr>
      <vt:lpstr>链接技术例题</vt:lpstr>
      <vt:lpstr>PowerPoint 演示文稿</vt:lpstr>
      <vt:lpstr>进行向量链接的要求</vt:lpstr>
      <vt:lpstr>编队技术</vt:lpstr>
      <vt:lpstr>编队技术例题</vt:lpstr>
      <vt:lpstr>分段开采技术</vt:lpstr>
      <vt:lpstr>PowerPoint 演示文稿</vt:lpstr>
      <vt:lpstr>PowerPoint 演示文稿</vt:lpstr>
      <vt:lpstr>影响向量体系结构性能的因素</vt:lpstr>
      <vt:lpstr>GPU</vt:lpstr>
      <vt:lpstr>CPU vs GPU</vt:lpstr>
      <vt:lpstr>GPU处理模式</vt:lpstr>
      <vt:lpstr>SPMD编程模型</vt:lpstr>
      <vt:lpstr>GPU编程模型</vt:lpstr>
      <vt:lpstr>异构编程</vt:lpstr>
      <vt:lpstr>CUDA程序示例</vt:lpstr>
      <vt:lpstr>Host-Device数据传输</vt:lpstr>
      <vt:lpstr>GPU执行方式</vt:lpstr>
      <vt:lpstr>GPU中处理单元的执行方式</vt:lpstr>
      <vt:lpstr>SPMD, SIMT, 和SIMD</vt:lpstr>
      <vt:lpstr>SIMT的优点</vt:lpstr>
      <vt:lpstr>GPU</vt:lpstr>
      <vt:lpstr>H100 GPU</vt:lpstr>
      <vt:lpstr>H100 SM</vt:lpstr>
      <vt:lpstr>GPGPU层次</vt:lpstr>
      <vt:lpstr>GPGPU层次</vt:lpstr>
      <vt:lpstr>GPGPU层次</vt:lpstr>
      <vt:lpstr>GPGPU微体系结构</vt:lpstr>
      <vt:lpstr>GPGPU微体系结构</vt:lpstr>
      <vt:lpstr>GPGPU微体系结构</vt:lpstr>
      <vt:lpstr>GPGPU流水线</vt:lpstr>
      <vt:lpstr>Warp</vt:lpstr>
      <vt:lpstr>通过细粒度多线程并行掩盖延迟</vt:lpstr>
      <vt:lpstr>Warp调度</vt:lpstr>
      <vt:lpstr>Warp执行</vt:lpstr>
      <vt:lpstr>SIMD执行单元</vt:lpstr>
      <vt:lpstr>Streaming Processor</vt:lpstr>
      <vt:lpstr>Warp指令级的并行执行</vt:lpstr>
      <vt:lpstr>SIMT的访存模式</vt:lpstr>
      <vt:lpstr>Coalescing </vt:lpstr>
      <vt:lpstr>Coalescing </vt:lpstr>
      <vt:lpstr>GPU程序层次模型</vt:lpstr>
      <vt:lpstr>GPU程序层次模型</vt:lpstr>
      <vt:lpstr>GPU程序层次模型</vt:lpstr>
      <vt:lpstr>GPU程序层次例子</vt:lpstr>
      <vt:lpstr>例子</vt:lpstr>
      <vt:lpstr>GPU与传统SIMD的区别</vt:lpstr>
      <vt:lpstr>GPU vs 多车道向量处理机</vt:lpstr>
      <vt:lpstr>Nvidia ISA</vt:lpstr>
      <vt:lpstr>Nvidia机器指令</vt:lpstr>
      <vt:lpstr>分支处理 </vt:lpstr>
      <vt:lpstr>例子</vt:lpstr>
      <vt:lpstr>分支分歧(branch divergence)</vt:lpstr>
      <vt:lpstr>分支分歧(branch divergence)</vt:lpstr>
      <vt:lpstr>分支分歧(branch divergence)</vt:lpstr>
      <vt:lpstr>分支分歧处理</vt:lpstr>
      <vt:lpstr>分支分歧处理</vt:lpstr>
      <vt:lpstr>存储层次</vt:lpstr>
      <vt:lpstr>AMD GPU</vt:lpstr>
      <vt:lpstr>AMD GPU</vt:lpstr>
      <vt:lpstr>AMD GPU</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2022-01-04T05:59:00Z</dcterms:created>
  <dcterms:modified xsi:type="dcterms:W3CDTF">2023-03-31T04:13:44Z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D0036A829EF74C268FB4335464615580</vt:lpwstr>
  </property>
  <property fmtid="{D5CDD505-2E9C-101B-9397-08002B2CF9AE}" pid="4" name="KSOProductBuildVer">
    <vt:lpwstr>2052-11.1.0.13703</vt:lpwstr>
  </property>
</Properties>
</file>